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2" r:id="rId3"/>
    <p:sldId id="303" r:id="rId4"/>
    <p:sldId id="288" r:id="rId5"/>
    <p:sldId id="263" r:id="rId6"/>
    <p:sldId id="258" r:id="rId7"/>
    <p:sldId id="259" r:id="rId8"/>
    <p:sldId id="268" r:id="rId9"/>
    <p:sldId id="257" r:id="rId10"/>
    <p:sldId id="260" r:id="rId11"/>
    <p:sldId id="261" r:id="rId12"/>
    <p:sldId id="310" r:id="rId13"/>
    <p:sldId id="264" r:id="rId14"/>
    <p:sldId id="265" r:id="rId15"/>
    <p:sldId id="266" r:id="rId16"/>
    <p:sldId id="267" r:id="rId17"/>
    <p:sldId id="269" r:id="rId18"/>
    <p:sldId id="292" r:id="rId19"/>
    <p:sldId id="290" r:id="rId20"/>
    <p:sldId id="270" r:id="rId21"/>
    <p:sldId id="271" r:id="rId22"/>
    <p:sldId id="309" r:id="rId23"/>
    <p:sldId id="286" r:id="rId24"/>
    <p:sldId id="272" r:id="rId25"/>
    <p:sldId id="273" r:id="rId26"/>
    <p:sldId id="274" r:id="rId27"/>
    <p:sldId id="275" r:id="rId28"/>
    <p:sldId id="276" r:id="rId29"/>
    <p:sldId id="277" r:id="rId30"/>
    <p:sldId id="295" r:id="rId31"/>
    <p:sldId id="293" r:id="rId32"/>
    <p:sldId id="294" r:id="rId33"/>
    <p:sldId id="296" r:id="rId34"/>
    <p:sldId id="297" r:id="rId35"/>
    <p:sldId id="298" r:id="rId36"/>
    <p:sldId id="289" r:id="rId37"/>
    <p:sldId id="300" r:id="rId38"/>
    <p:sldId id="301" r:id="rId39"/>
    <p:sldId id="307" r:id="rId40"/>
    <p:sldId id="302" r:id="rId41"/>
    <p:sldId id="304" r:id="rId42"/>
    <p:sldId id="305" r:id="rId43"/>
    <p:sldId id="285" r:id="rId44"/>
    <p:sldId id="306" r:id="rId45"/>
    <p:sldId id="308" r:id="rId46"/>
    <p:sldId id="29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DD4E5-4C86-424A-81F2-AA849CFB6929}" v="7" dt="2025-09-24T19:49:12.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yn Harren" userId="a9e19e5893275cbd" providerId="LiveId" clId="{6D8F6B73-99CA-4C94-9DC3-BA5D004FDE0E}"/>
    <pc:docChg chg="custSel addSld delSld modSld">
      <pc:chgData name="Marilyn Harren" userId="a9e19e5893275cbd" providerId="LiveId" clId="{6D8F6B73-99CA-4C94-9DC3-BA5D004FDE0E}" dt="2025-10-07T20:27:48.340" v="1040" actId="255"/>
      <pc:docMkLst>
        <pc:docMk/>
      </pc:docMkLst>
      <pc:sldChg chg="modSp mod">
        <pc:chgData name="Marilyn Harren" userId="a9e19e5893275cbd" providerId="LiveId" clId="{6D8F6B73-99CA-4C94-9DC3-BA5D004FDE0E}" dt="2025-09-29T20:43:43.049" v="612" actId="1076"/>
        <pc:sldMkLst>
          <pc:docMk/>
          <pc:sldMk cId="973611932" sldId="256"/>
        </pc:sldMkLst>
        <pc:spChg chg="mod">
          <ac:chgData name="Marilyn Harren" userId="a9e19e5893275cbd" providerId="LiveId" clId="{6D8F6B73-99CA-4C94-9DC3-BA5D004FDE0E}" dt="2025-09-29T20:43:43.049" v="612" actId="1076"/>
          <ac:spMkLst>
            <pc:docMk/>
            <pc:sldMk cId="973611932" sldId="256"/>
            <ac:spMk id="2" creationId="{E7284310-CAB2-B0AC-23FD-F7E61C136153}"/>
          </ac:spMkLst>
        </pc:spChg>
        <pc:spChg chg="mod">
          <ac:chgData name="Marilyn Harren" userId="a9e19e5893275cbd" providerId="LiveId" clId="{6D8F6B73-99CA-4C94-9DC3-BA5D004FDE0E}" dt="2025-09-29T20:43:35.607" v="611" actId="14100"/>
          <ac:spMkLst>
            <pc:docMk/>
            <pc:sldMk cId="973611932" sldId="256"/>
            <ac:spMk id="3" creationId="{8C3264CF-E93F-8536-DA7A-D984129AFE67}"/>
          </ac:spMkLst>
        </pc:spChg>
      </pc:sldChg>
      <pc:sldChg chg="modSp mod">
        <pc:chgData name="Marilyn Harren" userId="a9e19e5893275cbd" providerId="LiveId" clId="{6D8F6B73-99CA-4C94-9DC3-BA5D004FDE0E}" dt="2025-10-07T20:12:47.228" v="1030" actId="1076"/>
        <pc:sldMkLst>
          <pc:docMk/>
          <pc:sldMk cId="202166269" sldId="258"/>
        </pc:sldMkLst>
        <pc:spChg chg="mod">
          <ac:chgData name="Marilyn Harren" userId="a9e19e5893275cbd" providerId="LiveId" clId="{6D8F6B73-99CA-4C94-9DC3-BA5D004FDE0E}" dt="2025-10-07T20:12:43.602" v="1029" actId="27636"/>
          <ac:spMkLst>
            <pc:docMk/>
            <pc:sldMk cId="202166269" sldId="258"/>
            <ac:spMk id="2" creationId="{778B0C82-4609-71F6-37BB-FA51FD5918D8}"/>
          </ac:spMkLst>
        </pc:spChg>
        <pc:spChg chg="mod">
          <ac:chgData name="Marilyn Harren" userId="a9e19e5893275cbd" providerId="LiveId" clId="{6D8F6B73-99CA-4C94-9DC3-BA5D004FDE0E}" dt="2025-10-07T20:12:47.228" v="1030" actId="1076"/>
          <ac:spMkLst>
            <pc:docMk/>
            <pc:sldMk cId="202166269" sldId="258"/>
            <ac:spMk id="3" creationId="{5A5E3BC8-BBB5-49D9-E6FD-A6CDCB97C874}"/>
          </ac:spMkLst>
        </pc:spChg>
      </pc:sldChg>
      <pc:sldChg chg="modSp mod modNotesTx">
        <pc:chgData name="Marilyn Harren" userId="a9e19e5893275cbd" providerId="LiveId" clId="{6D8F6B73-99CA-4C94-9DC3-BA5D004FDE0E}" dt="2025-10-07T20:16:35.629" v="1031" actId="20577"/>
        <pc:sldMkLst>
          <pc:docMk/>
          <pc:sldMk cId="1640527044" sldId="260"/>
        </pc:sldMkLst>
        <pc:spChg chg="mod">
          <ac:chgData name="Marilyn Harren" userId="a9e19e5893275cbd" providerId="LiveId" clId="{6D8F6B73-99CA-4C94-9DC3-BA5D004FDE0E}" dt="2025-10-07T20:16:35.629" v="1031" actId="20577"/>
          <ac:spMkLst>
            <pc:docMk/>
            <pc:sldMk cId="1640527044" sldId="260"/>
            <ac:spMk id="3" creationId="{F96ECDAD-21AC-52CB-E326-118ED863DCFE}"/>
          </ac:spMkLst>
        </pc:spChg>
      </pc:sldChg>
      <pc:sldChg chg="modSp mod">
        <pc:chgData name="Marilyn Harren" userId="a9e19e5893275cbd" providerId="LiveId" clId="{6D8F6B73-99CA-4C94-9DC3-BA5D004FDE0E}" dt="2025-10-07T20:17:04.271" v="1034" actId="14100"/>
        <pc:sldMkLst>
          <pc:docMk/>
          <pc:sldMk cId="2602596770" sldId="261"/>
        </pc:sldMkLst>
        <pc:spChg chg="mod">
          <ac:chgData name="Marilyn Harren" userId="a9e19e5893275cbd" providerId="LiveId" clId="{6D8F6B73-99CA-4C94-9DC3-BA5D004FDE0E}" dt="2025-09-29T20:56:33.190" v="892" actId="20577"/>
          <ac:spMkLst>
            <pc:docMk/>
            <pc:sldMk cId="2602596770" sldId="261"/>
            <ac:spMk id="2" creationId="{B6ADC72C-7D2C-2D1F-89B7-92601D050885}"/>
          </ac:spMkLst>
        </pc:spChg>
        <pc:spChg chg="mod">
          <ac:chgData name="Marilyn Harren" userId="a9e19e5893275cbd" providerId="LiveId" clId="{6D8F6B73-99CA-4C94-9DC3-BA5D004FDE0E}" dt="2025-10-07T20:17:04.271" v="1034" actId="14100"/>
          <ac:spMkLst>
            <pc:docMk/>
            <pc:sldMk cId="2602596770" sldId="261"/>
            <ac:spMk id="3" creationId="{A9018BC7-1886-EB21-4FE9-F48E3CB6E2F6}"/>
          </ac:spMkLst>
        </pc:spChg>
      </pc:sldChg>
      <pc:sldChg chg="modSp mod">
        <pc:chgData name="Marilyn Harren" userId="a9e19e5893275cbd" providerId="LiveId" clId="{6D8F6B73-99CA-4C94-9DC3-BA5D004FDE0E}" dt="2025-09-29T20:45:24.869" v="684" actId="20577"/>
        <pc:sldMkLst>
          <pc:docMk/>
          <pc:sldMk cId="1076717986" sldId="263"/>
        </pc:sldMkLst>
        <pc:spChg chg="mod">
          <ac:chgData name="Marilyn Harren" userId="a9e19e5893275cbd" providerId="LiveId" clId="{6D8F6B73-99CA-4C94-9DC3-BA5D004FDE0E}" dt="2025-09-29T20:45:24.869" v="684" actId="20577"/>
          <ac:spMkLst>
            <pc:docMk/>
            <pc:sldMk cId="1076717986" sldId="263"/>
            <ac:spMk id="2" creationId="{7BB5F3DD-D6E4-CB6C-0EC4-B7763602723E}"/>
          </ac:spMkLst>
        </pc:spChg>
      </pc:sldChg>
      <pc:sldChg chg="modSp mod">
        <pc:chgData name="Marilyn Harren" userId="a9e19e5893275cbd" providerId="LiveId" clId="{6D8F6B73-99CA-4C94-9DC3-BA5D004FDE0E}" dt="2025-09-29T20:57:49.612" v="900" actId="6549"/>
        <pc:sldMkLst>
          <pc:docMk/>
          <pc:sldMk cId="2947026742" sldId="264"/>
        </pc:sldMkLst>
        <pc:spChg chg="mod">
          <ac:chgData name="Marilyn Harren" userId="a9e19e5893275cbd" providerId="LiveId" clId="{6D8F6B73-99CA-4C94-9DC3-BA5D004FDE0E}" dt="2025-09-29T20:57:49.612" v="900" actId="6549"/>
          <ac:spMkLst>
            <pc:docMk/>
            <pc:sldMk cId="2947026742" sldId="264"/>
            <ac:spMk id="3" creationId="{4F42B0F2-01E7-3307-759B-928A1276A2EC}"/>
          </ac:spMkLst>
        </pc:spChg>
      </pc:sldChg>
      <pc:sldChg chg="modSp mod">
        <pc:chgData name="Marilyn Harren" userId="a9e19e5893275cbd" providerId="LiveId" clId="{6D8F6B73-99CA-4C94-9DC3-BA5D004FDE0E}" dt="2025-09-29T21:01:15.432" v="908" actId="20577"/>
        <pc:sldMkLst>
          <pc:docMk/>
          <pc:sldMk cId="4288970330" sldId="267"/>
        </pc:sldMkLst>
        <pc:spChg chg="mod">
          <ac:chgData name="Marilyn Harren" userId="a9e19e5893275cbd" providerId="LiveId" clId="{6D8F6B73-99CA-4C94-9DC3-BA5D004FDE0E}" dt="2025-09-29T21:01:15.432" v="908" actId="20577"/>
          <ac:spMkLst>
            <pc:docMk/>
            <pc:sldMk cId="4288970330" sldId="267"/>
            <ac:spMk id="3" creationId="{4C77CAB9-9DCD-C9B4-7316-EF9F20EAEB37}"/>
          </ac:spMkLst>
        </pc:spChg>
      </pc:sldChg>
      <pc:sldChg chg="modSp mod">
        <pc:chgData name="Marilyn Harren" userId="a9e19e5893275cbd" providerId="LiveId" clId="{6D8F6B73-99CA-4C94-9DC3-BA5D004FDE0E}" dt="2025-10-07T20:21:35.425" v="1035" actId="113"/>
        <pc:sldMkLst>
          <pc:docMk/>
          <pc:sldMk cId="400413472" sldId="271"/>
        </pc:sldMkLst>
        <pc:spChg chg="mod">
          <ac:chgData name="Marilyn Harren" userId="a9e19e5893275cbd" providerId="LiveId" clId="{6D8F6B73-99CA-4C94-9DC3-BA5D004FDE0E}" dt="2025-10-07T20:21:35.425" v="1035" actId="113"/>
          <ac:spMkLst>
            <pc:docMk/>
            <pc:sldMk cId="400413472" sldId="271"/>
            <ac:spMk id="3" creationId="{B8F44BF3-2B42-6A6B-BA85-22A7096E57F9}"/>
          </ac:spMkLst>
        </pc:spChg>
      </pc:sldChg>
      <pc:sldChg chg="del">
        <pc:chgData name="Marilyn Harren" userId="a9e19e5893275cbd" providerId="LiveId" clId="{6D8F6B73-99CA-4C94-9DC3-BA5D004FDE0E}" dt="2025-09-24T19:30:32.761" v="0" actId="2696"/>
        <pc:sldMkLst>
          <pc:docMk/>
          <pc:sldMk cId="3122370593" sldId="284"/>
        </pc:sldMkLst>
      </pc:sldChg>
      <pc:sldChg chg="addSp delSp modSp mod modNotesTx">
        <pc:chgData name="Marilyn Harren" userId="a9e19e5893275cbd" providerId="LiveId" clId="{6D8F6B73-99CA-4C94-9DC3-BA5D004FDE0E}" dt="2025-09-24T19:47:55.961" v="396" actId="14100"/>
        <pc:sldMkLst>
          <pc:docMk/>
          <pc:sldMk cId="335440881" sldId="285"/>
        </pc:sldMkLst>
        <pc:spChg chg="mod">
          <ac:chgData name="Marilyn Harren" userId="a9e19e5893275cbd" providerId="LiveId" clId="{6D8F6B73-99CA-4C94-9DC3-BA5D004FDE0E}" dt="2025-09-24T19:42:25.301" v="338" actId="6549"/>
          <ac:spMkLst>
            <pc:docMk/>
            <pc:sldMk cId="335440881" sldId="285"/>
            <ac:spMk id="2" creationId="{F05B04AE-54A6-0D72-C75A-63611B43543F}"/>
          </ac:spMkLst>
        </pc:spChg>
        <pc:picChg chg="add mod">
          <ac:chgData name="Marilyn Harren" userId="a9e19e5893275cbd" providerId="LiveId" clId="{6D8F6B73-99CA-4C94-9DC3-BA5D004FDE0E}" dt="2025-09-24T19:47:55.961" v="396" actId="14100"/>
          <ac:picMkLst>
            <pc:docMk/>
            <pc:sldMk cId="335440881" sldId="285"/>
            <ac:picMk id="6" creationId="{0B20E8D0-E00E-BAA4-553E-32FC69F35CDE}"/>
          </ac:picMkLst>
        </pc:picChg>
      </pc:sldChg>
      <pc:sldChg chg="addSp delSp modSp mod">
        <pc:chgData name="Marilyn Harren" userId="a9e19e5893275cbd" providerId="LiveId" clId="{6D8F6B73-99CA-4C94-9DC3-BA5D004FDE0E}" dt="2025-09-29T21:03:16.784" v="928" actId="14100"/>
        <pc:sldMkLst>
          <pc:docMk/>
          <pc:sldMk cId="2847894553" sldId="286"/>
        </pc:sldMkLst>
        <pc:spChg chg="mod">
          <ac:chgData name="Marilyn Harren" userId="a9e19e5893275cbd" providerId="LiveId" clId="{6D8F6B73-99CA-4C94-9DC3-BA5D004FDE0E}" dt="2025-09-24T19:38:45.457" v="229" actId="6549"/>
          <ac:spMkLst>
            <pc:docMk/>
            <pc:sldMk cId="2847894553" sldId="286"/>
            <ac:spMk id="2" creationId="{9FAA825C-1605-37F5-FCF4-B1CC640B7568}"/>
          </ac:spMkLst>
        </pc:spChg>
        <pc:picChg chg="add mod">
          <ac:chgData name="Marilyn Harren" userId="a9e19e5893275cbd" providerId="LiveId" clId="{6D8F6B73-99CA-4C94-9DC3-BA5D004FDE0E}" dt="2025-09-29T21:03:16.784" v="928" actId="14100"/>
          <ac:picMkLst>
            <pc:docMk/>
            <pc:sldMk cId="2847894553" sldId="286"/>
            <ac:picMk id="6" creationId="{BE0A2C09-B0C2-6566-2B2E-F7275E901C96}"/>
          </ac:picMkLst>
        </pc:picChg>
      </pc:sldChg>
      <pc:sldChg chg="addSp delSp modSp mod">
        <pc:chgData name="Marilyn Harren" userId="a9e19e5893275cbd" providerId="LiveId" clId="{6D8F6B73-99CA-4C94-9DC3-BA5D004FDE0E}" dt="2025-10-07T20:25:19.583" v="1037" actId="14100"/>
        <pc:sldMkLst>
          <pc:docMk/>
          <pc:sldMk cId="2912250199" sldId="289"/>
        </pc:sldMkLst>
        <pc:spChg chg="mod">
          <ac:chgData name="Marilyn Harren" userId="a9e19e5893275cbd" providerId="LiveId" clId="{6D8F6B73-99CA-4C94-9DC3-BA5D004FDE0E}" dt="2025-09-24T19:44:02.820" v="376" actId="20577"/>
          <ac:spMkLst>
            <pc:docMk/>
            <pc:sldMk cId="2912250199" sldId="289"/>
            <ac:spMk id="2" creationId="{C02FC9BE-FD74-9311-AB04-8D952F60D6B4}"/>
          </ac:spMkLst>
        </pc:spChg>
        <pc:picChg chg="add mod">
          <ac:chgData name="Marilyn Harren" userId="a9e19e5893275cbd" providerId="LiveId" clId="{6D8F6B73-99CA-4C94-9DC3-BA5D004FDE0E}" dt="2025-10-07T20:25:19.583" v="1037" actId="14100"/>
          <ac:picMkLst>
            <pc:docMk/>
            <pc:sldMk cId="2912250199" sldId="289"/>
            <ac:picMk id="7" creationId="{EFB4D714-034E-671A-1930-5363599F2FDC}"/>
          </ac:picMkLst>
        </pc:picChg>
      </pc:sldChg>
      <pc:sldChg chg="addSp delSp modSp mod">
        <pc:chgData name="Marilyn Harren" userId="a9e19e5893275cbd" providerId="LiveId" clId="{6D8F6B73-99CA-4C94-9DC3-BA5D004FDE0E}" dt="2025-09-24T19:55:28.999" v="529" actId="14100"/>
        <pc:sldMkLst>
          <pc:docMk/>
          <pc:sldMk cId="1775044479" sldId="292"/>
        </pc:sldMkLst>
        <pc:spChg chg="mod">
          <ac:chgData name="Marilyn Harren" userId="a9e19e5893275cbd" providerId="LiveId" clId="{6D8F6B73-99CA-4C94-9DC3-BA5D004FDE0E}" dt="2025-09-24T19:55:19.394" v="526" actId="14100"/>
          <ac:spMkLst>
            <pc:docMk/>
            <pc:sldMk cId="1775044479" sldId="292"/>
            <ac:spMk id="2" creationId="{03C0D7D7-0EA5-9BE3-C08B-B7DC780A2AC8}"/>
          </ac:spMkLst>
        </pc:spChg>
        <pc:picChg chg="add mod">
          <ac:chgData name="Marilyn Harren" userId="a9e19e5893275cbd" providerId="LiveId" clId="{6D8F6B73-99CA-4C94-9DC3-BA5D004FDE0E}" dt="2025-09-24T19:55:28.999" v="529" actId="14100"/>
          <ac:picMkLst>
            <pc:docMk/>
            <pc:sldMk cId="1775044479" sldId="292"/>
            <ac:picMk id="7" creationId="{1A74715D-02B8-7519-261F-C277093D4DC5}"/>
          </ac:picMkLst>
        </pc:picChg>
      </pc:sldChg>
      <pc:sldChg chg="addSp delSp modSp mod">
        <pc:chgData name="Marilyn Harren" userId="a9e19e5893275cbd" providerId="LiveId" clId="{6D8F6B73-99CA-4C94-9DC3-BA5D004FDE0E}" dt="2025-09-29T21:05:09.563" v="931" actId="14100"/>
        <pc:sldMkLst>
          <pc:docMk/>
          <pc:sldMk cId="2278282262" sldId="295"/>
        </pc:sldMkLst>
        <pc:spChg chg="mod">
          <ac:chgData name="Marilyn Harren" userId="a9e19e5893275cbd" providerId="LiveId" clId="{6D8F6B73-99CA-4C94-9DC3-BA5D004FDE0E}" dt="2025-09-24T19:48:33.573" v="416" actId="20577"/>
          <ac:spMkLst>
            <pc:docMk/>
            <pc:sldMk cId="2278282262" sldId="295"/>
            <ac:spMk id="2" creationId="{9E75EB19-7657-2199-CCC8-60F715FE8BEC}"/>
          </ac:spMkLst>
        </pc:spChg>
        <pc:picChg chg="add mod">
          <ac:chgData name="Marilyn Harren" userId="a9e19e5893275cbd" providerId="LiveId" clId="{6D8F6B73-99CA-4C94-9DC3-BA5D004FDE0E}" dt="2025-09-29T21:05:09.563" v="931" actId="14100"/>
          <ac:picMkLst>
            <pc:docMk/>
            <pc:sldMk cId="2278282262" sldId="295"/>
            <ac:picMk id="7" creationId="{687F10C0-869F-DA1D-9A42-0FB554569A20}"/>
          </ac:picMkLst>
        </pc:picChg>
      </pc:sldChg>
      <pc:sldChg chg="modSp mod">
        <pc:chgData name="Marilyn Harren" userId="a9e19e5893275cbd" providerId="LiveId" clId="{6D8F6B73-99CA-4C94-9DC3-BA5D004FDE0E}" dt="2025-09-29T20:44:51.065" v="667" actId="6549"/>
        <pc:sldMkLst>
          <pc:docMk/>
          <pc:sldMk cId="1775912938" sldId="303"/>
        </pc:sldMkLst>
        <pc:spChg chg="mod">
          <ac:chgData name="Marilyn Harren" userId="a9e19e5893275cbd" providerId="LiveId" clId="{6D8F6B73-99CA-4C94-9DC3-BA5D004FDE0E}" dt="2025-09-29T20:44:51.065" v="667" actId="6549"/>
          <ac:spMkLst>
            <pc:docMk/>
            <pc:sldMk cId="1775912938" sldId="303"/>
            <ac:spMk id="3" creationId="{1E58C0DA-F0EA-F8FF-A3D5-FD1DCBB28DE7}"/>
          </ac:spMkLst>
        </pc:spChg>
      </pc:sldChg>
      <pc:sldChg chg="modSp mod">
        <pc:chgData name="Marilyn Harren" userId="a9e19e5893275cbd" providerId="LiveId" clId="{6D8F6B73-99CA-4C94-9DC3-BA5D004FDE0E}" dt="2025-10-07T20:27:48.340" v="1040" actId="255"/>
        <pc:sldMkLst>
          <pc:docMk/>
          <pc:sldMk cId="3153795566" sldId="305"/>
        </pc:sldMkLst>
        <pc:spChg chg="mod">
          <ac:chgData name="Marilyn Harren" userId="a9e19e5893275cbd" providerId="LiveId" clId="{6D8F6B73-99CA-4C94-9DC3-BA5D004FDE0E}" dt="2025-10-07T20:27:48.340" v="1040" actId="255"/>
          <ac:spMkLst>
            <pc:docMk/>
            <pc:sldMk cId="3153795566" sldId="305"/>
            <ac:spMk id="3" creationId="{F74CADEE-CF43-BC2E-C3F7-4023703BB1FA}"/>
          </ac:spMkLst>
        </pc:spChg>
      </pc:sldChg>
      <pc:sldChg chg="modSp mod">
        <pc:chgData name="Marilyn Harren" userId="a9e19e5893275cbd" providerId="LiveId" clId="{6D8F6B73-99CA-4C94-9DC3-BA5D004FDE0E}" dt="2025-09-29T21:02:57.795" v="926" actId="27636"/>
        <pc:sldMkLst>
          <pc:docMk/>
          <pc:sldMk cId="3877203215" sldId="309"/>
        </pc:sldMkLst>
        <pc:spChg chg="mod">
          <ac:chgData name="Marilyn Harren" userId="a9e19e5893275cbd" providerId="LiveId" clId="{6D8F6B73-99CA-4C94-9DC3-BA5D004FDE0E}" dt="2025-09-29T21:02:48.210" v="922" actId="14100"/>
          <ac:spMkLst>
            <pc:docMk/>
            <pc:sldMk cId="3877203215" sldId="309"/>
            <ac:spMk id="2" creationId="{2CAF3E88-1347-FC16-C6E1-30DDD4B30BB1}"/>
          </ac:spMkLst>
        </pc:spChg>
        <pc:spChg chg="mod">
          <ac:chgData name="Marilyn Harren" userId="a9e19e5893275cbd" providerId="LiveId" clId="{6D8F6B73-99CA-4C94-9DC3-BA5D004FDE0E}" dt="2025-09-29T21:02:57.795" v="926" actId="27636"/>
          <ac:spMkLst>
            <pc:docMk/>
            <pc:sldMk cId="3877203215" sldId="309"/>
            <ac:spMk id="3" creationId="{20095471-4F30-E8A9-9005-951EE2AA35AE}"/>
          </ac:spMkLst>
        </pc:spChg>
      </pc:sldChg>
      <pc:sldChg chg="addSp delSp modSp new mod">
        <pc:chgData name="Marilyn Harren" userId="a9e19e5893275cbd" providerId="LiveId" clId="{6D8F6B73-99CA-4C94-9DC3-BA5D004FDE0E}" dt="2025-09-24T19:51:06.639" v="456" actId="20577"/>
        <pc:sldMkLst>
          <pc:docMk/>
          <pc:sldMk cId="375372864" sldId="310"/>
        </pc:sldMkLst>
        <pc:spChg chg="mod">
          <ac:chgData name="Marilyn Harren" userId="a9e19e5893275cbd" providerId="LiveId" clId="{6D8F6B73-99CA-4C94-9DC3-BA5D004FDE0E}" dt="2025-09-24T19:51:06.639" v="456" actId="20577"/>
          <ac:spMkLst>
            <pc:docMk/>
            <pc:sldMk cId="375372864" sldId="310"/>
            <ac:spMk id="2" creationId="{A3F2F232-8AEA-D7C1-5113-47E4915D279C}"/>
          </ac:spMkLst>
        </pc:spChg>
        <pc:picChg chg="add mod">
          <ac:chgData name="Marilyn Harren" userId="a9e19e5893275cbd" providerId="LiveId" clId="{6D8F6B73-99CA-4C94-9DC3-BA5D004FDE0E}" dt="2025-09-24T19:50:39.063" v="438" actId="14100"/>
          <ac:picMkLst>
            <pc:docMk/>
            <pc:sldMk cId="375372864" sldId="310"/>
            <ac:picMk id="5" creationId="{A03326FC-A1DB-2A75-1681-A8A2318D5F26}"/>
          </ac:picMkLst>
        </pc:picChg>
      </pc:sldChg>
      <pc:sldChg chg="addSp delSp modSp new del mod">
        <pc:chgData name="Marilyn Harren" userId="a9e19e5893275cbd" providerId="LiveId" clId="{6D8F6B73-99CA-4C94-9DC3-BA5D004FDE0E}" dt="2025-09-24T19:32:32.262" v="14" actId="2696"/>
        <pc:sldMkLst>
          <pc:docMk/>
          <pc:sldMk cId="3743574213"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A5E20-BCA4-41D9-A9E0-9000FA1EB16F}"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4F16F-8294-4CE3-802E-59CD25184C9F}" type="slidenum">
              <a:rPr lang="en-US" smtClean="0"/>
              <a:t>‹#›</a:t>
            </a:fld>
            <a:endParaRPr lang="en-US"/>
          </a:p>
        </p:txBody>
      </p:sp>
    </p:spTree>
    <p:extLst>
      <p:ext uri="{BB962C8B-B14F-4D97-AF65-F5344CB8AC3E}">
        <p14:creationId xmlns:p14="http://schemas.microsoft.com/office/powerpoint/2010/main" val="169211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TBI concern…</a:t>
            </a:r>
          </a:p>
        </p:txBody>
      </p:sp>
      <p:sp>
        <p:nvSpPr>
          <p:cNvPr id="4" name="Slide Number Placeholder 3"/>
          <p:cNvSpPr>
            <a:spLocks noGrp="1"/>
          </p:cNvSpPr>
          <p:nvPr>
            <p:ph type="sldNum" sz="quarter" idx="5"/>
          </p:nvPr>
        </p:nvSpPr>
        <p:spPr/>
        <p:txBody>
          <a:bodyPr/>
          <a:lstStyle/>
          <a:p>
            <a:fld id="{BD94F16F-8294-4CE3-802E-59CD25184C9F}" type="slidenum">
              <a:rPr lang="en-US" smtClean="0"/>
              <a:t>10</a:t>
            </a:fld>
            <a:endParaRPr lang="en-US"/>
          </a:p>
        </p:txBody>
      </p:sp>
    </p:spTree>
    <p:extLst>
      <p:ext uri="{BB962C8B-B14F-4D97-AF65-F5344CB8AC3E}">
        <p14:creationId xmlns:p14="http://schemas.microsoft.com/office/powerpoint/2010/main" val="150231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D94F16F-8294-4CE3-802E-59CD25184C9F}" type="slidenum">
              <a:rPr lang="en-US" smtClean="0"/>
              <a:t>13</a:t>
            </a:fld>
            <a:endParaRPr lang="en-US"/>
          </a:p>
        </p:txBody>
      </p:sp>
    </p:spTree>
    <p:extLst>
      <p:ext uri="{BB962C8B-B14F-4D97-AF65-F5344CB8AC3E}">
        <p14:creationId xmlns:p14="http://schemas.microsoft.com/office/powerpoint/2010/main" val="9851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F16F-8294-4CE3-802E-59CD25184C9F}" type="slidenum">
              <a:rPr lang="en-US" smtClean="0"/>
              <a:t>43</a:t>
            </a:fld>
            <a:endParaRPr lang="en-US"/>
          </a:p>
        </p:txBody>
      </p:sp>
    </p:spTree>
    <p:extLst>
      <p:ext uri="{BB962C8B-B14F-4D97-AF65-F5344CB8AC3E}">
        <p14:creationId xmlns:p14="http://schemas.microsoft.com/office/powerpoint/2010/main" val="91057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106B-B2CA-AD83-F416-6D5276779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3539E4-1E72-B57C-A01B-127024A1B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4B10-9CB9-BCFF-DB8C-08906ED8A08E}"/>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5" name="Footer Placeholder 4">
            <a:extLst>
              <a:ext uri="{FF2B5EF4-FFF2-40B4-BE49-F238E27FC236}">
                <a16:creationId xmlns:a16="http://schemas.microsoft.com/office/drawing/2014/main" id="{E60BC7E6-16FB-C3E9-0F0B-8D4F4D1CF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57973-597E-0231-10DE-FC9D04B0C1D3}"/>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271240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B564-A40F-8DC8-A26A-F10D6D5436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54CAC9-743F-B11C-24AE-14E6BDE8A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531C3-C970-D1AC-2B11-FF57C347E8E9}"/>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5" name="Footer Placeholder 4">
            <a:extLst>
              <a:ext uri="{FF2B5EF4-FFF2-40B4-BE49-F238E27FC236}">
                <a16:creationId xmlns:a16="http://schemas.microsoft.com/office/drawing/2014/main" id="{EF3E4BD3-6A84-25A6-0856-A556345A8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000A6-61A5-DF95-06CA-8882F134AE30}"/>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246819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C70A4-27A0-743B-380E-02D85459CB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954DF-523D-2E91-939E-E7C4BD72E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D54E7-1009-9247-75F4-9E99C4EA6F55}"/>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5" name="Footer Placeholder 4">
            <a:extLst>
              <a:ext uri="{FF2B5EF4-FFF2-40B4-BE49-F238E27FC236}">
                <a16:creationId xmlns:a16="http://schemas.microsoft.com/office/drawing/2014/main" id="{76D0AFB6-90A4-8E0A-1E5A-004BC02B3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5FF60-D485-4D4E-1458-6115009EC885}"/>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368022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1D23-D188-67AD-329A-5664E6F15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E9BD8-3F14-D0AA-81A4-52791BC07F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39864-00FB-4F96-8FEA-08BD6A503E45}"/>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5" name="Footer Placeholder 4">
            <a:extLst>
              <a:ext uri="{FF2B5EF4-FFF2-40B4-BE49-F238E27FC236}">
                <a16:creationId xmlns:a16="http://schemas.microsoft.com/office/drawing/2014/main" id="{585F8902-6848-A21C-6BD2-401797DC8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7FC54-E952-56FD-3A9A-0B7ECEA2F0F5}"/>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3138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F0D7-5E40-1A4C-A1FA-6DC26EF9B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958F3-CD7A-E132-A9A9-9A14B48FC8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02027C-3BEA-E8BB-049F-605875676D50}"/>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5" name="Footer Placeholder 4">
            <a:extLst>
              <a:ext uri="{FF2B5EF4-FFF2-40B4-BE49-F238E27FC236}">
                <a16:creationId xmlns:a16="http://schemas.microsoft.com/office/drawing/2014/main" id="{7EB45E64-CD5B-3A63-3635-280847F62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27688-EFC5-C731-E28E-908E4FD52988}"/>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167498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EE95-00C0-906C-96A4-F440EA9BD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4A0CD-B7AE-78C0-89C9-23534D8EB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0B469-080B-1D4C-922B-3EB3692992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4D5CD-D33B-97B9-9088-A8CD26089A71}"/>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6" name="Footer Placeholder 5">
            <a:extLst>
              <a:ext uri="{FF2B5EF4-FFF2-40B4-BE49-F238E27FC236}">
                <a16:creationId xmlns:a16="http://schemas.microsoft.com/office/drawing/2014/main" id="{D441DEF4-8A4B-D9D9-E2B2-0B50874CD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A9082-1B6D-F0D0-7740-3C47A88A6981}"/>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305164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45FD-C255-E71D-13A4-C194CAE99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1F9BE0-90D7-2275-3308-B83AEE3BE9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E3AEA-EC70-DBEB-F887-DDF5543253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A60D5-A8B5-469B-3F3B-F292AB0B8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DBA7E-BFC7-EE31-4924-075C3A8E49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DD747-A455-786A-702B-D7C612DF904E}"/>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8" name="Footer Placeholder 7">
            <a:extLst>
              <a:ext uri="{FF2B5EF4-FFF2-40B4-BE49-F238E27FC236}">
                <a16:creationId xmlns:a16="http://schemas.microsoft.com/office/drawing/2014/main" id="{5418B427-420F-05DE-5C3A-3429BF7075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11C689-6F9A-5B38-3D0B-662E43E1B9BE}"/>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114373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715-A1BF-F20E-5FF7-88D15D3A17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2AB4F-9BBB-AC71-980E-C7CB1553CE0E}"/>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4" name="Footer Placeholder 3">
            <a:extLst>
              <a:ext uri="{FF2B5EF4-FFF2-40B4-BE49-F238E27FC236}">
                <a16:creationId xmlns:a16="http://schemas.microsoft.com/office/drawing/2014/main" id="{32B2EF86-07A7-E292-FB13-CF37C7E508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6CB880-A876-C308-19E0-ED370D8060CB}"/>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47386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7245A-31E6-4778-066D-6131F179865A}"/>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3" name="Footer Placeholder 2">
            <a:extLst>
              <a:ext uri="{FF2B5EF4-FFF2-40B4-BE49-F238E27FC236}">
                <a16:creationId xmlns:a16="http://schemas.microsoft.com/office/drawing/2014/main" id="{0ED29ABE-8E75-CB9E-CF4E-D7BFAC6DA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1E0C34-14DD-2952-5490-CAB3535FA47E}"/>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385515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9FE6-C56B-B031-0F8E-4D58DDF0E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38944-F48E-86CE-8855-AF4922ACF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AD20F1-B1FC-6173-8903-58584515C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1A84-15CD-15A2-D310-52C1E5F958F3}"/>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6" name="Footer Placeholder 5">
            <a:extLst>
              <a:ext uri="{FF2B5EF4-FFF2-40B4-BE49-F238E27FC236}">
                <a16:creationId xmlns:a16="http://schemas.microsoft.com/office/drawing/2014/main" id="{B01772A6-E147-8DC9-5878-573F82BDB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E3686-12DC-1793-C995-FF5E0C1AEB19}"/>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119117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EDAB-4A4D-908B-EB7D-5529103F0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4E3397-1715-89B5-103F-0DCDD4982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ACADDB-ACD8-E78E-8551-A2FBBD49C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B84402-86E0-B60F-CCC8-CD08FCB8FC12}"/>
              </a:ext>
            </a:extLst>
          </p:cNvPr>
          <p:cNvSpPr>
            <a:spLocks noGrp="1"/>
          </p:cNvSpPr>
          <p:nvPr>
            <p:ph type="dt" sz="half" idx="10"/>
          </p:nvPr>
        </p:nvSpPr>
        <p:spPr/>
        <p:txBody>
          <a:bodyPr/>
          <a:lstStyle/>
          <a:p>
            <a:fld id="{2E6219D3-862A-43E5-ABAD-DE13DE0183C6}" type="datetimeFigureOut">
              <a:rPr lang="en-US" smtClean="0"/>
              <a:t>10/7/2025</a:t>
            </a:fld>
            <a:endParaRPr lang="en-US"/>
          </a:p>
        </p:txBody>
      </p:sp>
      <p:sp>
        <p:nvSpPr>
          <p:cNvPr id="6" name="Footer Placeholder 5">
            <a:extLst>
              <a:ext uri="{FF2B5EF4-FFF2-40B4-BE49-F238E27FC236}">
                <a16:creationId xmlns:a16="http://schemas.microsoft.com/office/drawing/2014/main" id="{6F604561-35F5-5961-744E-AA56EEE4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B32ED-ABAA-6C86-AB6C-A128CA223532}"/>
              </a:ext>
            </a:extLst>
          </p:cNvPr>
          <p:cNvSpPr>
            <a:spLocks noGrp="1"/>
          </p:cNvSpPr>
          <p:nvPr>
            <p:ph type="sldNum" sz="quarter" idx="12"/>
          </p:nvPr>
        </p:nvSpPr>
        <p:spPr/>
        <p:txBody>
          <a:bodyPr/>
          <a:lstStyle/>
          <a:p>
            <a:fld id="{501276AC-3D21-4242-9575-B595D341B513}" type="slidenum">
              <a:rPr lang="en-US" smtClean="0"/>
              <a:t>‹#›</a:t>
            </a:fld>
            <a:endParaRPr lang="en-US"/>
          </a:p>
        </p:txBody>
      </p:sp>
    </p:spTree>
    <p:extLst>
      <p:ext uri="{BB962C8B-B14F-4D97-AF65-F5344CB8AC3E}">
        <p14:creationId xmlns:p14="http://schemas.microsoft.com/office/powerpoint/2010/main" val="291602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C60FA-0175-D845-3889-31F01CEBE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C7100-05E6-08F6-EA58-F49323E84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1A117-21CC-4829-F705-8332EC3A4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6219D3-862A-43E5-ABAD-DE13DE0183C6}" type="datetimeFigureOut">
              <a:rPr lang="en-US" smtClean="0"/>
              <a:t>10/7/2025</a:t>
            </a:fld>
            <a:endParaRPr lang="en-US"/>
          </a:p>
        </p:txBody>
      </p:sp>
      <p:sp>
        <p:nvSpPr>
          <p:cNvPr id="5" name="Footer Placeholder 4">
            <a:extLst>
              <a:ext uri="{FF2B5EF4-FFF2-40B4-BE49-F238E27FC236}">
                <a16:creationId xmlns:a16="http://schemas.microsoft.com/office/drawing/2014/main" id="{C4509C17-F9AB-EA18-AC04-F919FA2D1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80093F-1E47-2C12-60E2-9658FB280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1276AC-3D21-4242-9575-B595D341B513}" type="slidenum">
              <a:rPr lang="en-US" smtClean="0"/>
              <a:t>‹#›</a:t>
            </a:fld>
            <a:endParaRPr lang="en-US"/>
          </a:p>
        </p:txBody>
      </p:sp>
    </p:spTree>
    <p:extLst>
      <p:ext uri="{BB962C8B-B14F-4D97-AF65-F5344CB8AC3E}">
        <p14:creationId xmlns:p14="http://schemas.microsoft.com/office/powerpoint/2010/main" val="182405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Autumn_trees_in_Dresden.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fall-autumn-trees-colorful-foliage-176871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wood-bench-pond-autumn-fall-season-986347/"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ickr.com/photos/gabepopa/22319329200"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n/catoctin-mountains-sky-clouds-1631457/"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idlifecrisiscrossover.com/2013/09/12/my-super-awesome-blockbuster-reboot-of-e-t/"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forest-trail-forest-trail-autumn-314347/"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zinefilaz.blogspot.com/2013/11/"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reepngimg.com/png/37180-hourglass-clipar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4310-CAB2-B0AC-23FD-F7E61C136153}"/>
              </a:ext>
            </a:extLst>
          </p:cNvPr>
          <p:cNvSpPr>
            <a:spLocks noGrp="1"/>
          </p:cNvSpPr>
          <p:nvPr>
            <p:ph type="ctrTitle"/>
          </p:nvPr>
        </p:nvSpPr>
        <p:spPr>
          <a:xfrm>
            <a:off x="1524000" y="457200"/>
            <a:ext cx="9144000" cy="2870518"/>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Extended Time; How to Analyze the Request for ET on Assignments</a:t>
            </a:r>
          </a:p>
        </p:txBody>
      </p:sp>
      <p:sp>
        <p:nvSpPr>
          <p:cNvPr id="3" name="Subtitle 2">
            <a:extLst>
              <a:ext uri="{FF2B5EF4-FFF2-40B4-BE49-F238E27FC236}">
                <a16:creationId xmlns:a16="http://schemas.microsoft.com/office/drawing/2014/main" id="{8C3264CF-E93F-8536-DA7A-D984129AFE67}"/>
              </a:ext>
            </a:extLst>
          </p:cNvPr>
          <p:cNvSpPr>
            <a:spLocks noGrp="1"/>
          </p:cNvSpPr>
          <p:nvPr>
            <p:ph type="subTitle" idx="1"/>
          </p:nvPr>
        </p:nvSpPr>
        <p:spPr>
          <a:xfrm>
            <a:off x="1216152" y="3602038"/>
            <a:ext cx="9637776" cy="2798762"/>
          </a:xfrm>
        </p:spPr>
        <p:txBody>
          <a:bodyPr>
            <a:norm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Fall 2025 AHEAD in Texas</a:t>
            </a:r>
          </a:p>
          <a:p>
            <a:endParaRPr lang="en-US" sz="3600" dirty="0">
              <a:latin typeface="Calibri" panose="020F0502020204030204" pitchFamily="34" charset="0"/>
              <a:ea typeface="Calibri" panose="020F0502020204030204" pitchFamily="34" charset="0"/>
              <a:cs typeface="Calibri" panose="020F0502020204030204" pitchFamily="34" charset="0"/>
            </a:endParaRPr>
          </a:p>
          <a:p>
            <a:r>
              <a:rPr lang="en-US" sz="3600" dirty="0">
                <a:latin typeface="Calibri" panose="020F0502020204030204" pitchFamily="34" charset="0"/>
                <a:ea typeface="Calibri" panose="020F0502020204030204" pitchFamily="34" charset="0"/>
                <a:cs typeface="Calibri" panose="020F0502020204030204" pitchFamily="34" charset="0"/>
              </a:rPr>
              <a:t>Marilyn Harren, M.S., LSW</a:t>
            </a:r>
          </a:p>
          <a:p>
            <a:r>
              <a:rPr lang="en-US" sz="3600" dirty="0">
                <a:latin typeface="Calibri" panose="020F0502020204030204" pitchFamily="34" charset="0"/>
                <a:ea typeface="Calibri" panose="020F0502020204030204" pitchFamily="34" charset="0"/>
                <a:cs typeface="Calibri" panose="020F0502020204030204" pitchFamily="34" charset="0"/>
              </a:rPr>
              <a:t>marilyn@CollegeADA.com</a:t>
            </a:r>
          </a:p>
        </p:txBody>
      </p:sp>
    </p:spTree>
    <p:extLst>
      <p:ext uri="{BB962C8B-B14F-4D97-AF65-F5344CB8AC3E}">
        <p14:creationId xmlns:p14="http://schemas.microsoft.com/office/powerpoint/2010/main" val="97361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C6B3-6D28-02E1-9A19-9FDC60F75455}"/>
              </a:ext>
            </a:extLst>
          </p:cNvPr>
          <p:cNvSpPr>
            <a:spLocks noGrp="1"/>
          </p:cNvSpPr>
          <p:nvPr>
            <p:ph type="title"/>
          </p:nvPr>
        </p:nvSpPr>
        <p:spPr>
          <a:xfrm>
            <a:off x="838200" y="365125"/>
            <a:ext cx="10515600" cy="90096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Extra Time for out of class assignments</a:t>
            </a:r>
          </a:p>
        </p:txBody>
      </p:sp>
      <p:sp>
        <p:nvSpPr>
          <p:cNvPr id="3" name="Content Placeholder 2">
            <a:extLst>
              <a:ext uri="{FF2B5EF4-FFF2-40B4-BE49-F238E27FC236}">
                <a16:creationId xmlns:a16="http://schemas.microsoft.com/office/drawing/2014/main" id="{F96ECDAD-21AC-52CB-E326-118ED863DCFE}"/>
              </a:ext>
            </a:extLst>
          </p:cNvPr>
          <p:cNvSpPr>
            <a:spLocks noGrp="1"/>
          </p:cNvSpPr>
          <p:nvPr>
            <p:ph idx="1"/>
          </p:nvPr>
        </p:nvSpPr>
        <p:spPr>
          <a:xfrm>
            <a:off x="411480" y="1266092"/>
            <a:ext cx="11363178" cy="5409028"/>
          </a:xfrm>
        </p:spPr>
        <p:txBody>
          <a:bodyPr>
            <a:normAutofit/>
          </a:bodyPr>
          <a:lstStyle/>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Defined as- When a student is requesting more time to complete an out-of-class assignment that covers a period of days from start to finish.</a:t>
            </a:r>
          </a:p>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These requests usually come from </a:t>
            </a:r>
            <a:r>
              <a:rPr lang="en-US" b="1" kern="100" dirty="0">
                <a:effectLst/>
                <a:latin typeface="Calibri" panose="020F0502020204030204" pitchFamily="34" charset="0"/>
                <a:ea typeface="Calibri" panose="020F0502020204030204" pitchFamily="34" charset="0"/>
                <a:cs typeface="Calibri" panose="020F0502020204030204" pitchFamily="34" charset="0"/>
              </a:rPr>
              <a:t>two groups of students</a:t>
            </a:r>
            <a:r>
              <a:rPr lang="en-US" kern="100" dirty="0">
                <a:effectLst/>
                <a:latin typeface="Calibri" panose="020F0502020204030204" pitchFamily="34" charset="0"/>
                <a:ea typeface="Calibri" panose="020F0502020204030204" pitchFamily="34" charset="0"/>
                <a:cs typeface="Calibri" panose="020F0502020204030204" pitchFamily="34" charset="0"/>
              </a:rPr>
              <a:t>:</a:t>
            </a:r>
          </a:p>
          <a:p>
            <a:pPr marL="0" marR="0" indent="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1.T</a:t>
            </a:r>
            <a:r>
              <a:rPr lang="en-US" kern="100" dirty="0">
                <a:effectLst/>
                <a:latin typeface="Calibri" panose="020F0502020204030204" pitchFamily="34" charset="0"/>
                <a:ea typeface="Calibri" panose="020F0502020204030204" pitchFamily="34" charset="0"/>
                <a:cs typeface="Calibri" panose="020F0502020204030204" pitchFamily="34" charset="0"/>
              </a:rPr>
              <a:t>hose with non-medical reasons such as LD, ADHD, Autism, TBI*, etc.  </a:t>
            </a:r>
          </a:p>
          <a:p>
            <a:pPr marL="0" marR="0" indent="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2. And t</a:t>
            </a:r>
            <a:r>
              <a:rPr lang="en-US" kern="100" dirty="0">
                <a:effectLst/>
                <a:latin typeface="Calibri" panose="020F0502020204030204" pitchFamily="34" charset="0"/>
                <a:ea typeface="Calibri" panose="020F0502020204030204" pitchFamily="34" charset="0"/>
                <a:cs typeface="Calibri" panose="020F0502020204030204" pitchFamily="34" charset="0"/>
              </a:rPr>
              <a:t>hose with chronic health conditions. Chronic health conditions relate to the idea that there is less time to get the work done due to chronic health exacerbations during the assignment period.</a:t>
            </a:r>
          </a:p>
        </p:txBody>
      </p:sp>
    </p:spTree>
    <p:extLst>
      <p:ext uri="{BB962C8B-B14F-4D97-AF65-F5344CB8AC3E}">
        <p14:creationId xmlns:p14="http://schemas.microsoft.com/office/powerpoint/2010/main" val="164052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C72C-7D2C-2D1F-89B7-92601D050885}"/>
              </a:ext>
            </a:extLst>
          </p:cNvPr>
          <p:cNvSpPr>
            <a:spLocks noGrp="1"/>
          </p:cNvSpPr>
          <p:nvPr>
            <p:ph type="title"/>
          </p:nvPr>
        </p:nvSpPr>
        <p:spPr>
          <a:xfrm>
            <a:off x="838200" y="365125"/>
            <a:ext cx="10515600" cy="999441"/>
          </a:xfrm>
        </p:spPr>
        <p:txBody>
          <a:bodyPr/>
          <a:lstStyle/>
          <a:p>
            <a:r>
              <a:rPr lang="en-US" dirty="0"/>
              <a:t>34 CFR § 104.4 (Section 504)</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018BC7-1886-EB21-4FE9-F48E3CB6E2F6}"/>
              </a:ext>
            </a:extLst>
          </p:cNvPr>
          <p:cNvSpPr>
            <a:spLocks noGrp="1"/>
          </p:cNvSpPr>
          <p:nvPr>
            <p:ph idx="1"/>
          </p:nvPr>
        </p:nvSpPr>
        <p:spPr>
          <a:xfrm>
            <a:off x="621792" y="1364566"/>
            <a:ext cx="10927080" cy="5128309"/>
          </a:xfrm>
        </p:spPr>
        <p:txBody>
          <a:bodyPr>
            <a:normAutofit/>
          </a:bodyPr>
          <a:lstStyle/>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Explanation of this section of the </a:t>
            </a:r>
            <a:r>
              <a:rPr lang="en-US" b="1" kern="100" dirty="0">
                <a:effectLst/>
                <a:latin typeface="Calibri" panose="020F0502020204030204" pitchFamily="34" charset="0"/>
                <a:ea typeface="Calibri" panose="020F0502020204030204" pitchFamily="34" charset="0"/>
                <a:cs typeface="Calibri" panose="020F0502020204030204" pitchFamily="34" charset="0"/>
              </a:rPr>
              <a:t>Rehabilitation Act of 1973.</a:t>
            </a:r>
          </a:p>
          <a:p>
            <a:pPr marL="0" marR="0" indent="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D</a:t>
            </a:r>
            <a:r>
              <a:rPr lang="en-US" kern="100" dirty="0">
                <a:effectLst/>
                <a:latin typeface="Calibri" panose="020F0502020204030204" pitchFamily="34" charset="0"/>
                <a:ea typeface="Calibri" panose="020F0502020204030204" pitchFamily="34" charset="0"/>
                <a:cs typeface="Calibri" panose="020F0502020204030204" pitchFamily="34" charset="0"/>
              </a:rPr>
              <a:t>isabled people experience nondiscrimination and equitable access when they can:</a:t>
            </a:r>
          </a:p>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-Fully engage and participate in the same activities, campus services, benefits and experiences offered to a person without a disability.</a:t>
            </a:r>
          </a:p>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 Utilize the same information shared with everyone.</a:t>
            </a:r>
          </a:p>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-Have the same opportunity to achieve</a:t>
            </a:r>
            <a:r>
              <a:rPr lang="en-US" kern="100" dirty="0">
                <a:latin typeface="Calibri" panose="020F0502020204030204" pitchFamily="34" charset="0"/>
                <a:ea typeface="Calibri" panose="020F0502020204030204" pitchFamily="34" charset="0"/>
                <a:cs typeface="Calibri" panose="020F0502020204030204" pitchFamily="34" charset="0"/>
              </a:rPr>
              <a:t>…(Marilyn…or fail)</a:t>
            </a:r>
            <a:endParaRPr lang="en-US" dirty="0"/>
          </a:p>
        </p:txBody>
      </p:sp>
    </p:spTree>
    <p:extLst>
      <p:ext uri="{BB962C8B-B14F-4D97-AF65-F5344CB8AC3E}">
        <p14:creationId xmlns:p14="http://schemas.microsoft.com/office/powerpoint/2010/main" val="260259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F232-8AEA-D7C1-5113-47E4915D279C}"/>
              </a:ext>
            </a:extLst>
          </p:cNvPr>
          <p:cNvSpPr>
            <a:spLocks noGrp="1"/>
          </p:cNvSpPr>
          <p:nvPr>
            <p:ph type="title"/>
          </p:nvPr>
        </p:nvSpPr>
        <p:spPr>
          <a:xfrm>
            <a:off x="838200" y="365125"/>
            <a:ext cx="10515600" cy="777875"/>
          </a:xfrm>
        </p:spPr>
        <p:txBody>
          <a:bodyPr/>
          <a:lstStyle/>
          <a:p>
            <a:r>
              <a:rPr lang="en-US" dirty="0"/>
              <a:t>Photo Break- Q&amp;As?</a:t>
            </a:r>
          </a:p>
        </p:txBody>
      </p:sp>
      <p:pic>
        <p:nvPicPr>
          <p:cNvPr id="5" name="Content Placeholder 4" descr="A path with trees and fall colored leaves on it.&#10;&#10;">
            <a:extLst>
              <a:ext uri="{FF2B5EF4-FFF2-40B4-BE49-F238E27FC236}">
                <a16:creationId xmlns:a16="http://schemas.microsoft.com/office/drawing/2014/main" id="{A03326FC-A1DB-2A75-1681-A8A2318D5F2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81328" y="1453896"/>
            <a:ext cx="9326880" cy="4974336"/>
          </a:xfrm>
        </p:spPr>
      </p:pic>
    </p:spTree>
    <p:extLst>
      <p:ext uri="{BB962C8B-B14F-4D97-AF65-F5344CB8AC3E}">
        <p14:creationId xmlns:p14="http://schemas.microsoft.com/office/powerpoint/2010/main" val="37537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A184-F2FB-B1E5-7A1E-FF96E2E22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E63A1-E646-3360-3E45-D04CA6E97260}"/>
              </a:ext>
            </a:extLst>
          </p:cNvPr>
          <p:cNvSpPr>
            <a:spLocks noGrp="1"/>
          </p:cNvSpPr>
          <p:nvPr>
            <p:ph type="title"/>
          </p:nvPr>
        </p:nvSpPr>
        <p:spPr>
          <a:xfrm>
            <a:off x="838200" y="168812"/>
            <a:ext cx="10515600" cy="1097281"/>
          </a:xfrm>
        </p:spPr>
        <p:txBody>
          <a:bodyPr>
            <a:normAutofit fontScale="90000"/>
          </a:bodyPr>
          <a:lstStyle/>
          <a:p>
            <a:pPr algn="ctr"/>
            <a:br>
              <a:rPr lang="en-US" sz="2800" b="1" kern="100" dirty="0">
                <a:latin typeface="Calibri" panose="020F0502020204030204" pitchFamily="34" charset="0"/>
                <a:ea typeface="Calibri" panose="020F0502020204030204" pitchFamily="34" charset="0"/>
                <a:cs typeface="Calibri" panose="020F0502020204030204" pitchFamily="34" charset="0"/>
              </a:rPr>
            </a:br>
            <a:r>
              <a:rPr lang="en-US" b="1" kern="100" dirty="0">
                <a:latin typeface="Calibri" panose="020F0502020204030204" pitchFamily="34" charset="0"/>
                <a:ea typeface="Calibri" panose="020F0502020204030204" pitchFamily="34" charset="0"/>
                <a:cs typeface="Calibri" panose="020F0502020204030204" pitchFamily="34" charset="0"/>
              </a:rPr>
              <a:t>Group One: </a:t>
            </a:r>
            <a:r>
              <a:rPr lang="en-US" b="1" kern="100" dirty="0">
                <a:effectLst/>
                <a:latin typeface="Calibri" panose="020F0502020204030204" pitchFamily="34" charset="0"/>
                <a:ea typeface="Calibri" panose="020F0502020204030204" pitchFamily="34" charset="0"/>
                <a:cs typeface="Calibri" panose="020F0502020204030204" pitchFamily="34" charset="0"/>
              </a:rPr>
              <a:t>For those with non-medical reasons </a:t>
            </a:r>
            <a:br>
              <a:rPr lang="en-US" b="1" kern="100" dirty="0">
                <a:effectLst/>
                <a:latin typeface="Calibri" panose="020F0502020204030204" pitchFamily="34" charset="0"/>
                <a:ea typeface="Calibri" panose="020F0502020204030204" pitchFamily="34" charset="0"/>
                <a:cs typeface="Calibri" panose="020F0502020204030204" pitchFamily="34" charset="0"/>
              </a:rPr>
            </a:br>
            <a:r>
              <a:rPr lang="en-US" b="1" kern="100" dirty="0">
                <a:effectLst/>
                <a:latin typeface="Calibri" panose="020F0502020204030204" pitchFamily="34" charset="0"/>
                <a:ea typeface="Calibri" panose="020F0502020204030204" pitchFamily="34" charset="0"/>
                <a:cs typeface="Calibri" panose="020F0502020204030204" pitchFamily="34" charset="0"/>
              </a:rPr>
              <a:t>(such as LD, ADHD, Autism, TBI* etc.)</a:t>
            </a:r>
            <a:br>
              <a:rPr lang="en-US" sz="3600" kern="100" dirty="0">
                <a:effectLst/>
                <a:latin typeface="Calibri" panose="020F0502020204030204" pitchFamily="34" charset="0"/>
                <a:ea typeface="Calibri" panose="020F0502020204030204" pitchFamily="34" charset="0"/>
                <a:cs typeface="Calibri" panose="020F0502020204030204" pitchFamily="34" charset="0"/>
              </a:rPr>
            </a:b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F42B0F2-01E7-3307-759B-928A1276A2EC}"/>
              </a:ext>
            </a:extLst>
          </p:cNvPr>
          <p:cNvSpPr>
            <a:spLocks noGrp="1"/>
          </p:cNvSpPr>
          <p:nvPr>
            <p:ph idx="1"/>
          </p:nvPr>
        </p:nvSpPr>
        <p:spPr>
          <a:xfrm>
            <a:off x="464233" y="1266094"/>
            <a:ext cx="11451101" cy="5423094"/>
          </a:xfrm>
        </p:spPr>
        <p:txBody>
          <a:bodyPr>
            <a:normAutofit/>
          </a:bodyPr>
          <a:lstStyle/>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Analyze and consider if the barrier is truly time.</a:t>
            </a:r>
          </a:p>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Is there enough time provided in the “original” timeframe for completion of the assignment for this student to finish the assignment? Does the student have enough time available to get the work done?</a:t>
            </a:r>
          </a:p>
          <a:p>
            <a:pPr marL="0" marR="0" indent="0">
              <a:lnSpc>
                <a:spcPct val="115000"/>
              </a:lnSpc>
              <a:spcAft>
                <a:spcPts val="800"/>
              </a:spcAft>
              <a:buNone/>
            </a:pPr>
            <a:r>
              <a:rPr lang="en-US" kern="100" dirty="0">
                <a:effectLst/>
                <a:latin typeface="Calibri" panose="020F0502020204030204" pitchFamily="34" charset="0"/>
                <a:ea typeface="Calibri" panose="020F0502020204030204" pitchFamily="34" charset="0"/>
                <a:cs typeface="Calibri" panose="020F0502020204030204" pitchFamily="34" charset="0"/>
              </a:rPr>
              <a:t>When does offering longer time frame to complete work as an accommodation, reduce expectations for disabled students using this accommodation, compared to all other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latin typeface="Calibri" panose="020F0502020204030204" pitchFamily="34" charset="0"/>
                <a:ea typeface="Calibri" panose="020F0502020204030204" pitchFamily="34" charset="0"/>
                <a:cs typeface="Calibri" panose="020F0502020204030204" pitchFamily="34" charset="0"/>
              </a:rPr>
              <a:t>*Although TBI can be included in this category…</a:t>
            </a:r>
            <a:endParaRPr lang="en-US" dirty="0"/>
          </a:p>
        </p:txBody>
      </p:sp>
    </p:spTree>
    <p:extLst>
      <p:ext uri="{BB962C8B-B14F-4D97-AF65-F5344CB8AC3E}">
        <p14:creationId xmlns:p14="http://schemas.microsoft.com/office/powerpoint/2010/main" val="294702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F2C13-8058-0DC2-4A22-506323660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58F99-0C4E-E929-C736-ACA27E71887B}"/>
              </a:ext>
            </a:extLst>
          </p:cNvPr>
          <p:cNvSpPr>
            <a:spLocks noGrp="1"/>
          </p:cNvSpPr>
          <p:nvPr>
            <p:ph type="title"/>
          </p:nvPr>
        </p:nvSpPr>
        <p:spPr>
          <a:xfrm>
            <a:off x="838200" y="168813"/>
            <a:ext cx="10515600" cy="1195754"/>
          </a:xfrm>
        </p:spPr>
        <p:txBody>
          <a:bodyPr>
            <a:normAutofit fontScale="90000"/>
          </a:bodyPr>
          <a:lstStyle/>
          <a:p>
            <a:pPr algn="ctr"/>
            <a:br>
              <a:rPr lang="en-US" sz="2800" b="1" kern="100" dirty="0">
                <a:effectLst/>
                <a:latin typeface="Calibri" panose="020F0502020204030204" pitchFamily="34" charset="0"/>
                <a:ea typeface="Calibri" panose="020F0502020204030204" pitchFamily="34" charset="0"/>
                <a:cs typeface="Calibri" panose="020F0502020204030204" pitchFamily="34" charset="0"/>
              </a:rPr>
            </a:br>
            <a:r>
              <a:rPr lang="en-US" b="1" kern="100" dirty="0">
                <a:effectLst/>
                <a:latin typeface="Calibri" panose="020F0502020204030204" pitchFamily="34" charset="0"/>
                <a:ea typeface="Calibri" panose="020F0502020204030204" pitchFamily="34" charset="0"/>
                <a:cs typeface="Calibri" panose="020F0502020204030204" pitchFamily="34" charset="0"/>
              </a:rPr>
              <a:t>For those with non-medical reasons</a:t>
            </a:r>
            <a:br>
              <a:rPr lang="en-US" b="1" kern="100" dirty="0">
                <a:effectLst/>
                <a:latin typeface="Calibri" panose="020F0502020204030204" pitchFamily="34" charset="0"/>
                <a:ea typeface="Calibri" panose="020F0502020204030204" pitchFamily="34" charset="0"/>
                <a:cs typeface="Calibri" panose="020F0502020204030204" pitchFamily="34" charset="0"/>
              </a:rPr>
            </a:br>
            <a:r>
              <a:rPr lang="en-US" b="1" kern="100" dirty="0">
                <a:effectLst/>
                <a:latin typeface="Calibri" panose="020F0502020204030204" pitchFamily="34" charset="0"/>
                <a:ea typeface="Calibri" panose="020F0502020204030204" pitchFamily="34" charset="0"/>
                <a:cs typeface="Calibri" panose="020F0502020204030204" pitchFamily="34" charset="0"/>
              </a:rPr>
              <a:t>Group One: LD, ADHD, ASD, etc.  </a:t>
            </a:r>
            <a:br>
              <a:rPr lang="en-US" sz="4000" b="1" kern="100" dirty="0">
                <a:effectLst/>
                <a:latin typeface="Calibri" panose="020F0502020204030204" pitchFamily="34" charset="0"/>
                <a:ea typeface="Calibri" panose="020F0502020204030204" pitchFamily="34" charset="0"/>
                <a:cs typeface="Calibri" panose="020F0502020204030204" pitchFamily="34" charset="0"/>
              </a:rPr>
            </a:b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F875663-1045-0FB3-9220-21AA33341254}"/>
              </a:ext>
            </a:extLst>
          </p:cNvPr>
          <p:cNvSpPr>
            <a:spLocks noGrp="1"/>
          </p:cNvSpPr>
          <p:nvPr>
            <p:ph idx="1"/>
          </p:nvPr>
        </p:nvSpPr>
        <p:spPr>
          <a:xfrm>
            <a:off x="534572" y="1364568"/>
            <a:ext cx="11254154" cy="5128308"/>
          </a:xfrm>
        </p:spPr>
        <p:txBody>
          <a:bodyPr>
            <a:normAutofit/>
          </a:bodyPr>
          <a:lstStyle/>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Suppose everyone gets three weeks to do the assignment.</a:t>
            </a:r>
          </a:p>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If three weeks is not enough to get the assignment completed as requested, why are three weeks and three days adequate?  What is it about those extra three days?</a:t>
            </a:r>
          </a:p>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Does more time remove a genuine academic barrier or just delay the on-going, internal student challenge that will exist no matter the deadline?</a:t>
            </a:r>
            <a:endParaRPr lang="en-US" dirty="0"/>
          </a:p>
        </p:txBody>
      </p:sp>
    </p:spTree>
    <p:extLst>
      <p:ext uri="{BB962C8B-B14F-4D97-AF65-F5344CB8AC3E}">
        <p14:creationId xmlns:p14="http://schemas.microsoft.com/office/powerpoint/2010/main" val="92482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72A35-E3AE-2B92-00A7-FDE706C2C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34DDF-A5B4-924E-94C9-F6AA8C107606}"/>
              </a:ext>
            </a:extLst>
          </p:cNvPr>
          <p:cNvSpPr>
            <a:spLocks noGrp="1"/>
          </p:cNvSpPr>
          <p:nvPr>
            <p:ph type="title"/>
          </p:nvPr>
        </p:nvSpPr>
        <p:spPr>
          <a:xfrm>
            <a:off x="838200" y="365125"/>
            <a:ext cx="10515600" cy="999441"/>
          </a:xfrm>
        </p:spPr>
        <p:txBody>
          <a:bodyPr>
            <a:normAutofit/>
          </a:bodyPr>
          <a:lstStyle/>
          <a:p>
            <a:pPr algn="ctr"/>
            <a:r>
              <a:rPr lang="en-US" b="1" kern="100" dirty="0">
                <a:effectLst/>
                <a:latin typeface="Calibri" panose="020F0502020204030204" pitchFamily="34" charset="0"/>
                <a:ea typeface="Calibri" panose="020F0502020204030204" pitchFamily="34" charset="0"/>
                <a:cs typeface="Calibri" panose="020F0502020204030204" pitchFamily="34" charset="0"/>
              </a:rPr>
              <a:t>Continuing…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38E59F9-0FD0-1AAC-670A-58EF31E2ED8B}"/>
              </a:ext>
            </a:extLst>
          </p:cNvPr>
          <p:cNvSpPr>
            <a:spLocks noGrp="1"/>
          </p:cNvSpPr>
          <p:nvPr>
            <p:ph idx="1"/>
          </p:nvPr>
        </p:nvSpPr>
        <p:spPr>
          <a:xfrm>
            <a:off x="838200" y="1364566"/>
            <a:ext cx="10515600" cy="5128309"/>
          </a:xfrm>
        </p:spPr>
        <p:txBody>
          <a:bodyPr>
            <a:normAutofit/>
          </a:bodyPr>
          <a:lstStyle/>
          <a:p>
            <a:pPr marL="0" marR="0" indent="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Calibri" panose="020F0502020204030204" pitchFamily="34" charset="0"/>
              </a:rPr>
              <a:t>Students may talk about the need for extended time for projects and assignments, but rarely do they request more </a:t>
            </a:r>
            <a:r>
              <a:rPr lang="en-US" sz="3600" b="1" kern="100" dirty="0">
                <a:effectLst/>
                <a:latin typeface="Calibri" panose="020F0502020204030204" pitchFamily="34" charset="0"/>
                <a:ea typeface="Calibri" panose="020F0502020204030204" pitchFamily="34" charset="0"/>
                <a:cs typeface="Calibri" panose="020F0502020204030204" pitchFamily="34" charset="0"/>
              </a:rPr>
              <a:t>study time </a:t>
            </a:r>
            <a:r>
              <a:rPr lang="en-US" sz="3600" kern="100" dirty="0">
                <a:effectLst/>
                <a:latin typeface="Calibri" panose="020F0502020204030204" pitchFamily="34" charset="0"/>
                <a:ea typeface="Calibri" panose="020F0502020204030204" pitchFamily="34" charset="0"/>
                <a:cs typeface="Calibri" panose="020F0502020204030204" pitchFamily="34" charset="0"/>
              </a:rPr>
              <a:t>for an exam.</a:t>
            </a:r>
          </a:p>
          <a:p>
            <a:pPr marL="0" marR="0" indent="0">
              <a:lnSpc>
                <a:spcPct val="115000"/>
              </a:lnSpc>
              <a:spcAft>
                <a:spcPts val="800"/>
              </a:spcAft>
              <a:buNone/>
            </a:pPr>
            <a:endParaRPr lang="en-US" sz="3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r>
              <a:rPr lang="en-US" sz="3600" kern="100" dirty="0">
                <a:latin typeface="Calibri" panose="020F0502020204030204" pitchFamily="34" charset="0"/>
                <a:ea typeface="Calibri" panose="020F0502020204030204" pitchFamily="34" charset="0"/>
                <a:cs typeface="Calibri" panose="020F0502020204030204" pitchFamily="34" charset="0"/>
              </a:rPr>
              <a:t>But</a:t>
            </a:r>
            <a:r>
              <a:rPr lang="en-US" sz="3600" kern="100" dirty="0">
                <a:effectLst/>
                <a:latin typeface="Calibri" panose="020F0502020204030204" pitchFamily="34" charset="0"/>
                <a:ea typeface="Calibri" panose="020F0502020204030204" pitchFamily="34" charset="0"/>
                <a:cs typeface="Calibri" panose="020F0502020204030204" pitchFamily="34" charset="0"/>
              </a:rPr>
              <a:t> the </a:t>
            </a:r>
            <a:r>
              <a:rPr lang="en-US" sz="3600" b="1" kern="100" dirty="0">
                <a:effectLst/>
                <a:latin typeface="Calibri" panose="020F0502020204030204" pitchFamily="34" charset="0"/>
                <a:ea typeface="Calibri" panose="020F0502020204030204" pitchFamily="34" charset="0"/>
                <a:cs typeface="Calibri" panose="020F0502020204030204" pitchFamily="34" charset="0"/>
              </a:rPr>
              <a:t>time management element </a:t>
            </a:r>
            <a:r>
              <a:rPr lang="en-US" sz="3600" kern="100" dirty="0">
                <a:effectLst/>
                <a:latin typeface="Calibri" panose="020F0502020204030204" pitchFamily="34" charset="0"/>
                <a:ea typeface="Calibri" panose="020F0502020204030204" pitchFamily="34" charset="0"/>
                <a:cs typeface="Calibri" panose="020F0502020204030204" pitchFamily="34" charset="0"/>
              </a:rPr>
              <a:t>is like homework assignments.</a:t>
            </a:r>
          </a:p>
          <a:p>
            <a:endParaRPr lang="en-US" dirty="0"/>
          </a:p>
        </p:txBody>
      </p:sp>
    </p:spTree>
    <p:extLst>
      <p:ext uri="{BB962C8B-B14F-4D97-AF65-F5344CB8AC3E}">
        <p14:creationId xmlns:p14="http://schemas.microsoft.com/office/powerpoint/2010/main" val="124993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534E-7802-625A-8D7B-9C9DDF58A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64C34-098F-253C-450F-4DBCF0999CFC}"/>
              </a:ext>
            </a:extLst>
          </p:cNvPr>
          <p:cNvSpPr>
            <a:spLocks noGrp="1"/>
          </p:cNvSpPr>
          <p:nvPr>
            <p:ph type="title"/>
          </p:nvPr>
        </p:nvSpPr>
        <p:spPr>
          <a:xfrm>
            <a:off x="838200" y="365125"/>
            <a:ext cx="10515600" cy="999441"/>
          </a:xfrm>
        </p:spPr>
        <p:txBody>
          <a:bodyPr>
            <a:normAutofit/>
          </a:bodyPr>
          <a:lstStyle/>
          <a:p>
            <a:pPr algn="ctr"/>
            <a:r>
              <a:rPr lang="en-US" b="1" kern="100" dirty="0">
                <a:latin typeface="Calibri" panose="020F0502020204030204" pitchFamily="34" charset="0"/>
                <a:ea typeface="Calibri" panose="020F0502020204030204" pitchFamily="34" charset="0"/>
                <a:cs typeface="Calibri" panose="020F0502020204030204" pitchFamily="34" charset="0"/>
              </a:rPr>
              <a:t>Non-Medical Requests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C77CAB9-9DCD-C9B4-7316-EF9F20EAEB37}"/>
              </a:ext>
            </a:extLst>
          </p:cNvPr>
          <p:cNvSpPr>
            <a:spLocks noGrp="1"/>
          </p:cNvSpPr>
          <p:nvPr>
            <p:ph idx="1"/>
          </p:nvPr>
        </p:nvSpPr>
        <p:spPr>
          <a:xfrm>
            <a:off x="838199" y="1561514"/>
            <a:ext cx="10908323" cy="4931361"/>
          </a:xfrm>
        </p:spPr>
        <p:txBody>
          <a:bodyPr>
            <a:normAutofit/>
          </a:bodyPr>
          <a:lstStyle/>
          <a:p>
            <a:pPr marL="0" marR="0" indent="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For those with non-medical requests:</a:t>
            </a:r>
          </a:p>
          <a:p>
            <a:pPr marL="342900" marR="0" lvl="0" indent="-342900">
              <a:lnSpc>
                <a:spcPct val="115000"/>
              </a:lnSpc>
              <a:buFont typeface="+mj-lt"/>
              <a:buAutoNum type="arabicPeriod"/>
            </a:pPr>
            <a:r>
              <a:rPr lang="en-US" sz="3200" kern="100" dirty="0">
                <a:effectLst/>
                <a:latin typeface="Calibri" panose="020F0502020204030204" pitchFamily="34" charset="0"/>
                <a:ea typeface="Calibri" panose="020F0502020204030204" pitchFamily="34" charset="0"/>
                <a:cs typeface="Calibri" panose="020F0502020204030204" pitchFamily="34" charset="0"/>
              </a:rPr>
              <a:t>There is rarely an academic barrier of time in play.</a:t>
            </a:r>
          </a:p>
          <a:p>
            <a:pPr marL="342900" marR="0" lvl="0" indent="-342900">
              <a:lnSpc>
                <a:spcPct val="115000"/>
              </a:lnSpc>
              <a:buFont typeface="+mj-lt"/>
              <a:buAutoNum type="arabicPeriod"/>
            </a:pPr>
            <a:r>
              <a:rPr lang="en-US" sz="3200" kern="100" dirty="0">
                <a:effectLst/>
                <a:latin typeface="Calibri" panose="020F0502020204030204" pitchFamily="34" charset="0"/>
                <a:ea typeface="Calibri" panose="020F0502020204030204" pitchFamily="34" charset="0"/>
                <a:cs typeface="Calibri" panose="020F0502020204030204" pitchFamily="34" charset="0"/>
              </a:rPr>
              <a:t>The issue is more of an internal time management process.</a:t>
            </a:r>
          </a:p>
          <a:p>
            <a:pPr marL="342900" marR="0" lvl="0" indent="-342900">
              <a:lnSpc>
                <a:spcPct val="115000"/>
              </a:lnSpc>
              <a:buFont typeface="+mj-lt"/>
              <a:buAutoNum type="arabicPeriod"/>
            </a:pPr>
            <a:r>
              <a:rPr lang="en-US" sz="3200" kern="100" dirty="0">
                <a:effectLst/>
                <a:latin typeface="Calibri" panose="020F0502020204030204" pitchFamily="34" charset="0"/>
                <a:ea typeface="Calibri" panose="020F0502020204030204" pitchFamily="34" charset="0"/>
                <a:cs typeface="Calibri" panose="020F0502020204030204" pitchFamily="34" charset="0"/>
              </a:rPr>
              <a:t>Allowing students to submit work later can reduce expectations.</a:t>
            </a:r>
          </a:p>
          <a:p>
            <a:pPr marL="0" marR="0" lvl="0" indent="0" algn="ctr">
              <a:lnSpc>
                <a:spcPct val="115000"/>
              </a:lnSpc>
              <a:spcAft>
                <a:spcPts val="800"/>
              </a:spcAft>
              <a:buNone/>
            </a:pPr>
            <a:r>
              <a:rPr lang="en-US" sz="3200" b="1" kern="100" dirty="0">
                <a:effectLst/>
                <a:latin typeface="Calibri" panose="020F0502020204030204" pitchFamily="34" charset="0"/>
                <a:ea typeface="Calibri" panose="020F0502020204030204" pitchFamily="34" charset="0"/>
                <a:cs typeface="Calibri" panose="020F0502020204030204" pitchFamily="34" charset="0"/>
              </a:rPr>
              <a:t>And 99% of the requests are not reasonable</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8897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2A9FF-A5EA-4ED3-068A-A47BD43DB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85578-29C7-DC1F-208E-A549E830B3A6}"/>
              </a:ext>
            </a:extLst>
          </p:cNvPr>
          <p:cNvSpPr>
            <a:spLocks noGrp="1"/>
          </p:cNvSpPr>
          <p:nvPr>
            <p:ph type="title"/>
          </p:nvPr>
        </p:nvSpPr>
        <p:spPr>
          <a:xfrm>
            <a:off x="838200" y="365125"/>
            <a:ext cx="10515600" cy="999441"/>
          </a:xfrm>
        </p:spPr>
        <p:txBody>
          <a:bodyPr>
            <a:normAutofit/>
          </a:bodyPr>
          <a:lstStyle/>
          <a:p>
            <a:pPr algn="ctr"/>
            <a:r>
              <a:rPr lang="en-US" b="1" kern="100" dirty="0">
                <a:effectLst/>
                <a:latin typeface="Calibri" panose="020F0502020204030204" pitchFamily="34" charset="0"/>
                <a:ea typeface="Calibri" panose="020F0502020204030204" pitchFamily="34" charset="0"/>
                <a:cs typeface="Calibri" panose="020F0502020204030204" pitchFamily="34" charset="0"/>
              </a:rPr>
              <a:t>Caveat for </a:t>
            </a:r>
            <a:r>
              <a:rPr lang="en-US" b="1" kern="100" dirty="0">
                <a:latin typeface="Calibri" panose="020F0502020204030204" pitchFamily="34" charset="0"/>
                <a:ea typeface="Calibri" panose="020F0502020204030204" pitchFamily="34" charset="0"/>
                <a:cs typeface="Calibri" panose="020F0502020204030204" pitchFamily="34" charset="0"/>
              </a:rPr>
              <a:t>Non-Medical Requests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C0599B1-BC20-8C38-E936-AB3FB5417CC2}"/>
              </a:ext>
            </a:extLst>
          </p:cNvPr>
          <p:cNvSpPr>
            <a:spLocks noGrp="1"/>
          </p:cNvSpPr>
          <p:nvPr>
            <p:ph idx="1"/>
          </p:nvPr>
        </p:nvSpPr>
        <p:spPr>
          <a:xfrm>
            <a:off x="838199" y="1561514"/>
            <a:ext cx="10908323" cy="4931361"/>
          </a:xfrm>
        </p:spPr>
        <p:txBody>
          <a:bodyPr>
            <a:normAutofit/>
          </a:bodyPr>
          <a:lstStyle/>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Calibri" panose="020F0502020204030204" pitchFamily="34" charset="0"/>
              </a:rPr>
              <a:t>A short turn-around assignments of 24 – 72 hours may be an academic barrier if heavy reading, significant writing, or challenges due to student’s technology usage and disability reported. You will assess this during your interactive </a:t>
            </a:r>
            <a:r>
              <a:rPr lang="en-US" sz="3600" kern="100" dirty="0">
                <a:latin typeface="Calibri" panose="020F0502020204030204" pitchFamily="34" charset="0"/>
                <a:ea typeface="Calibri" panose="020F0502020204030204" pitchFamily="34" charset="0"/>
                <a:cs typeface="Calibri" panose="020F0502020204030204" pitchFamily="34" charset="0"/>
              </a:rPr>
              <a:t>conversation with the student. </a:t>
            </a:r>
            <a:endParaRPr lang="en-US" sz="36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359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D7D7-0EA5-9BE3-C08B-B7DC780A2AC8}"/>
              </a:ext>
            </a:extLst>
          </p:cNvPr>
          <p:cNvSpPr>
            <a:spLocks noGrp="1"/>
          </p:cNvSpPr>
          <p:nvPr>
            <p:ph type="title"/>
          </p:nvPr>
        </p:nvSpPr>
        <p:spPr>
          <a:xfrm>
            <a:off x="838200" y="365126"/>
            <a:ext cx="10515600" cy="777874"/>
          </a:xfrm>
        </p:spPr>
        <p:txBody>
          <a:bodyPr/>
          <a:lstStyle/>
          <a:p>
            <a:r>
              <a:rPr lang="en-US" dirty="0"/>
              <a:t>Analysis with Faculty…</a:t>
            </a:r>
          </a:p>
        </p:txBody>
      </p:sp>
      <p:pic>
        <p:nvPicPr>
          <p:cNvPr id="7" name="Content Placeholder 6" descr="A path with colorful trees">
            <a:extLst>
              <a:ext uri="{FF2B5EF4-FFF2-40B4-BE49-F238E27FC236}">
                <a16:creationId xmlns:a16="http://schemas.microsoft.com/office/drawing/2014/main" id="{1A74715D-02B8-7519-261F-C277093D4DC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2184" y="1289304"/>
            <a:ext cx="9546336" cy="5203570"/>
          </a:xfrm>
        </p:spPr>
      </p:pic>
    </p:spTree>
    <p:extLst>
      <p:ext uri="{BB962C8B-B14F-4D97-AF65-F5344CB8AC3E}">
        <p14:creationId xmlns:p14="http://schemas.microsoft.com/office/powerpoint/2010/main" val="177504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BCA27-CFBE-98E5-69B0-1321726B0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8BEF7-388A-C31D-4F91-0929231C97C5}"/>
              </a:ext>
            </a:extLst>
          </p:cNvPr>
          <p:cNvSpPr>
            <a:spLocks noGrp="1"/>
          </p:cNvSpPr>
          <p:nvPr>
            <p:ph type="title"/>
          </p:nvPr>
        </p:nvSpPr>
        <p:spPr>
          <a:xfrm>
            <a:off x="838200" y="365126"/>
            <a:ext cx="10515600" cy="746222"/>
          </a:xfrm>
        </p:spPr>
        <p:txBody>
          <a:bodyP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Analysis with Faculty; Non-Medical </a:t>
            </a:r>
          </a:p>
        </p:txBody>
      </p:sp>
      <p:sp>
        <p:nvSpPr>
          <p:cNvPr id="3" name="Content Placeholder 2">
            <a:extLst>
              <a:ext uri="{FF2B5EF4-FFF2-40B4-BE49-F238E27FC236}">
                <a16:creationId xmlns:a16="http://schemas.microsoft.com/office/drawing/2014/main" id="{2518CAA8-8F0B-597B-C107-69B8383DF5E2}"/>
              </a:ext>
            </a:extLst>
          </p:cNvPr>
          <p:cNvSpPr>
            <a:spLocks noGrp="1"/>
          </p:cNvSpPr>
          <p:nvPr>
            <p:ph idx="1"/>
          </p:nvPr>
        </p:nvSpPr>
        <p:spPr>
          <a:xfrm>
            <a:off x="576775" y="1223890"/>
            <a:ext cx="11380763" cy="5268985"/>
          </a:xfrm>
        </p:spPr>
        <p:txBody>
          <a:bodyPr>
            <a:normAutofit/>
          </a:bodyPr>
          <a:lstStyle/>
          <a:p>
            <a:pPr marL="0" marR="0" lvl="0" indent="0">
              <a:lnSpc>
                <a:spcPct val="115000"/>
              </a:lnSpc>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-Is there enough time to do the work?</a:t>
            </a:r>
          </a:p>
          <a:p>
            <a:pPr marL="0" marR="0" lvl="0" indent="0">
              <a:lnSpc>
                <a:spcPct val="115000"/>
              </a:lnSpc>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-Is there enough time to collect the necessary information and complete all steps as expected within the goals of the course?</a:t>
            </a:r>
          </a:p>
          <a:p>
            <a:pPr marL="0" marR="0" lvl="0" indent="0">
              <a:lnSpc>
                <a:spcPct val="115000"/>
              </a:lnSpc>
              <a:buNone/>
            </a:pPr>
            <a:r>
              <a:rPr lang="en-US" sz="3200" kern="100" dirty="0">
                <a:latin typeface="Calibri" panose="020F0502020204030204" pitchFamily="34" charset="0"/>
                <a:ea typeface="Calibri" panose="020F0502020204030204" pitchFamily="34" charset="0"/>
                <a:cs typeface="Calibri" panose="020F0502020204030204" pitchFamily="34" charset="0"/>
              </a:rPr>
              <a:t>-</a:t>
            </a:r>
            <a:r>
              <a:rPr lang="en-US" sz="3200" kern="100" dirty="0">
                <a:effectLst/>
                <a:latin typeface="Calibri" panose="020F0502020204030204" pitchFamily="34" charset="0"/>
                <a:ea typeface="Calibri" panose="020F0502020204030204" pitchFamily="34" charset="0"/>
                <a:cs typeface="Calibri" panose="020F0502020204030204" pitchFamily="34" charset="0"/>
              </a:rPr>
              <a:t>How much time does the professor believe students will spend  on average to complete the work relative to time allotted?</a:t>
            </a:r>
          </a:p>
          <a:p>
            <a:pPr>
              <a:buNone/>
            </a:pPr>
            <a:r>
              <a:rPr lang="en-US" sz="3200" dirty="0">
                <a:effectLst/>
                <a:latin typeface="Calibri" panose="020F0502020204030204" pitchFamily="34" charset="0"/>
                <a:ea typeface="Calibri" panose="020F0502020204030204" pitchFamily="34" charset="0"/>
                <a:cs typeface="Calibri" panose="020F0502020204030204" pitchFamily="34" charset="0"/>
              </a:rPr>
              <a:t>  With that answer and looking at doubling the time for someone who may need more processing and writing time, </a:t>
            </a:r>
            <a:r>
              <a:rPr lang="en-US" sz="3200" b="1" dirty="0">
                <a:effectLst/>
                <a:latin typeface="Calibri" panose="020F0502020204030204" pitchFamily="34" charset="0"/>
                <a:ea typeface="Calibri" panose="020F0502020204030204" pitchFamily="34" charset="0"/>
                <a:cs typeface="Calibri" panose="020F0502020204030204" pitchFamily="34" charset="0"/>
              </a:rPr>
              <a:t>is that reasonable?</a:t>
            </a:r>
            <a:endParaRPr lang="en-US" sz="3200" b="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402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36F3-14B4-D2A2-3426-E02B56B82827}"/>
              </a:ext>
            </a:extLst>
          </p:cNvPr>
          <p:cNvSpPr>
            <a:spLocks noGrp="1"/>
          </p:cNvSpPr>
          <p:nvPr>
            <p:ph type="title"/>
          </p:nvPr>
        </p:nvSpPr>
        <p:spPr>
          <a:xfrm>
            <a:off x="838200" y="365125"/>
            <a:ext cx="10515600" cy="84469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Your Speaker-Marilyn Harren, M.S., LSW</a:t>
            </a:r>
          </a:p>
        </p:txBody>
      </p:sp>
      <p:sp>
        <p:nvSpPr>
          <p:cNvPr id="3" name="Content Placeholder 2">
            <a:extLst>
              <a:ext uri="{FF2B5EF4-FFF2-40B4-BE49-F238E27FC236}">
                <a16:creationId xmlns:a16="http://schemas.microsoft.com/office/drawing/2014/main" id="{E0D5178E-F491-57A0-E0EA-68700116E3B2}"/>
              </a:ext>
            </a:extLst>
          </p:cNvPr>
          <p:cNvSpPr>
            <a:spLocks noGrp="1"/>
          </p:cNvSpPr>
          <p:nvPr>
            <p:ph idx="1"/>
          </p:nvPr>
        </p:nvSpPr>
        <p:spPr>
          <a:xfrm>
            <a:off x="661181" y="1406770"/>
            <a:ext cx="10902461" cy="5086106"/>
          </a:xfrm>
        </p:spPr>
        <p:txBody>
          <a:bodyPr>
            <a:normAutofit fontScale="85000" lnSpcReduction="10000"/>
          </a:bodyPr>
          <a:lstStyle/>
          <a:p>
            <a:pPr marL="0" marR="0" lvl="0" indent="0" algn="ctr" defTabSz="685800" rtl="0" eaLnBrk="1" fontAlgn="auto" latinLnBrk="0" hangingPunct="1">
              <a:lnSpc>
                <a:spcPct val="90000"/>
              </a:lnSpc>
              <a:spcBef>
                <a:spcPts val="750"/>
              </a:spcBef>
              <a:spcAft>
                <a:spcPts val="0"/>
              </a:spcAft>
              <a:buClrTx/>
              <a:buSzTx/>
              <a:buNone/>
              <a:tabLst/>
              <a:defRPr/>
            </a:pPr>
            <a:r>
              <a:rPr kumimoji="0" lang="en-US" sz="4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M.S. in Disability Services in Higher Education, Licensed Social Worker, Certified Special Education Teacher, and now retired. </a:t>
            </a:r>
            <a:r>
              <a:rPr lang="en-US" sz="4600" dirty="0">
                <a:solidFill>
                  <a:prstClr val="black"/>
                </a:solidFill>
                <a:latin typeface="Calibri" panose="020F0502020204030204" pitchFamily="34" charset="0"/>
                <a:ea typeface="Calibri" panose="020F0502020204030204" pitchFamily="34" charset="0"/>
                <a:cs typeface="Calibri" panose="020F0502020204030204" pitchFamily="34" charset="0"/>
              </a:rPr>
              <a:t>Consultant working with both college disability offices and students and families looking to use services. </a:t>
            </a:r>
          </a:p>
          <a:p>
            <a:pPr marL="0" marR="0" lvl="0" indent="0" algn="ctr" defTabSz="685800" rtl="0" eaLnBrk="1" fontAlgn="auto" latinLnBrk="0" hangingPunct="1">
              <a:lnSpc>
                <a:spcPct val="90000"/>
              </a:lnSpc>
              <a:spcBef>
                <a:spcPts val="750"/>
              </a:spcBef>
              <a:spcAft>
                <a:spcPts val="0"/>
              </a:spcAft>
              <a:buClrTx/>
              <a:buSzTx/>
              <a:buNone/>
              <a:tabLst/>
              <a:defRPr/>
            </a:pPr>
            <a:r>
              <a:rPr lang="en-US" sz="4600" dirty="0">
                <a:solidFill>
                  <a:prstClr val="black"/>
                </a:solidFill>
                <a:latin typeface="Calibri" panose="020F0502020204030204" pitchFamily="34" charset="0"/>
                <a:ea typeface="Calibri" panose="020F0502020204030204" pitchFamily="34" charset="0"/>
                <a:cs typeface="Calibri" panose="020F0502020204030204" pitchFamily="34" charset="0"/>
              </a:rPr>
              <a:t>Reach me at:</a:t>
            </a:r>
          </a:p>
          <a:p>
            <a:pPr marL="0" marR="0" lvl="0" indent="0" algn="ctr" defTabSz="685800" rtl="0" eaLnBrk="1" fontAlgn="auto" latinLnBrk="0" hangingPunct="1">
              <a:lnSpc>
                <a:spcPct val="90000"/>
              </a:lnSpc>
              <a:spcBef>
                <a:spcPts val="750"/>
              </a:spcBef>
              <a:spcAft>
                <a:spcPts val="0"/>
              </a:spcAft>
              <a:buClrTx/>
              <a:buSzTx/>
              <a:buNone/>
              <a:tabLst/>
              <a:defRPr/>
            </a:pPr>
            <a:endPar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90000"/>
              </a:lnSpc>
              <a:spcBef>
                <a:spcPts val="750"/>
              </a:spcBef>
              <a:spcAft>
                <a:spcPts val="0"/>
              </a:spcAft>
              <a:buClrTx/>
              <a:buSzTx/>
              <a:buNone/>
              <a:tabLst/>
              <a:defRPr/>
            </a:pPr>
            <a:r>
              <a:rPr lang="en-US" sz="5800" b="1" dirty="0">
                <a:solidFill>
                  <a:prstClr val="black"/>
                </a:solidFill>
                <a:latin typeface="Calibri" panose="020F0502020204030204" pitchFamily="34" charset="0"/>
                <a:ea typeface="Calibri" panose="020F0502020204030204" pitchFamily="34" charset="0"/>
                <a:cs typeface="Calibri" panose="020F0502020204030204" pitchFamily="34" charset="0"/>
              </a:rPr>
              <a:t>marilyn@CollegeADA.com</a:t>
            </a:r>
          </a:p>
          <a:p>
            <a:pPr marL="0" marR="0" lvl="0" indent="0" defTabSz="685800" rtl="0" eaLnBrk="1" fontAlgn="auto" latinLnBrk="0" hangingPunct="1">
              <a:lnSpc>
                <a:spcPct val="90000"/>
              </a:lnSpc>
              <a:spcBef>
                <a:spcPts val="750"/>
              </a:spcBef>
              <a:spcAft>
                <a:spcPts val="0"/>
              </a:spcAft>
              <a:buClrTx/>
              <a:buSzTx/>
              <a:buNone/>
              <a:tabLst/>
              <a:defRPr/>
            </a:pPr>
            <a:endParaRPr lang="en-US" sz="2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685800" rtl="0" eaLnBrk="1" fontAlgn="auto" latinLnBrk="0" hangingPunct="1">
              <a:lnSpc>
                <a:spcPct val="90000"/>
              </a:lnSpc>
              <a:spcBef>
                <a:spcPts val="750"/>
              </a:spcBef>
              <a:spcAft>
                <a:spcPts val="0"/>
              </a:spcAft>
              <a:buClrTx/>
              <a:buSzTx/>
              <a:buNone/>
              <a:tabLst/>
              <a:defRPr/>
            </a:pPr>
            <a:r>
              <a:rPr lang="en-US" sz="2600" dirty="0">
                <a:solidFill>
                  <a:prstClr val="black"/>
                </a:solidFill>
                <a:latin typeface="Calibri" panose="020F0502020204030204" pitchFamily="34" charset="0"/>
                <a:ea typeface="Calibri" panose="020F0502020204030204" pitchFamily="34" charset="0"/>
                <a:cs typeface="Calibri" panose="020F0502020204030204" pitchFamily="34" charset="0"/>
              </a:rPr>
              <a:t>Information gathered from an AHEAD presentation given in April 2024, by Adam Meyer, UCF</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94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C8F12-4846-F317-91B3-6BEB63F97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8C67B-37F9-3101-0F9B-5E95B35978E7}"/>
              </a:ext>
            </a:extLst>
          </p:cNvPr>
          <p:cNvSpPr>
            <a:spLocks noGrp="1"/>
          </p:cNvSpPr>
          <p:nvPr>
            <p:ph type="title"/>
          </p:nvPr>
        </p:nvSpPr>
        <p:spPr>
          <a:xfrm>
            <a:off x="838200" y="365125"/>
            <a:ext cx="10515600" cy="999441"/>
          </a:xfrm>
        </p:spPr>
        <p:txBody>
          <a:bodyPr>
            <a:normAutofit/>
          </a:bodyPr>
          <a:lstStyle/>
          <a:p>
            <a:pPr algn="ctr"/>
            <a:r>
              <a:rPr lang="en-US" b="1" kern="100" dirty="0">
                <a:effectLst/>
                <a:latin typeface="Calibri" panose="020F0502020204030204" pitchFamily="34" charset="0"/>
                <a:ea typeface="Calibri" panose="020F0502020204030204" pitchFamily="34" charset="0"/>
                <a:cs typeface="Calibri" panose="020F0502020204030204" pitchFamily="34" charset="0"/>
              </a:rPr>
              <a:t>Interactive Required</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9F33F2E-C10B-AA01-B766-DDAF983F1161}"/>
              </a:ext>
            </a:extLst>
          </p:cNvPr>
          <p:cNvSpPr>
            <a:spLocks noGrp="1"/>
          </p:cNvSpPr>
          <p:nvPr>
            <p:ph idx="1"/>
          </p:nvPr>
        </p:nvSpPr>
        <p:spPr>
          <a:xfrm>
            <a:off x="445477" y="1364566"/>
            <a:ext cx="10908323" cy="5128309"/>
          </a:xfrm>
        </p:spPr>
        <p:txBody>
          <a:bodyPr>
            <a:normAutofit/>
          </a:bodyPr>
          <a:lstStyle/>
          <a:p>
            <a:pPr marL="0" marR="0" indent="0">
              <a:lnSpc>
                <a:spcPct val="115000"/>
              </a:lnSpc>
              <a:spcAft>
                <a:spcPts val="800"/>
              </a:spcAft>
              <a:buNone/>
            </a:pPr>
            <a:r>
              <a:rPr lang="en-US" sz="3200" b="1" kern="100" dirty="0">
                <a:effectLst/>
                <a:latin typeface="Calibri" panose="020F0502020204030204" pitchFamily="34" charset="0"/>
                <a:ea typeface="Calibri" panose="020F0502020204030204" pitchFamily="34" charset="0"/>
                <a:cs typeface="Calibri" panose="020F0502020204030204" pitchFamily="34" charset="0"/>
              </a:rPr>
              <a:t>Ensure a process in the Disability Services Office to consider the request through an interactive process. Just saying “No” is no longer a best practice.</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Is there an academic barrier due to the disability?</a:t>
            </a:r>
          </a:p>
          <a:p>
            <a:pPr marL="0" marR="0" indent="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If it is decided that there is an academic barrier, then extra time for assignments is a necessary accommodation.</a:t>
            </a:r>
          </a:p>
          <a:p>
            <a:pPr marL="0" marR="0" indent="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Follow a standard process for the interactive conversation. </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8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C9EBE-0E3D-323C-6496-EA8E3F714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086BE-2B7E-5A87-E50C-C6C709E3825F}"/>
              </a:ext>
            </a:extLst>
          </p:cNvPr>
          <p:cNvSpPr>
            <a:spLocks noGrp="1"/>
          </p:cNvSpPr>
          <p:nvPr>
            <p:ph type="title"/>
          </p:nvPr>
        </p:nvSpPr>
        <p:spPr>
          <a:xfrm>
            <a:off x="838200" y="365125"/>
            <a:ext cx="10515600" cy="746223"/>
          </a:xfrm>
        </p:spPr>
        <p:txBody>
          <a:bodyPr>
            <a:normAutofit/>
          </a:bodyPr>
          <a:lstStyle/>
          <a:p>
            <a:pPr algn="ctr"/>
            <a:r>
              <a:rPr lang="en-US" b="1" kern="100" dirty="0">
                <a:effectLst/>
                <a:latin typeface="Calibri" panose="020F0502020204030204" pitchFamily="34" charset="0"/>
                <a:ea typeface="Calibri" panose="020F0502020204030204" pitchFamily="34" charset="0"/>
                <a:cs typeface="Calibri" panose="020F0502020204030204" pitchFamily="34" charset="0"/>
              </a:rPr>
              <a:t>Accommodation Statement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8F44BF3-2B42-6A6B-BA85-22A7096E57F9}"/>
              </a:ext>
            </a:extLst>
          </p:cNvPr>
          <p:cNvSpPr>
            <a:spLocks noGrp="1"/>
          </p:cNvSpPr>
          <p:nvPr>
            <p:ph idx="1"/>
          </p:nvPr>
        </p:nvSpPr>
        <p:spPr>
          <a:xfrm>
            <a:off x="445477" y="1111348"/>
            <a:ext cx="11371385" cy="5381527"/>
          </a:xfrm>
        </p:spPr>
        <p:txBody>
          <a:bodyPr>
            <a:normAutofit/>
          </a:bodyPr>
          <a:lstStyle/>
          <a:p>
            <a:pPr marL="0" marR="0" indent="0">
              <a:lnSpc>
                <a:spcPct val="115000"/>
              </a:lnSpc>
              <a:spcAft>
                <a:spcPts val="800"/>
              </a:spcAft>
              <a:buNone/>
            </a:pPr>
            <a:r>
              <a:rPr lang="en-US" sz="4000" b="1" kern="100" dirty="0">
                <a:effectLst/>
                <a:latin typeface="Calibri" panose="020F0502020204030204" pitchFamily="34" charset="0"/>
                <a:ea typeface="Calibri" panose="020F0502020204030204" pitchFamily="34" charset="0"/>
                <a:cs typeface="Calibri" panose="020F0502020204030204" pitchFamily="34" charset="0"/>
              </a:rPr>
              <a:t>Move away from using</a:t>
            </a:r>
            <a:r>
              <a:rPr lang="en-US" sz="4000" kern="100" dirty="0">
                <a:effectLst/>
                <a:latin typeface="Calibri" panose="020F0502020204030204" pitchFamily="34" charset="0"/>
                <a:ea typeface="Calibri" panose="020F0502020204030204" pitchFamily="34" charset="0"/>
                <a:cs typeface="Calibri" panose="020F0502020204030204" pitchFamily="34" charset="0"/>
              </a:rPr>
              <a:t>, “the student is allowed to have 3 extra days to complete all out-of-class assignments” or “the student is approved for extra time for assignments. Student and professor should discuss if and how to apply this accommodation for the course.”</a:t>
            </a: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413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10B5-43B4-18AE-08E3-5E8D7E0C9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F3E88-1347-FC16-C6E1-30DDD4B30BB1}"/>
              </a:ext>
            </a:extLst>
          </p:cNvPr>
          <p:cNvSpPr>
            <a:spLocks noGrp="1"/>
          </p:cNvSpPr>
          <p:nvPr>
            <p:ph type="title"/>
          </p:nvPr>
        </p:nvSpPr>
        <p:spPr>
          <a:xfrm>
            <a:off x="838200" y="365125"/>
            <a:ext cx="10515600" cy="951611"/>
          </a:xfrm>
        </p:spPr>
        <p:txBody>
          <a:bodyPr>
            <a:normAutofit/>
          </a:bodyPr>
          <a:lstStyle/>
          <a:p>
            <a:pPr algn="ctr"/>
            <a:r>
              <a:rPr lang="en-US" b="1" kern="100" dirty="0">
                <a:effectLst/>
                <a:latin typeface="Calibri" panose="020F0502020204030204" pitchFamily="34" charset="0"/>
                <a:ea typeface="Calibri" panose="020F0502020204030204" pitchFamily="34" charset="0"/>
                <a:cs typeface="Calibri" panose="020F0502020204030204" pitchFamily="34" charset="0"/>
              </a:rPr>
              <a:t>A </a:t>
            </a:r>
            <a:r>
              <a:rPr lang="en-US" b="1" kern="100" dirty="0">
                <a:latin typeface="Calibri" panose="020F0502020204030204" pitchFamily="34" charset="0"/>
                <a:ea typeface="Calibri" panose="020F0502020204030204" pitchFamily="34" charset="0"/>
                <a:cs typeface="Calibri" panose="020F0502020204030204" pitchFamily="34" charset="0"/>
              </a:rPr>
              <a:t>Better </a:t>
            </a:r>
            <a:r>
              <a:rPr lang="en-US" b="1" kern="100" dirty="0">
                <a:effectLst/>
                <a:latin typeface="Calibri" panose="020F0502020204030204" pitchFamily="34" charset="0"/>
                <a:ea typeface="Calibri" panose="020F0502020204030204" pitchFamily="34" charset="0"/>
                <a:cs typeface="Calibri" panose="020F0502020204030204" pitchFamily="34" charset="0"/>
              </a:rPr>
              <a:t>Accommodation Statement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0095471-4F30-E8A9-9005-951EE2AA35AE}"/>
              </a:ext>
            </a:extLst>
          </p:cNvPr>
          <p:cNvSpPr>
            <a:spLocks noGrp="1"/>
          </p:cNvSpPr>
          <p:nvPr>
            <p:ph idx="1"/>
          </p:nvPr>
        </p:nvSpPr>
        <p:spPr>
          <a:xfrm>
            <a:off x="445477" y="1563624"/>
            <a:ext cx="11371385" cy="4929251"/>
          </a:xfrm>
        </p:spPr>
        <p:txBody>
          <a:bodyPr>
            <a:normAutofit/>
          </a:bodyPr>
          <a:lstStyle/>
          <a:p>
            <a:pPr marL="0" marR="0" indent="0">
              <a:lnSpc>
                <a:spcPct val="115000"/>
              </a:lnSpc>
              <a:spcAft>
                <a:spcPts val="800"/>
              </a:spcAft>
              <a:buNone/>
            </a:pPr>
            <a:r>
              <a:rPr lang="en-US" sz="4000" b="1" kern="100" dirty="0">
                <a:effectLst/>
                <a:latin typeface="Calibri" panose="020F0502020204030204" pitchFamily="34" charset="0"/>
                <a:ea typeface="Calibri" panose="020F0502020204030204" pitchFamily="34" charset="0"/>
                <a:cs typeface="Calibri" panose="020F0502020204030204" pitchFamily="34" charset="0"/>
              </a:rPr>
              <a:t>At least X days prior to any deadlines of concern and upon student initiation, the student and faculty should consult with the disability office to determine reasonable and appropriate deadline extension plan on a case-by-case basis based on the learning outcomes and essential elements of the course.</a:t>
            </a:r>
            <a:endParaRPr lang="en-US" sz="40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20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825C-1605-37F5-FCF4-B1CC640B7568}"/>
              </a:ext>
            </a:extLst>
          </p:cNvPr>
          <p:cNvSpPr>
            <a:spLocks noGrp="1"/>
          </p:cNvSpPr>
          <p:nvPr>
            <p:ph type="title"/>
          </p:nvPr>
        </p:nvSpPr>
        <p:spPr>
          <a:xfrm>
            <a:off x="838200" y="365126"/>
            <a:ext cx="10515600" cy="591478"/>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Photo Break-Q&amp;As?</a:t>
            </a:r>
          </a:p>
        </p:txBody>
      </p:sp>
      <p:pic>
        <p:nvPicPr>
          <p:cNvPr id="6" name="Content Placeholder 5" descr="A bench by a lake with fall colored leaves on the trees.&#10;">
            <a:extLst>
              <a:ext uri="{FF2B5EF4-FFF2-40B4-BE49-F238E27FC236}">
                <a16:creationId xmlns:a16="http://schemas.microsoft.com/office/drawing/2014/main" id="{BE0A2C09-B0C2-6566-2B2E-F7275E901C9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54480" y="1170432"/>
            <a:ext cx="9015984" cy="5212080"/>
          </a:xfrm>
        </p:spPr>
      </p:pic>
    </p:spTree>
    <p:extLst>
      <p:ext uri="{BB962C8B-B14F-4D97-AF65-F5344CB8AC3E}">
        <p14:creationId xmlns:p14="http://schemas.microsoft.com/office/powerpoint/2010/main" val="284789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797CB-A362-1A04-C714-0E782C1A2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2842D-70B4-2E78-F234-A31F2912494D}"/>
              </a:ext>
            </a:extLst>
          </p:cNvPr>
          <p:cNvSpPr>
            <a:spLocks noGrp="1"/>
          </p:cNvSpPr>
          <p:nvPr>
            <p:ph type="title"/>
          </p:nvPr>
        </p:nvSpPr>
        <p:spPr>
          <a:xfrm>
            <a:off x="745588" y="225083"/>
            <a:ext cx="10908322" cy="759021"/>
          </a:xfrm>
        </p:spPr>
        <p:txBody>
          <a:bodyPr>
            <a:noAutofit/>
          </a:bodyPr>
          <a:lstStyle/>
          <a:p>
            <a:pPr algn="ctr"/>
            <a:r>
              <a:rPr lang="en-US" b="1" kern="100" dirty="0">
                <a:effectLst/>
                <a:latin typeface="Calibri" panose="020F0502020204030204" pitchFamily="34" charset="0"/>
                <a:ea typeface="Calibri" panose="020F0502020204030204" pitchFamily="34" charset="0"/>
                <a:cs typeface="Calibri" panose="020F0502020204030204" pitchFamily="34" charset="0"/>
              </a:rPr>
              <a:t>Group Two: Chronic Health Conditions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FAC30C8-408F-103D-E4D3-4E0318887CF2}"/>
              </a:ext>
            </a:extLst>
          </p:cNvPr>
          <p:cNvSpPr>
            <a:spLocks noGrp="1"/>
          </p:cNvSpPr>
          <p:nvPr>
            <p:ph idx="1"/>
          </p:nvPr>
        </p:nvSpPr>
        <p:spPr>
          <a:xfrm>
            <a:off x="445477" y="1364566"/>
            <a:ext cx="10908323" cy="5128309"/>
          </a:xfrm>
        </p:spPr>
        <p:txBody>
          <a:bodyPr>
            <a:normAutofit/>
          </a:bodyPr>
          <a:lstStyle/>
          <a:p>
            <a:pPr marL="0" marR="0" indent="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Calibri" panose="020F0502020204030204" pitchFamily="34" charset="0"/>
              </a:rPr>
              <a:t>The additional time is requested for chronic health reasons with the idea that there is less time to get the work done due to chronic health exacerbations during, near, or at the assignment deadline.</a:t>
            </a:r>
          </a:p>
        </p:txBody>
      </p:sp>
    </p:spTree>
    <p:extLst>
      <p:ext uri="{BB962C8B-B14F-4D97-AF65-F5344CB8AC3E}">
        <p14:creationId xmlns:p14="http://schemas.microsoft.com/office/powerpoint/2010/main" val="137681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26470-631B-7F93-C9BE-5CB5A4D9B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CD82D-A0CB-5F3D-16CB-22C4CEB075BE}"/>
              </a:ext>
            </a:extLst>
          </p:cNvPr>
          <p:cNvSpPr>
            <a:spLocks noGrp="1"/>
          </p:cNvSpPr>
          <p:nvPr>
            <p:ph type="title"/>
          </p:nvPr>
        </p:nvSpPr>
        <p:spPr>
          <a:xfrm>
            <a:off x="838200" y="365125"/>
            <a:ext cx="10515600" cy="647749"/>
          </a:xfrm>
        </p:spPr>
        <p:txBody>
          <a:bodyPr>
            <a:normAutofit fontScale="90000"/>
          </a:bodyPr>
          <a:lstStyle/>
          <a:p>
            <a:pPr algn="ctr"/>
            <a:r>
              <a:rPr lang="en-US" b="1" kern="100" dirty="0">
                <a:effectLst/>
                <a:latin typeface="Calibri" panose="020F0502020204030204" pitchFamily="34" charset="0"/>
                <a:ea typeface="Calibri" panose="020F0502020204030204" pitchFamily="34" charset="0"/>
                <a:cs typeface="Calibri" panose="020F0502020204030204" pitchFamily="34" charset="0"/>
              </a:rPr>
              <a:t>Chronic Health Conditions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22C4F0A-57DD-A15D-05B7-FDF1C8684ACB}"/>
              </a:ext>
            </a:extLst>
          </p:cNvPr>
          <p:cNvSpPr>
            <a:spLocks noGrp="1"/>
          </p:cNvSpPr>
          <p:nvPr>
            <p:ph idx="1"/>
          </p:nvPr>
        </p:nvSpPr>
        <p:spPr>
          <a:xfrm>
            <a:off x="295422" y="1237958"/>
            <a:ext cx="11422965" cy="5254918"/>
          </a:xfrm>
        </p:spPr>
        <p:txBody>
          <a:bodyPr>
            <a:normAutofit/>
          </a:bodyPr>
          <a:lstStyle/>
          <a:p>
            <a:pPr marL="0" marR="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a:t>
            </a:r>
            <a:r>
              <a:rPr lang="en-US" sz="3200" kern="100" dirty="0">
                <a:effectLst/>
                <a:latin typeface="Calibri" panose="020F0502020204030204" pitchFamily="34" charset="0"/>
                <a:ea typeface="Calibri" panose="020F0502020204030204" pitchFamily="34" charset="0"/>
                <a:cs typeface="Calibri" panose="020F0502020204030204" pitchFamily="34" charset="0"/>
              </a:rPr>
              <a:t>Is there enough time provided in the “original” timeframe for completion of the assignment for this student to finish the assignment and manage the respective medical needs?</a:t>
            </a:r>
          </a:p>
          <a:p>
            <a:pPr marL="0" marR="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a:t>
            </a:r>
            <a:r>
              <a:rPr lang="en-US" sz="3200" kern="100" dirty="0">
                <a:effectLst/>
                <a:latin typeface="Calibri" panose="020F0502020204030204" pitchFamily="34" charset="0"/>
                <a:ea typeface="Calibri" panose="020F0502020204030204" pitchFamily="34" charset="0"/>
                <a:cs typeface="Calibri" panose="020F0502020204030204" pitchFamily="34" charset="0"/>
              </a:rPr>
              <a:t>How often is the student impacted by a medical flare-up? </a:t>
            </a:r>
          </a:p>
          <a:p>
            <a:pPr marL="0" marR="0" indent="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a:t>
            </a:r>
            <a:r>
              <a:rPr lang="en-US" sz="3200" kern="100" dirty="0">
                <a:effectLst/>
                <a:latin typeface="Calibri" panose="020F0502020204030204" pitchFamily="34" charset="0"/>
                <a:ea typeface="Calibri" panose="020F0502020204030204" pitchFamily="34" charset="0"/>
                <a:cs typeface="Calibri" panose="020F0502020204030204" pitchFamily="34" charset="0"/>
              </a:rPr>
              <a:t>When does offering longer time frame to complete work as an accommodation reduce expectations for disabled students using this accommodation compared to all other students who must manage life? </a:t>
            </a:r>
          </a:p>
          <a:p>
            <a:pPr marL="0" marR="0" indent="0">
              <a:lnSpc>
                <a:spcPct val="115000"/>
              </a:lnSpc>
              <a:spcAft>
                <a:spcPts val="80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19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376B-460F-55C8-9971-894B0AD74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B3F1A-1611-F405-2CD8-7E8596CE8D35}"/>
              </a:ext>
            </a:extLst>
          </p:cNvPr>
          <p:cNvSpPr>
            <a:spLocks noGrp="1"/>
          </p:cNvSpPr>
          <p:nvPr>
            <p:ph type="title"/>
          </p:nvPr>
        </p:nvSpPr>
        <p:spPr>
          <a:xfrm>
            <a:off x="838200" y="365125"/>
            <a:ext cx="10515600" cy="746223"/>
          </a:xfrm>
        </p:spPr>
        <p:txBody>
          <a:bodyPr>
            <a:normAutofit fontScale="90000"/>
          </a:bodyPr>
          <a:lstStyle/>
          <a:p>
            <a:pPr algn="ctr"/>
            <a:br>
              <a:rPr lang="en-US" sz="2800" b="1" kern="100" dirty="0">
                <a:effectLst/>
                <a:latin typeface="Calibri" panose="020F0502020204030204" pitchFamily="34" charset="0"/>
                <a:ea typeface="Calibri" panose="020F0502020204030204" pitchFamily="34" charset="0"/>
                <a:cs typeface="Calibri" panose="020F0502020204030204" pitchFamily="34" charset="0"/>
              </a:rPr>
            </a:br>
            <a:r>
              <a:rPr lang="en-US" sz="4900" b="1" kern="100" dirty="0">
                <a:effectLst/>
                <a:latin typeface="Calibri" panose="020F0502020204030204" pitchFamily="34" charset="0"/>
                <a:ea typeface="Calibri" panose="020F0502020204030204" pitchFamily="34" charset="0"/>
                <a:cs typeface="Calibri" panose="020F0502020204030204" pitchFamily="34" charset="0"/>
              </a:rPr>
              <a:t>Chronic Health Conditions #2</a:t>
            </a:r>
            <a:endParaRPr lang="en-US" sz="49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BFFAB8-9455-6CC1-F536-CA7AE9CD4E42}"/>
              </a:ext>
            </a:extLst>
          </p:cNvPr>
          <p:cNvSpPr>
            <a:spLocks noGrp="1"/>
          </p:cNvSpPr>
          <p:nvPr>
            <p:ph idx="1"/>
          </p:nvPr>
        </p:nvSpPr>
        <p:spPr>
          <a:xfrm>
            <a:off x="445477" y="1364566"/>
            <a:ext cx="11244775" cy="5128309"/>
          </a:xfrm>
        </p:spPr>
        <p:txBody>
          <a:bodyPr>
            <a:norm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Are there unnecessary barriers within the course policies that limit equal access for students with medical conditions? </a:t>
            </a:r>
          </a:p>
          <a:p>
            <a:pPr marL="0" marR="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Review with the student:</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a:t>
            </a:r>
            <a:r>
              <a:rPr lang="en-US" sz="3200" kern="100" dirty="0">
                <a:effectLst/>
                <a:latin typeface="Calibri" panose="020F0502020204030204" pitchFamily="34" charset="0"/>
                <a:ea typeface="Calibri" panose="020F0502020204030204" pitchFamily="34" charset="0"/>
                <a:cs typeface="Calibri" panose="020F0502020204030204" pitchFamily="34" charset="0"/>
              </a:rPr>
              <a:t>Attendance Policies</a:t>
            </a:r>
          </a:p>
          <a:p>
            <a:pPr marL="0" marR="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a:t>
            </a:r>
            <a:r>
              <a:rPr lang="en-US" sz="3200" kern="100" dirty="0">
                <a:effectLst/>
                <a:latin typeface="Calibri" panose="020F0502020204030204" pitchFamily="34" charset="0"/>
                <a:ea typeface="Calibri" panose="020F0502020204030204" pitchFamily="34" charset="0"/>
                <a:cs typeface="Calibri" panose="020F0502020204030204" pitchFamily="34" charset="0"/>
              </a:rPr>
              <a:t>In-person exams or “narrow window exams” without a make-up option</a:t>
            </a:r>
          </a:p>
          <a:p>
            <a:pPr marL="0" marR="0" indent="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a:t>
            </a:r>
            <a:r>
              <a:rPr lang="en-US" sz="3200" kern="100" dirty="0">
                <a:effectLst/>
                <a:latin typeface="Calibri" panose="020F0502020204030204" pitchFamily="34" charset="0"/>
                <a:ea typeface="Calibri" panose="020F0502020204030204" pitchFamily="34" charset="0"/>
                <a:cs typeface="Calibri" panose="020F0502020204030204" pitchFamily="34" charset="0"/>
              </a:rPr>
              <a:t>Assignment deadlines</a:t>
            </a:r>
          </a:p>
          <a:p>
            <a:pPr marL="0" marR="0" indent="0">
              <a:lnSpc>
                <a:spcPct val="115000"/>
              </a:lnSpc>
              <a:spcAft>
                <a:spcPts val="80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619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7F388-070B-08FD-EA84-33D08D0D3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AE4A3-D382-1304-D414-7F79FB90D77D}"/>
              </a:ext>
            </a:extLst>
          </p:cNvPr>
          <p:cNvSpPr>
            <a:spLocks noGrp="1"/>
          </p:cNvSpPr>
          <p:nvPr>
            <p:ph type="title"/>
          </p:nvPr>
        </p:nvSpPr>
        <p:spPr>
          <a:xfrm>
            <a:off x="838200" y="365125"/>
            <a:ext cx="10515600" cy="746223"/>
          </a:xfrm>
        </p:spPr>
        <p:txBody>
          <a:bodyPr>
            <a:normAutofit fontScale="90000"/>
          </a:bodyPr>
          <a:lstStyle/>
          <a:p>
            <a:pPr algn="ctr"/>
            <a:br>
              <a:rPr lang="en-US" sz="2800" b="1" kern="100" dirty="0">
                <a:effectLst/>
                <a:latin typeface="Calibri" panose="020F0502020204030204" pitchFamily="34" charset="0"/>
                <a:ea typeface="Calibri" panose="020F0502020204030204" pitchFamily="34" charset="0"/>
                <a:cs typeface="Calibri" panose="020F0502020204030204" pitchFamily="34" charset="0"/>
              </a:rPr>
            </a:br>
            <a:r>
              <a:rPr lang="en-US" sz="4900" b="1" kern="100" dirty="0">
                <a:effectLst/>
                <a:latin typeface="Calibri" panose="020F0502020204030204" pitchFamily="34" charset="0"/>
                <a:ea typeface="Calibri" panose="020F0502020204030204" pitchFamily="34" charset="0"/>
                <a:cs typeface="Calibri" panose="020F0502020204030204" pitchFamily="34" charset="0"/>
              </a:rPr>
              <a:t>Chronic Health Conditions #3</a:t>
            </a:r>
            <a:endParaRPr lang="en-US" sz="49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AAE42F5-BBEF-537B-5A47-E636A4EE2608}"/>
              </a:ext>
            </a:extLst>
          </p:cNvPr>
          <p:cNvSpPr>
            <a:spLocks noGrp="1"/>
          </p:cNvSpPr>
          <p:nvPr>
            <p:ph idx="1"/>
          </p:nvPr>
        </p:nvSpPr>
        <p:spPr>
          <a:xfrm>
            <a:off x="445477" y="1364566"/>
            <a:ext cx="10908323" cy="5128309"/>
          </a:xfrm>
        </p:spPr>
        <p:txBody>
          <a:bodyPr>
            <a:normAutofit/>
          </a:bodyPr>
          <a:lstStyle/>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Consider:</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How much time is allotted and how reasonable is it to work around a potential medical exacerbation? </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How might a student be impacted relative to the experience of others?</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Is equal access and opportunity limited in any way? </a:t>
            </a:r>
          </a:p>
          <a:p>
            <a:pPr marL="0" marR="0" indent="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-Any</a:t>
            </a:r>
            <a:r>
              <a:rPr lang="en-US" sz="2800" kern="100" dirty="0">
                <a:effectLst/>
                <a:latin typeface="Calibri" panose="020F0502020204030204" pitchFamily="34" charset="0"/>
                <a:ea typeface="Calibri" panose="020F0502020204030204" pitchFamily="34" charset="0"/>
                <a:cs typeface="Calibri" panose="020F0502020204030204" pitchFamily="34" charset="0"/>
              </a:rPr>
              <a:t> potential disability discrimination?</a:t>
            </a:r>
          </a:p>
          <a:p>
            <a:pPr marL="0" marR="0" indent="0">
              <a:lnSpc>
                <a:spcPct val="115000"/>
              </a:lnSpc>
              <a:spcAft>
                <a:spcPts val="80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425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084D-5518-A206-9C87-25714689A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BE2FA-EBE5-5403-0DD3-8A1803D975EB}"/>
              </a:ext>
            </a:extLst>
          </p:cNvPr>
          <p:cNvSpPr>
            <a:spLocks noGrp="1"/>
          </p:cNvSpPr>
          <p:nvPr>
            <p:ph type="title"/>
          </p:nvPr>
        </p:nvSpPr>
        <p:spPr>
          <a:xfrm>
            <a:off x="838200" y="365125"/>
            <a:ext cx="10515600" cy="746223"/>
          </a:xfrm>
        </p:spPr>
        <p:txBody>
          <a:bodyPr>
            <a:normAutofit fontScale="90000"/>
          </a:bodyPr>
          <a:lstStyle/>
          <a:p>
            <a:pPr algn="ctr"/>
            <a:br>
              <a:rPr lang="en-US" sz="2800" b="1" kern="100" dirty="0">
                <a:effectLst/>
                <a:latin typeface="Calibri" panose="020F0502020204030204" pitchFamily="34" charset="0"/>
                <a:ea typeface="Calibri" panose="020F0502020204030204" pitchFamily="34" charset="0"/>
                <a:cs typeface="Calibri" panose="020F0502020204030204" pitchFamily="34" charset="0"/>
              </a:rPr>
            </a:br>
            <a:r>
              <a:rPr lang="en-US" sz="4900" b="1" kern="100" dirty="0">
                <a:effectLst/>
                <a:latin typeface="Calibri" panose="020F0502020204030204" pitchFamily="34" charset="0"/>
                <a:ea typeface="Calibri" panose="020F0502020204030204" pitchFamily="34" charset="0"/>
                <a:cs typeface="Calibri" panose="020F0502020204030204" pitchFamily="34" charset="0"/>
              </a:rPr>
              <a:t>Chronic Health Conditions #4</a:t>
            </a:r>
            <a:endParaRPr lang="en-US" sz="49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08D8E-5719-4BE1-01C5-C216BD119D7A}"/>
              </a:ext>
            </a:extLst>
          </p:cNvPr>
          <p:cNvSpPr>
            <a:spLocks noGrp="1"/>
          </p:cNvSpPr>
          <p:nvPr>
            <p:ph idx="1"/>
          </p:nvPr>
        </p:nvSpPr>
        <p:spPr>
          <a:xfrm>
            <a:off x="445477" y="1364566"/>
            <a:ext cx="10908323" cy="5128309"/>
          </a:xfrm>
        </p:spPr>
        <p:txBody>
          <a:bodyPr>
            <a:normAutofit fontScale="92500"/>
          </a:bodyPr>
          <a:lstStyle/>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Time is more likely to be an academic barrier with health conditions when:</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Shorter deadline durations (3 – 6) days</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When a student is impacted by a flare-up for more than 24 – 48 hours AND the allotted time is on the shorter side. </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Is it harder to justify when students have multiple weeks, and student potentially experiences a flare-up at or very near the deadline?</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-Other options might include the student taking fewer classes, strategically choosing classes, enrolling in project management sessions, etc. </a:t>
            </a: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0078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DDED5-2C9D-C5F4-2513-79B641269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63A02-F7FF-45A6-51B3-13404C2EE575}"/>
              </a:ext>
            </a:extLst>
          </p:cNvPr>
          <p:cNvSpPr>
            <a:spLocks noGrp="1"/>
          </p:cNvSpPr>
          <p:nvPr>
            <p:ph type="title"/>
          </p:nvPr>
        </p:nvSpPr>
        <p:spPr>
          <a:xfrm>
            <a:off x="838200" y="365125"/>
            <a:ext cx="10515600" cy="858764"/>
          </a:xfrm>
        </p:spPr>
        <p:txBody>
          <a:bodyPr>
            <a:normAutofit fontScale="90000"/>
          </a:bodyPr>
          <a:lstStyle/>
          <a:p>
            <a:pPr algn="ctr"/>
            <a:br>
              <a:rPr lang="en-US" sz="2800" b="1" kern="100" dirty="0">
                <a:effectLst/>
                <a:latin typeface="Calibri" panose="020F0502020204030204" pitchFamily="34" charset="0"/>
                <a:ea typeface="Calibri" panose="020F0502020204030204" pitchFamily="34" charset="0"/>
                <a:cs typeface="Calibri" panose="020F0502020204030204" pitchFamily="34" charset="0"/>
              </a:rPr>
            </a:br>
            <a:r>
              <a:rPr lang="en-US" sz="4900" b="1" kern="100" dirty="0">
                <a:effectLst/>
                <a:latin typeface="Calibri" panose="020F0502020204030204" pitchFamily="34" charset="0"/>
                <a:ea typeface="Calibri" panose="020F0502020204030204" pitchFamily="34" charset="0"/>
                <a:cs typeface="Calibri" panose="020F0502020204030204" pitchFamily="34" charset="0"/>
              </a:rPr>
              <a:t>Chronic Health Conditions #5</a:t>
            </a:r>
            <a:endParaRPr lang="en-US" sz="49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9430B27-90A9-2FCD-B28E-CEF35D9718D4}"/>
              </a:ext>
            </a:extLst>
          </p:cNvPr>
          <p:cNvSpPr>
            <a:spLocks noGrp="1"/>
          </p:cNvSpPr>
          <p:nvPr>
            <p:ph idx="1"/>
          </p:nvPr>
        </p:nvSpPr>
        <p:spPr>
          <a:xfrm>
            <a:off x="445477" y="1364566"/>
            <a:ext cx="10908323" cy="5128309"/>
          </a:xfrm>
        </p:spPr>
        <p:txBody>
          <a:bodyPr>
            <a:normAutofit/>
          </a:bodyPr>
          <a:lstStyle/>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Thoughts on Extra Time for Assignments for Chronic Health Reasons</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Strongly consider how allowing students to submit work later reduces expectations and </a:t>
            </a:r>
            <a:r>
              <a:rPr lang="en-US" sz="2800" i="1" kern="100" dirty="0">
                <a:effectLst/>
                <a:latin typeface="Calibri" panose="020F0502020204030204" pitchFamily="34" charset="0"/>
                <a:ea typeface="Calibri" panose="020F0502020204030204" pitchFamily="34" charset="0"/>
                <a:cs typeface="Calibri" panose="020F0502020204030204" pitchFamily="34" charset="0"/>
              </a:rPr>
              <a:t>may </a:t>
            </a:r>
            <a:r>
              <a:rPr lang="en-US" sz="2800" kern="100" dirty="0">
                <a:effectLst/>
                <a:latin typeface="Calibri" panose="020F0502020204030204" pitchFamily="34" charset="0"/>
                <a:ea typeface="Calibri" panose="020F0502020204030204" pitchFamily="34" charset="0"/>
                <a:cs typeface="Calibri" panose="020F0502020204030204" pitchFamily="34" charset="0"/>
              </a:rPr>
              <a:t>increase challenges.</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Many online courses operate on a module-per-week format.</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a:t>
            </a:r>
            <a:r>
              <a:rPr lang="en-US" sz="2800" kern="100" dirty="0">
                <a:effectLst/>
                <a:latin typeface="Calibri" panose="020F0502020204030204" pitchFamily="34" charset="0"/>
                <a:ea typeface="Calibri" panose="020F0502020204030204" pitchFamily="34" charset="0"/>
                <a:cs typeface="Calibri" panose="020F0502020204030204" pitchFamily="34" charset="0"/>
              </a:rPr>
              <a:t>If the student needs more time for one module, what does that mean for the next module?</a:t>
            </a:r>
          </a:p>
          <a:p>
            <a:pPr marL="0" marR="0" indent="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707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79F7-E448-D88B-C73D-0765F04E4930}"/>
              </a:ext>
            </a:extLst>
          </p:cNvPr>
          <p:cNvSpPr>
            <a:spLocks noGrp="1"/>
          </p:cNvSpPr>
          <p:nvPr>
            <p:ph type="title"/>
          </p:nvPr>
        </p:nvSpPr>
        <p:spPr>
          <a:xfrm>
            <a:off x="717452" y="365126"/>
            <a:ext cx="10636348" cy="605546"/>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Learning Outcomes</a:t>
            </a:r>
          </a:p>
        </p:txBody>
      </p:sp>
      <p:sp>
        <p:nvSpPr>
          <p:cNvPr id="3" name="Content Placeholder 2">
            <a:extLst>
              <a:ext uri="{FF2B5EF4-FFF2-40B4-BE49-F238E27FC236}">
                <a16:creationId xmlns:a16="http://schemas.microsoft.com/office/drawing/2014/main" id="{1E58C0DA-F0EA-F8FF-A3D5-FD1DCBB28DE7}"/>
              </a:ext>
            </a:extLst>
          </p:cNvPr>
          <p:cNvSpPr>
            <a:spLocks noGrp="1"/>
          </p:cNvSpPr>
          <p:nvPr>
            <p:ph idx="1"/>
          </p:nvPr>
        </p:nvSpPr>
        <p:spPr>
          <a:xfrm>
            <a:off x="239151" y="1153550"/>
            <a:ext cx="11394831" cy="5339323"/>
          </a:xfrm>
        </p:spPr>
        <p:txBody>
          <a:bodyPr>
            <a:normAutofit/>
          </a:bodyPr>
          <a:lstStyle/>
          <a:p>
            <a:pPr marL="0" marR="0">
              <a:lnSpc>
                <a:spcPct val="115000"/>
              </a:lnSpc>
              <a:spcAft>
                <a:spcPts val="800"/>
              </a:spcAft>
              <a:buNone/>
            </a:pPr>
            <a:r>
              <a:rPr lang="en-US" kern="100" dirty="0">
                <a:latin typeface="Aptos" panose="020B0004020202020204" pitchFamily="34" charset="0"/>
                <a:ea typeface="Aptos" panose="020B0004020202020204" pitchFamily="34" charset="0"/>
                <a:cs typeface="Times New Roman" panose="02020603050405020304" pitchFamily="18" charset="0"/>
              </a:rPr>
              <a:t>1.</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Attendees will be given information on a process to follow in analyzing this accommodation requested as m</a:t>
            </a:r>
            <a:r>
              <a:rPr lang="en-US" kern="100" dirty="0">
                <a:latin typeface="Calibri" panose="020F0502020204030204" pitchFamily="34" charset="0"/>
                <a:ea typeface="Calibri" panose="020F0502020204030204" pitchFamily="34" charset="0"/>
                <a:cs typeface="Calibri" panose="020F0502020204030204" pitchFamily="34" charset="0"/>
              </a:rPr>
              <a:t>any offices</a:t>
            </a:r>
            <a:r>
              <a:rPr lang="en-US" sz="2800" kern="100" dirty="0">
                <a:effectLst/>
                <a:latin typeface="Calibri" panose="020F0502020204030204" pitchFamily="34" charset="0"/>
                <a:ea typeface="Calibri" panose="020F0502020204030204" pitchFamily="34" charset="0"/>
                <a:cs typeface="Calibri" panose="020F0502020204030204" pitchFamily="34" charset="0"/>
              </a:rPr>
              <a:t> are seeing a growth in students requesting this.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2. OCR cases will be reviewed which relate to the topic.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3. Procedures to follow in analyzing this request will be reviewed.</a:t>
            </a:r>
          </a:p>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4. Review of language to use when not granting this accommodation and language to use on an accommodation letter when granting this accommodation will be discussed.  </a:t>
            </a:r>
          </a:p>
          <a:p>
            <a:pPr marL="0" indent="0">
              <a:buNone/>
            </a:pPr>
            <a:endParaRPr lang="en-US" dirty="0"/>
          </a:p>
        </p:txBody>
      </p:sp>
    </p:spTree>
    <p:extLst>
      <p:ext uri="{BB962C8B-B14F-4D97-AF65-F5344CB8AC3E}">
        <p14:creationId xmlns:p14="http://schemas.microsoft.com/office/powerpoint/2010/main" val="1775912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EB19-7657-2199-CCC8-60F715FE8BEC}"/>
              </a:ext>
            </a:extLst>
          </p:cNvPr>
          <p:cNvSpPr>
            <a:spLocks noGrp="1"/>
          </p:cNvSpPr>
          <p:nvPr>
            <p:ph type="title"/>
          </p:nvPr>
        </p:nvSpPr>
        <p:spPr>
          <a:xfrm>
            <a:off x="838200" y="365125"/>
            <a:ext cx="10515600" cy="915035"/>
          </a:xfrm>
        </p:spPr>
        <p:txBody>
          <a:bodyPr/>
          <a:lstStyle/>
          <a:p>
            <a:r>
              <a:rPr lang="en-US" dirty="0"/>
              <a:t>Photo Break- Q&amp;As?</a:t>
            </a:r>
          </a:p>
        </p:txBody>
      </p:sp>
      <p:pic>
        <p:nvPicPr>
          <p:cNvPr id="7" name="Content Placeholder 6" descr="A lake with trees in the background">
            <a:extLst>
              <a:ext uri="{FF2B5EF4-FFF2-40B4-BE49-F238E27FC236}">
                <a16:creationId xmlns:a16="http://schemas.microsoft.com/office/drawing/2014/main" id="{687F10C0-869F-DA1D-9A42-0FB554569A2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7592" y="1280160"/>
            <a:ext cx="9710928" cy="4974335"/>
          </a:xfrm>
        </p:spPr>
      </p:pic>
    </p:spTree>
    <p:extLst>
      <p:ext uri="{BB962C8B-B14F-4D97-AF65-F5344CB8AC3E}">
        <p14:creationId xmlns:p14="http://schemas.microsoft.com/office/powerpoint/2010/main" val="227828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075D-948D-3415-47AF-3747479818A6}"/>
              </a:ext>
            </a:extLst>
          </p:cNvPr>
          <p:cNvSpPr>
            <a:spLocks noGrp="1"/>
          </p:cNvSpPr>
          <p:nvPr>
            <p:ph type="title"/>
          </p:nvPr>
        </p:nvSpPr>
        <p:spPr>
          <a:xfrm>
            <a:off x="838200" y="365126"/>
            <a:ext cx="10515600" cy="1140118"/>
          </a:xfrm>
        </p:spPr>
        <p:txBody>
          <a:bodyPr/>
          <a:lstStyle/>
          <a:p>
            <a:r>
              <a:rPr lang="en-US" dirty="0"/>
              <a:t>The decision is made for ET on Assignments</a:t>
            </a:r>
          </a:p>
        </p:txBody>
      </p:sp>
      <p:sp>
        <p:nvSpPr>
          <p:cNvPr id="3" name="Content Placeholder 2">
            <a:extLst>
              <a:ext uri="{FF2B5EF4-FFF2-40B4-BE49-F238E27FC236}">
                <a16:creationId xmlns:a16="http://schemas.microsoft.com/office/drawing/2014/main" id="{D23F7EE1-513F-6FAF-AA54-E99086C5D701}"/>
              </a:ext>
            </a:extLst>
          </p:cNvPr>
          <p:cNvSpPr>
            <a:spLocks noGrp="1"/>
          </p:cNvSpPr>
          <p:nvPr>
            <p:ph idx="1"/>
          </p:nvPr>
        </p:nvSpPr>
        <p:spPr/>
        <p:txBody>
          <a:bodyPr/>
          <a:lstStyle/>
          <a:p>
            <a:pPr marL="0" marR="0" indent="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The question becomes:</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indent="0" algn="ctr">
              <a:lnSpc>
                <a:spcPct val="115000"/>
              </a:lnSpc>
              <a:spcAft>
                <a:spcPts val="800"/>
              </a:spcAft>
              <a:buNone/>
            </a:pPr>
            <a:r>
              <a:rPr lang="en-US" sz="5400" kern="100" dirty="0">
                <a:effectLst/>
                <a:latin typeface="Calibri" panose="020F0502020204030204" pitchFamily="34" charset="0"/>
                <a:ea typeface="Calibri" panose="020F0502020204030204" pitchFamily="34" charset="0"/>
                <a:cs typeface="Calibri" panose="020F0502020204030204" pitchFamily="34" charset="0"/>
              </a:rPr>
              <a:t>How Much Extra Time is Reasonable?</a:t>
            </a:r>
          </a:p>
          <a:p>
            <a:endParaRPr lang="en-US" dirty="0"/>
          </a:p>
        </p:txBody>
      </p:sp>
    </p:spTree>
    <p:extLst>
      <p:ext uri="{BB962C8B-B14F-4D97-AF65-F5344CB8AC3E}">
        <p14:creationId xmlns:p14="http://schemas.microsoft.com/office/powerpoint/2010/main" val="242965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AA64-75E7-844C-AB50-AC08243E7EC8}"/>
              </a:ext>
            </a:extLst>
          </p:cNvPr>
          <p:cNvSpPr>
            <a:spLocks noGrp="1"/>
          </p:cNvSpPr>
          <p:nvPr>
            <p:ph type="title"/>
          </p:nvPr>
        </p:nvSpPr>
        <p:spPr>
          <a:xfrm>
            <a:off x="838200" y="365125"/>
            <a:ext cx="10515600" cy="619613"/>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How Much Time?</a:t>
            </a:r>
          </a:p>
        </p:txBody>
      </p:sp>
      <p:sp>
        <p:nvSpPr>
          <p:cNvPr id="3" name="Content Placeholder 2">
            <a:extLst>
              <a:ext uri="{FF2B5EF4-FFF2-40B4-BE49-F238E27FC236}">
                <a16:creationId xmlns:a16="http://schemas.microsoft.com/office/drawing/2014/main" id="{F112B19C-BC9A-36B7-9D75-FE5AF7E884FD}"/>
              </a:ext>
            </a:extLst>
          </p:cNvPr>
          <p:cNvSpPr>
            <a:spLocks noGrp="1"/>
          </p:cNvSpPr>
          <p:nvPr>
            <p:ph idx="1"/>
          </p:nvPr>
        </p:nvSpPr>
        <p:spPr>
          <a:xfrm>
            <a:off x="211015" y="984738"/>
            <a:ext cx="11774659" cy="5508137"/>
          </a:xfrm>
        </p:spPr>
        <p:txBody>
          <a:bodyPr>
            <a:no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When Necessary: Rarely more than 24 – 72 hours beyond the deadline (but remember, it is case-by-case)</a:t>
            </a:r>
          </a:p>
          <a:p>
            <a:pPr marL="0" marR="0">
              <a:lnSpc>
                <a:spcPct val="115000"/>
              </a:lnSpc>
              <a:spcAft>
                <a:spcPts val="800"/>
              </a:spcAft>
              <a:buNone/>
            </a:pPr>
            <a:r>
              <a:rPr lang="en-US" sz="3200" kern="100" dirty="0">
                <a:latin typeface="Calibri" panose="020F0502020204030204" pitchFamily="34" charset="0"/>
                <a:ea typeface="Calibri" panose="020F0502020204030204" pitchFamily="34" charset="0"/>
                <a:cs typeface="Calibri" panose="020F0502020204030204" pitchFamily="34" charset="0"/>
              </a:rPr>
              <a:t>-I</a:t>
            </a:r>
            <a:r>
              <a:rPr lang="en-US" sz="3200" kern="100" dirty="0">
                <a:effectLst/>
                <a:latin typeface="Calibri" panose="020F0502020204030204" pitchFamily="34" charset="0"/>
                <a:ea typeface="Calibri" panose="020F0502020204030204" pitchFamily="34" charset="0"/>
                <a:cs typeface="Calibri" panose="020F0502020204030204" pitchFamily="34" charset="0"/>
              </a:rPr>
              <a:t>f the student was making progress at the same pace as any other student, the assignment should be close to being done near deadline.</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-This accommodation is not meant to cover a student who failed to start the project earlier and needs more time to get it all done.</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-Just enough time to remove the medical impact to facilitate equal access.</a:t>
            </a:r>
            <a:endParaRPr lang="en-US" sz="3200" dirty="0"/>
          </a:p>
        </p:txBody>
      </p:sp>
    </p:spTree>
    <p:extLst>
      <p:ext uri="{BB962C8B-B14F-4D97-AF65-F5344CB8AC3E}">
        <p14:creationId xmlns:p14="http://schemas.microsoft.com/office/powerpoint/2010/main" val="71266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21D5-91C8-B4A5-8ED3-3F0690C363EE}"/>
              </a:ext>
            </a:extLst>
          </p:cNvPr>
          <p:cNvSpPr>
            <a:spLocks noGrp="1"/>
          </p:cNvSpPr>
          <p:nvPr>
            <p:ph type="title"/>
          </p:nvPr>
        </p:nvSpPr>
        <p:spPr>
          <a:xfrm>
            <a:off x="838200" y="365125"/>
            <a:ext cx="10515600" cy="802493"/>
          </a:xfrm>
        </p:spPr>
        <p:txBody>
          <a:bodyPr/>
          <a:lstStyle/>
          <a:p>
            <a:r>
              <a:rPr lang="en-US" dirty="0"/>
              <a:t>How Much?</a:t>
            </a:r>
          </a:p>
        </p:txBody>
      </p:sp>
      <p:sp>
        <p:nvSpPr>
          <p:cNvPr id="3" name="Content Placeholder 2">
            <a:extLst>
              <a:ext uri="{FF2B5EF4-FFF2-40B4-BE49-F238E27FC236}">
                <a16:creationId xmlns:a16="http://schemas.microsoft.com/office/drawing/2014/main" id="{3F958147-6491-A00E-0792-C694FC310C6B}"/>
              </a:ext>
            </a:extLst>
          </p:cNvPr>
          <p:cNvSpPr>
            <a:spLocks noGrp="1"/>
          </p:cNvSpPr>
          <p:nvPr>
            <p:ph idx="1"/>
          </p:nvPr>
        </p:nvSpPr>
        <p:spPr>
          <a:xfrm>
            <a:off x="506437" y="1167618"/>
            <a:ext cx="11226018" cy="5514536"/>
          </a:xfrm>
        </p:spPr>
        <p:txBody>
          <a:bodyPr>
            <a:norm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-Look at aligning with actual medical condition.</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-How many medical exacerbations may occur per semester?</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-For how long is the impact when it does occur? </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-Might not need ET for all assignments.</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-How do online assignment submissions factor into the equation? </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-Hospitalizations and extended absences due to significant medical event may warrant consideration beyond this accommodation.</a:t>
            </a:r>
          </a:p>
          <a:p>
            <a:endParaRPr lang="en-US" dirty="0"/>
          </a:p>
        </p:txBody>
      </p:sp>
    </p:spTree>
    <p:extLst>
      <p:ext uri="{BB962C8B-B14F-4D97-AF65-F5344CB8AC3E}">
        <p14:creationId xmlns:p14="http://schemas.microsoft.com/office/powerpoint/2010/main" val="1930390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B759-492D-B619-D5B1-9CB492D8A837}"/>
              </a:ext>
            </a:extLst>
          </p:cNvPr>
          <p:cNvSpPr>
            <a:spLocks noGrp="1"/>
          </p:cNvSpPr>
          <p:nvPr>
            <p:ph type="title"/>
          </p:nvPr>
        </p:nvSpPr>
        <p:spPr>
          <a:xfrm>
            <a:off x="838200" y="365126"/>
            <a:ext cx="10515600" cy="858764"/>
          </a:xfrm>
        </p:spPr>
        <p:txBody>
          <a:bodyPr/>
          <a:lstStyle/>
          <a:p>
            <a:r>
              <a:rPr lang="en-US" dirty="0"/>
              <a:t>Statement on the Accommodation Letter</a:t>
            </a:r>
          </a:p>
        </p:txBody>
      </p:sp>
      <p:sp>
        <p:nvSpPr>
          <p:cNvPr id="3" name="Content Placeholder 2">
            <a:extLst>
              <a:ext uri="{FF2B5EF4-FFF2-40B4-BE49-F238E27FC236}">
                <a16:creationId xmlns:a16="http://schemas.microsoft.com/office/drawing/2014/main" id="{08C4A4A4-BD6F-3C60-DE70-7CD0369D5C24}"/>
              </a:ext>
            </a:extLst>
          </p:cNvPr>
          <p:cNvSpPr>
            <a:spLocks noGrp="1"/>
          </p:cNvSpPr>
          <p:nvPr>
            <p:ph idx="1"/>
          </p:nvPr>
        </p:nvSpPr>
        <p:spPr>
          <a:xfrm>
            <a:off x="407963" y="1223890"/>
            <a:ext cx="11366695" cy="5268984"/>
          </a:xfrm>
        </p:spPr>
        <p:txBody>
          <a:bodyPr>
            <a:normAutofit lnSpcReduction="10000"/>
          </a:bodyPr>
          <a:lstStyle/>
          <a:p>
            <a:pPr marL="0" marR="0" indent="0">
              <a:lnSpc>
                <a:spcPct val="115000"/>
              </a:lnSpc>
              <a:spcAft>
                <a:spcPts val="800"/>
              </a:spcAft>
              <a:buNone/>
            </a:pPr>
            <a:r>
              <a:rPr lang="en-US" sz="4000" b="1" kern="100" dirty="0">
                <a:effectLst/>
                <a:latin typeface="Calibri" panose="020F0502020204030204" pitchFamily="34" charset="0"/>
                <a:ea typeface="Calibri" panose="020F0502020204030204" pitchFamily="34" charset="0"/>
                <a:cs typeface="Calibri" panose="020F0502020204030204" pitchFamily="34" charset="0"/>
              </a:rPr>
              <a:t>At least X days prior to any deadlines of concern and upon student initiation, the student and faculty should consult with the disability office to determine reasonable and appropriate deadline extension plan on a case-by-case basis based on the learning outcomes and essential elements of the course. </a:t>
            </a:r>
          </a:p>
          <a:p>
            <a:pPr marL="0" marR="0">
              <a:lnSpc>
                <a:spcPct val="115000"/>
              </a:lnSpc>
              <a:spcAft>
                <a:spcPts val="800"/>
              </a:spcAft>
            </a:pPr>
            <a:r>
              <a:rPr lang="en-US" sz="3000" kern="100" dirty="0">
                <a:effectLst/>
                <a:latin typeface="Calibri" panose="020F0502020204030204" pitchFamily="34" charset="0"/>
                <a:ea typeface="Calibri" panose="020F0502020204030204" pitchFamily="34" charset="0"/>
                <a:cs typeface="Calibri" panose="020F0502020204030204" pitchFamily="34" charset="0"/>
              </a:rPr>
              <a:t>Student and professor should discuss if and how to apply this accommodation for the course. But remember to include your office.*</a:t>
            </a:r>
            <a:endParaRPr lang="en-US" dirty="0"/>
          </a:p>
        </p:txBody>
      </p:sp>
    </p:spTree>
    <p:extLst>
      <p:ext uri="{BB962C8B-B14F-4D97-AF65-F5344CB8AC3E}">
        <p14:creationId xmlns:p14="http://schemas.microsoft.com/office/powerpoint/2010/main" val="202998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8F8E-C504-136D-C81E-D611444A5F11}"/>
              </a:ext>
            </a:extLst>
          </p:cNvPr>
          <p:cNvSpPr>
            <a:spLocks noGrp="1"/>
          </p:cNvSpPr>
          <p:nvPr>
            <p:ph type="title"/>
          </p:nvPr>
        </p:nvSpPr>
        <p:spPr>
          <a:xfrm>
            <a:off x="838200" y="365126"/>
            <a:ext cx="10515600" cy="675884"/>
          </a:xfrm>
        </p:spPr>
        <p:txBody>
          <a:bodyPr>
            <a:normAutofit fontScale="90000"/>
          </a:bodyPr>
          <a:lstStyle/>
          <a:p>
            <a:r>
              <a:rPr lang="en-US" dirty="0"/>
              <a:t>The (*) and OCR Cases</a:t>
            </a:r>
          </a:p>
        </p:txBody>
      </p:sp>
      <p:sp>
        <p:nvSpPr>
          <p:cNvPr id="3" name="Content Placeholder 2">
            <a:extLst>
              <a:ext uri="{FF2B5EF4-FFF2-40B4-BE49-F238E27FC236}">
                <a16:creationId xmlns:a16="http://schemas.microsoft.com/office/drawing/2014/main" id="{DF20DEC8-9DFB-03D0-1099-BB3CCE918671}"/>
              </a:ext>
            </a:extLst>
          </p:cNvPr>
          <p:cNvSpPr>
            <a:spLocks noGrp="1"/>
          </p:cNvSpPr>
          <p:nvPr>
            <p:ph idx="1"/>
          </p:nvPr>
        </p:nvSpPr>
        <p:spPr>
          <a:xfrm>
            <a:off x="422031" y="1195754"/>
            <a:ext cx="11310424" cy="5297121"/>
          </a:xfrm>
        </p:spPr>
        <p:txBody>
          <a:bodyPr>
            <a:normAutofit lnSpcReduction="10000"/>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Power imbalances can become an issue when students are requested to work solely with faculty. Best practice would include your office on these conversations. </a:t>
            </a: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Calibri" panose="020F0502020204030204" pitchFamily="34" charset="0"/>
              </a:rPr>
              <a:t>OCR Letter to Metropolitan State College of Denver</a:t>
            </a: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Calibri" panose="020F0502020204030204" pitchFamily="34" charset="0"/>
              </a:rPr>
              <a:t>OCR Letter to Simmons College (Complaint 01-16-2113)</a:t>
            </a: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Calibri" panose="020F0502020204030204" pitchFamily="34" charset="0"/>
              </a:rPr>
              <a:t>OCR Letter to Kent State University No. 15-21-2136 (April 22, 2022-No Professor Unilateral Denial)</a:t>
            </a:r>
          </a:p>
          <a:p>
            <a:pPr marL="0" marR="0">
              <a:lnSpc>
                <a:spcPct val="115000"/>
              </a:lnSpc>
              <a:spcAft>
                <a:spcPts val="800"/>
              </a:spcAft>
              <a:buNone/>
            </a:pPr>
            <a:endParaRPr lang="en-US" sz="28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247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C9BE-FD74-9311-AB04-8D952F60D6B4}"/>
              </a:ext>
            </a:extLst>
          </p:cNvPr>
          <p:cNvSpPr>
            <a:spLocks noGrp="1"/>
          </p:cNvSpPr>
          <p:nvPr>
            <p:ph type="title"/>
          </p:nvPr>
        </p:nvSpPr>
        <p:spPr>
          <a:xfrm>
            <a:off x="838200" y="365125"/>
            <a:ext cx="10515600" cy="661817"/>
          </a:xfrm>
        </p:spPr>
        <p:txBody>
          <a:bodyPr>
            <a:normAutofit fontScale="90000"/>
          </a:bodyPr>
          <a:lstStyle/>
          <a:p>
            <a:r>
              <a:rPr lang="en-US" dirty="0"/>
              <a:t>Photo Break</a:t>
            </a:r>
          </a:p>
        </p:txBody>
      </p:sp>
      <p:pic>
        <p:nvPicPr>
          <p:cNvPr id="7" name="Content Placeholder 6" descr="A landscape with trees and mountains">
            <a:extLst>
              <a:ext uri="{FF2B5EF4-FFF2-40B4-BE49-F238E27FC236}">
                <a16:creationId xmlns:a16="http://schemas.microsoft.com/office/drawing/2014/main" id="{EFB4D714-034E-671A-1930-5363599F2FD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70432" y="1207008"/>
            <a:ext cx="9482328" cy="5221224"/>
          </a:xfrm>
        </p:spPr>
      </p:pic>
    </p:spTree>
    <p:extLst>
      <p:ext uri="{BB962C8B-B14F-4D97-AF65-F5344CB8AC3E}">
        <p14:creationId xmlns:p14="http://schemas.microsoft.com/office/powerpoint/2010/main" val="2912250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978B-A68F-78AB-008C-F4859D0EDFE2}"/>
              </a:ext>
            </a:extLst>
          </p:cNvPr>
          <p:cNvSpPr>
            <a:spLocks noGrp="1"/>
          </p:cNvSpPr>
          <p:nvPr>
            <p:ph type="title"/>
          </p:nvPr>
        </p:nvSpPr>
        <p:spPr>
          <a:xfrm>
            <a:off x="838200" y="252585"/>
            <a:ext cx="10515600" cy="633680"/>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Bringing in Faculty on Chronic Medical</a:t>
            </a:r>
          </a:p>
        </p:txBody>
      </p:sp>
      <p:sp>
        <p:nvSpPr>
          <p:cNvPr id="3" name="Content Placeholder 2">
            <a:extLst>
              <a:ext uri="{FF2B5EF4-FFF2-40B4-BE49-F238E27FC236}">
                <a16:creationId xmlns:a16="http://schemas.microsoft.com/office/drawing/2014/main" id="{699CADDD-470F-EA20-0498-8F609E3F1728}"/>
              </a:ext>
            </a:extLst>
          </p:cNvPr>
          <p:cNvSpPr>
            <a:spLocks noGrp="1"/>
          </p:cNvSpPr>
          <p:nvPr>
            <p:ph idx="1"/>
          </p:nvPr>
        </p:nvSpPr>
        <p:spPr>
          <a:xfrm>
            <a:off x="520505" y="998806"/>
            <a:ext cx="11310424" cy="5859194"/>
          </a:xfrm>
        </p:spPr>
        <p:txBody>
          <a:bodyPr>
            <a:normAutofit/>
          </a:bodyPr>
          <a:lstStyle/>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How much time is there to do the assignment? </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How much time does the professor believe students will spend on average to complete the work? </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With that answer and perhaps factoring the potential for an exacerbation, is that allotted time reasonable?</a:t>
            </a:r>
          </a:p>
          <a:p>
            <a:pPr marL="0" marR="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Would the student have enough time to manage the assignment time and account for the impacts of a potential medical flare-up?</a:t>
            </a:r>
          </a:p>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843220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44542-2FD0-C8A7-8FAF-6333794D6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CE2D0-32C3-17BA-26E5-2345D993CC87}"/>
              </a:ext>
            </a:extLst>
          </p:cNvPr>
          <p:cNvSpPr>
            <a:spLocks noGrp="1"/>
          </p:cNvSpPr>
          <p:nvPr>
            <p:ph type="title"/>
          </p:nvPr>
        </p:nvSpPr>
        <p:spPr>
          <a:xfrm>
            <a:off x="838200" y="252585"/>
            <a:ext cx="10515600" cy="633680"/>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Bringing in Faculty on Chronic Medical Continued</a:t>
            </a:r>
          </a:p>
        </p:txBody>
      </p:sp>
      <p:sp>
        <p:nvSpPr>
          <p:cNvPr id="3" name="Content Placeholder 2">
            <a:extLst>
              <a:ext uri="{FF2B5EF4-FFF2-40B4-BE49-F238E27FC236}">
                <a16:creationId xmlns:a16="http://schemas.microsoft.com/office/drawing/2014/main" id="{D059FE0A-62F5-D605-8382-F8C82086C935}"/>
              </a:ext>
            </a:extLst>
          </p:cNvPr>
          <p:cNvSpPr>
            <a:spLocks noGrp="1"/>
          </p:cNvSpPr>
          <p:nvPr>
            <p:ph idx="1"/>
          </p:nvPr>
        </p:nvSpPr>
        <p:spPr>
          <a:xfrm>
            <a:off x="520505" y="998806"/>
            <a:ext cx="11310424" cy="5859194"/>
          </a:xfrm>
        </p:spPr>
        <p:txBody>
          <a:bodyPr>
            <a:normAutofit/>
          </a:bodyPr>
          <a:lstStyle/>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How many assignments are there for the course?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How would extending the deadline for medical reasons impact the current and next assignment?</a:t>
            </a:r>
          </a:p>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What is the missed deadline policy? Where might there be an adverse impact if the student misses the deadline due to a medical event? </a:t>
            </a:r>
            <a:endParaRPr lang="en-US" sz="28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Aft>
                <a:spcPts val="800"/>
              </a:spcAft>
              <a:buNone/>
            </a:pPr>
            <a:r>
              <a:rPr lang="en-US" sz="3200" b="1" kern="100" dirty="0">
                <a:effectLst/>
                <a:latin typeface="Calibri" panose="020F0502020204030204" pitchFamily="34" charset="0"/>
                <a:ea typeface="Calibri" panose="020F0502020204030204" pitchFamily="34" charset="0"/>
                <a:cs typeface="Calibri" panose="020F0502020204030204" pitchFamily="34" charset="0"/>
              </a:rPr>
              <a:t>How does the professor handle X (missed classes beyond the syllabus, a missed exam, missed assignment, etc.) in other student situations, not using services? </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buNone/>
            </a:pPr>
            <a:endParaRPr lang="en-US" dirty="0"/>
          </a:p>
        </p:txBody>
      </p:sp>
    </p:spTree>
    <p:extLst>
      <p:ext uri="{BB962C8B-B14F-4D97-AF65-F5344CB8AC3E}">
        <p14:creationId xmlns:p14="http://schemas.microsoft.com/office/powerpoint/2010/main" val="1639732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C7B7-75EF-D17C-77FA-808E8615CC05}"/>
              </a:ext>
            </a:extLst>
          </p:cNvPr>
          <p:cNvSpPr>
            <a:spLocks noGrp="1"/>
          </p:cNvSpPr>
          <p:nvPr>
            <p:ph type="title"/>
          </p:nvPr>
        </p:nvSpPr>
        <p:spPr>
          <a:xfrm>
            <a:off x="838200" y="365126"/>
            <a:ext cx="10515600" cy="943170"/>
          </a:xfrm>
        </p:spPr>
        <p:txBody>
          <a:bodyPr/>
          <a:lstStyle/>
          <a:p>
            <a:r>
              <a:rPr lang="en-US" dirty="0"/>
              <a:t>Wrapping Up Assessments</a:t>
            </a:r>
          </a:p>
        </p:txBody>
      </p:sp>
      <p:pic>
        <p:nvPicPr>
          <p:cNvPr id="5" name="Content Placeholder 4" descr="Close-up of package with blank tag">
            <a:extLst>
              <a:ext uri="{FF2B5EF4-FFF2-40B4-BE49-F238E27FC236}">
                <a16:creationId xmlns:a16="http://schemas.microsoft.com/office/drawing/2014/main" id="{E170574C-9A32-C037-50FB-8C4FE210B9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1514" y="1690687"/>
            <a:ext cx="8384344" cy="4802187"/>
          </a:xfrm>
        </p:spPr>
      </p:pic>
    </p:spTree>
    <p:extLst>
      <p:ext uri="{BB962C8B-B14F-4D97-AF65-F5344CB8AC3E}">
        <p14:creationId xmlns:p14="http://schemas.microsoft.com/office/powerpoint/2010/main" val="162543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52D6-C27F-82D3-2BF6-0F51587898A2}"/>
              </a:ext>
            </a:extLst>
          </p:cNvPr>
          <p:cNvSpPr>
            <a:spLocks noGrp="1"/>
          </p:cNvSpPr>
          <p:nvPr>
            <p:ph type="title"/>
          </p:nvPr>
        </p:nvSpPr>
        <p:spPr>
          <a:xfrm>
            <a:off x="838200" y="365125"/>
            <a:ext cx="10515600" cy="915035"/>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ET on Assignments…phone home!</a:t>
            </a:r>
          </a:p>
        </p:txBody>
      </p:sp>
      <p:pic>
        <p:nvPicPr>
          <p:cNvPr id="5" name="Content Placeholder 4" descr="A close-up of an ET creature">
            <a:extLst>
              <a:ext uri="{FF2B5EF4-FFF2-40B4-BE49-F238E27FC236}">
                <a16:creationId xmlns:a16="http://schemas.microsoft.com/office/drawing/2014/main" id="{0EFDE2B4-20B0-8942-1EF3-EB4CD7C0C39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56935" y="1477108"/>
            <a:ext cx="8609428" cy="5015767"/>
          </a:xfrm>
        </p:spPr>
      </p:pic>
      <p:sp>
        <p:nvSpPr>
          <p:cNvPr id="6" name="TextBox 5" descr="A close-up of an ET creature">
            <a:extLst>
              <a:ext uri="{FF2B5EF4-FFF2-40B4-BE49-F238E27FC236}">
                <a16:creationId xmlns:a16="http://schemas.microsoft.com/office/drawing/2014/main" id="{52917D47-AEA1-2E0F-54BE-82EE1897753D}"/>
              </a:ext>
            </a:extLst>
          </p:cNvPr>
          <p:cNvSpPr txBox="1"/>
          <p:nvPr/>
        </p:nvSpPr>
        <p:spPr>
          <a:xfrm>
            <a:off x="3334999" y="6176963"/>
            <a:ext cx="5522002" cy="230832"/>
          </a:xfrm>
          <a:prstGeom prst="rect">
            <a:avLst/>
          </a:prstGeom>
          <a:noFill/>
        </p:spPr>
        <p:txBody>
          <a:bodyPr wrap="square" rtlCol="0">
            <a:spAutoFit/>
          </a:bodyPr>
          <a:lstStyle/>
          <a:p>
            <a:r>
              <a:rPr lang="en-US" sz="900">
                <a:hlinkClick r:id="rId3" tooltip="https://midlifecrisiscrossover.com/2013/09/12/my-super-awesome-blockbuster-reboot-of-e-t/"/>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671961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4DBA-3E10-A376-4796-6CD9873D55BB}"/>
              </a:ext>
            </a:extLst>
          </p:cNvPr>
          <p:cNvSpPr>
            <a:spLocks noGrp="1"/>
          </p:cNvSpPr>
          <p:nvPr>
            <p:ph type="title"/>
          </p:nvPr>
        </p:nvSpPr>
        <p:spPr>
          <a:xfrm>
            <a:off x="1061198" y="125974"/>
            <a:ext cx="10515600" cy="802493"/>
          </a:xfrm>
        </p:spPr>
        <p:txBody>
          <a:bodyPr/>
          <a:lstStyle/>
          <a:p>
            <a:r>
              <a:rPr lang="en-US" dirty="0"/>
              <a:t> </a:t>
            </a:r>
            <a:r>
              <a:rPr lang="en-US" dirty="0">
                <a:latin typeface="Calibri" panose="020F0502020204030204" pitchFamily="34" charset="0"/>
                <a:ea typeface="Calibri" panose="020F0502020204030204" pitchFamily="34" charset="0"/>
                <a:cs typeface="Calibri" panose="020F0502020204030204" pitchFamily="34" charset="0"/>
              </a:rPr>
              <a:t>Assessment for Non-Medical</a:t>
            </a:r>
          </a:p>
        </p:txBody>
      </p:sp>
      <p:sp>
        <p:nvSpPr>
          <p:cNvPr id="3" name="Content Placeholder 2">
            <a:extLst>
              <a:ext uri="{FF2B5EF4-FFF2-40B4-BE49-F238E27FC236}">
                <a16:creationId xmlns:a16="http://schemas.microsoft.com/office/drawing/2014/main" id="{1E2310B8-D743-13EF-4877-A97D8766C1C9}"/>
              </a:ext>
            </a:extLst>
          </p:cNvPr>
          <p:cNvSpPr>
            <a:spLocks noGrp="1"/>
          </p:cNvSpPr>
          <p:nvPr>
            <p:ph idx="1"/>
          </p:nvPr>
        </p:nvSpPr>
        <p:spPr>
          <a:xfrm>
            <a:off x="281354" y="928468"/>
            <a:ext cx="11577711" cy="5669280"/>
          </a:xfrm>
        </p:spPr>
        <p:txBody>
          <a:bodyPr>
            <a:normAutofit lnSpcReduction="10000"/>
          </a:bodyPr>
          <a:lstStyle/>
          <a:p>
            <a:pPr marL="0" marR="0">
              <a:lnSpc>
                <a:spcPct val="115000"/>
              </a:lnSpc>
              <a:spcAft>
                <a:spcPts val="800"/>
              </a:spcAft>
              <a:buNone/>
            </a:pPr>
            <a:r>
              <a:rPr lang="en-US" sz="2800" b="1" kern="100" dirty="0">
                <a:effectLst/>
                <a:latin typeface="Calibri" panose="020F0502020204030204" pitchFamily="34" charset="0"/>
                <a:ea typeface="Calibri" panose="020F0502020204030204" pitchFamily="34" charset="0"/>
                <a:cs typeface="Calibri" panose="020F0502020204030204" pitchFamily="34" charset="0"/>
              </a:rPr>
              <a:t>Questions to assess Extra Time for Assignments for Non-Medical-LD, ADHD, ASD</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What is the academic/institutional barrier?</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How much time do all students have vs. how much time might it take students on average to complete the task? (remind of the time available to all)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How might a student be impacted relative to the experience of others?</a:t>
            </a:r>
          </a:p>
          <a:p>
            <a:pPr marL="0" marR="0">
              <a:lnSpc>
                <a:spcPct val="115000"/>
              </a:lnSpc>
              <a:spcAft>
                <a:spcPts val="800"/>
              </a:spcAft>
              <a:buNone/>
            </a:pPr>
            <a:r>
              <a:rPr lang="en-US" kern="100" dirty="0">
                <a:latin typeface="Calibri" panose="020F0502020204030204" pitchFamily="34" charset="0"/>
                <a:ea typeface="Calibri" panose="020F0502020204030204" pitchFamily="34" charset="0"/>
                <a:cs typeface="Calibri" panose="020F0502020204030204" pitchFamily="34" charset="0"/>
              </a:rPr>
              <a:t>R</a:t>
            </a:r>
            <a:r>
              <a:rPr lang="en-US" sz="2800" kern="100" dirty="0">
                <a:effectLst/>
                <a:latin typeface="Calibri" panose="020F0502020204030204" pitchFamily="34" charset="0"/>
                <a:ea typeface="Calibri" panose="020F0502020204030204" pitchFamily="34" charset="0"/>
                <a:cs typeface="Calibri" panose="020F0502020204030204" pitchFamily="34" charset="0"/>
              </a:rPr>
              <a:t>eview if equal access and opportunity limited in any way? Also review syllabus information in analyzing this request. </a:t>
            </a:r>
          </a:p>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Staff review any potential disability discrimination.</a:t>
            </a:r>
          </a:p>
          <a:p>
            <a:pPr marL="0" marR="0" indent="0">
              <a:lnSpc>
                <a:spcPct val="115000"/>
              </a:lnSpc>
              <a:spcAft>
                <a:spcPts val="800"/>
              </a:spcAft>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F4CFBF9-CDEF-BCA0-A40D-A49CF9A68A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21311" y="3541542"/>
            <a:ext cx="755487" cy="987862"/>
          </a:xfrm>
          <a:prstGeom prst="rect">
            <a:avLst/>
          </a:prstGeom>
        </p:spPr>
      </p:pic>
    </p:spTree>
    <p:extLst>
      <p:ext uri="{BB962C8B-B14F-4D97-AF65-F5344CB8AC3E}">
        <p14:creationId xmlns:p14="http://schemas.microsoft.com/office/powerpoint/2010/main" val="3480118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4E66-DA91-2418-83C1-3E986E2533F9}"/>
              </a:ext>
            </a:extLst>
          </p:cNvPr>
          <p:cNvSpPr>
            <a:spLocks noGrp="1"/>
          </p:cNvSpPr>
          <p:nvPr>
            <p:ph type="title"/>
          </p:nvPr>
        </p:nvSpPr>
        <p:spPr>
          <a:xfrm>
            <a:off x="838200" y="365125"/>
            <a:ext cx="10515600" cy="71808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Assessment for Chronic/Medical</a:t>
            </a:r>
          </a:p>
        </p:txBody>
      </p:sp>
      <p:sp>
        <p:nvSpPr>
          <p:cNvPr id="3" name="Content Placeholder 2">
            <a:extLst>
              <a:ext uri="{FF2B5EF4-FFF2-40B4-BE49-F238E27FC236}">
                <a16:creationId xmlns:a16="http://schemas.microsoft.com/office/drawing/2014/main" id="{5A6E9677-A4A4-D843-B7BD-D80C482117F2}"/>
              </a:ext>
            </a:extLst>
          </p:cNvPr>
          <p:cNvSpPr>
            <a:spLocks noGrp="1"/>
          </p:cNvSpPr>
          <p:nvPr>
            <p:ph idx="1"/>
          </p:nvPr>
        </p:nvSpPr>
        <p:spPr>
          <a:xfrm>
            <a:off x="365759" y="1181686"/>
            <a:ext cx="11465169" cy="5311189"/>
          </a:xfrm>
        </p:spPr>
        <p:txBody>
          <a:bodyPr>
            <a:normAutofit lnSpcReduction="10000"/>
          </a:bodyPr>
          <a:lstStyle/>
          <a:p>
            <a:pPr marL="0" marR="0" lvl="0" indent="-22860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US" sz="2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Questions to assess Extra Time for Assignments for Chronic/Medical:</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How often is the student impacted by a medical flare-up?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Review Attendance Policy for the course(s).</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Review Assignment deadlines.</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Are there any academic/institutional barriers?</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How much time is allotted and how reasonable is it to work around a potential medical exacerbation? </a:t>
            </a:r>
          </a:p>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Are there shorter deadline durations (3-6) days?</a:t>
            </a:r>
          </a:p>
          <a:p>
            <a:endParaRPr lang="en-US" dirty="0"/>
          </a:p>
        </p:txBody>
      </p:sp>
    </p:spTree>
    <p:extLst>
      <p:ext uri="{BB962C8B-B14F-4D97-AF65-F5344CB8AC3E}">
        <p14:creationId xmlns:p14="http://schemas.microsoft.com/office/powerpoint/2010/main" val="3979078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3A91-128D-98C8-94A1-12A25E15CBEC}"/>
              </a:ext>
            </a:extLst>
          </p:cNvPr>
          <p:cNvSpPr>
            <a:spLocks noGrp="1"/>
          </p:cNvSpPr>
          <p:nvPr>
            <p:ph type="title"/>
          </p:nvPr>
        </p:nvSpPr>
        <p:spPr>
          <a:xfrm>
            <a:off x="838200" y="365125"/>
            <a:ext cx="10515600" cy="84469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Assessing for Chronic/Medical</a:t>
            </a:r>
          </a:p>
        </p:txBody>
      </p:sp>
      <p:sp>
        <p:nvSpPr>
          <p:cNvPr id="3" name="Content Placeholder 2">
            <a:extLst>
              <a:ext uri="{FF2B5EF4-FFF2-40B4-BE49-F238E27FC236}">
                <a16:creationId xmlns:a16="http://schemas.microsoft.com/office/drawing/2014/main" id="{F74CADEE-CF43-BC2E-C3F7-4023703BB1FA}"/>
              </a:ext>
            </a:extLst>
          </p:cNvPr>
          <p:cNvSpPr>
            <a:spLocks noGrp="1"/>
          </p:cNvSpPr>
          <p:nvPr>
            <p:ph idx="1"/>
          </p:nvPr>
        </p:nvSpPr>
        <p:spPr>
          <a:xfrm>
            <a:off x="211015" y="1322363"/>
            <a:ext cx="11718388" cy="5303520"/>
          </a:xfrm>
        </p:spPr>
        <p:txBody>
          <a:bodyPr>
            <a:normAutofit/>
          </a:bodyPr>
          <a:lstStyle/>
          <a:p>
            <a:pPr marL="0" marR="0">
              <a:lnSpc>
                <a:spcPct val="115000"/>
              </a:lnSpc>
              <a:spcAft>
                <a:spcPts val="800"/>
              </a:spcAft>
              <a:buNone/>
            </a:pPr>
            <a:r>
              <a:rPr lang="en-US" sz="4400" kern="100" dirty="0">
                <a:effectLst/>
                <a:latin typeface="Calibri" panose="020F0502020204030204" pitchFamily="34" charset="0"/>
                <a:ea typeface="Calibri" panose="020F0502020204030204" pitchFamily="34" charset="0"/>
                <a:cs typeface="Calibri" panose="020F0502020204030204" pitchFamily="34" charset="0"/>
              </a:rPr>
              <a:t>For staff, the question is whether equal access and opportunity are limited in any way? Is it harder to justify when students have multiple weeks, and student potentially experiences a flare-up at or very near the deadline?</a:t>
            </a:r>
          </a:p>
          <a:p>
            <a:endParaRPr lang="en-US" dirty="0"/>
          </a:p>
        </p:txBody>
      </p:sp>
    </p:spTree>
    <p:extLst>
      <p:ext uri="{BB962C8B-B14F-4D97-AF65-F5344CB8AC3E}">
        <p14:creationId xmlns:p14="http://schemas.microsoft.com/office/powerpoint/2010/main" val="3153795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04AE-54A6-0D72-C75A-63611B43543F}"/>
              </a:ext>
            </a:extLst>
          </p:cNvPr>
          <p:cNvSpPr>
            <a:spLocks noGrp="1"/>
          </p:cNvSpPr>
          <p:nvPr>
            <p:ph type="title"/>
          </p:nvPr>
        </p:nvSpPr>
        <p:spPr>
          <a:xfrm>
            <a:off x="633046" y="365126"/>
            <a:ext cx="10874326" cy="70401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A Pathway to say No</a:t>
            </a:r>
          </a:p>
        </p:txBody>
      </p:sp>
      <p:pic>
        <p:nvPicPr>
          <p:cNvPr id="6" name="Content Placeholder 5" descr="A path with a fence and trees in the background">
            <a:extLst>
              <a:ext uri="{FF2B5EF4-FFF2-40B4-BE49-F238E27FC236}">
                <a16:creationId xmlns:a16="http://schemas.microsoft.com/office/drawing/2014/main" id="{0B20E8D0-E00E-BAA4-553E-32FC69F35CD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2768" y="1316736"/>
            <a:ext cx="9089136" cy="5111496"/>
          </a:xfrm>
        </p:spPr>
      </p:pic>
    </p:spTree>
    <p:extLst>
      <p:ext uri="{BB962C8B-B14F-4D97-AF65-F5344CB8AC3E}">
        <p14:creationId xmlns:p14="http://schemas.microsoft.com/office/powerpoint/2010/main" val="335440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B21F-22FE-363F-86A5-3D84CD20E228}"/>
              </a:ext>
            </a:extLst>
          </p:cNvPr>
          <p:cNvSpPr>
            <a:spLocks noGrp="1"/>
          </p:cNvSpPr>
          <p:nvPr>
            <p:ph type="title"/>
          </p:nvPr>
        </p:nvSpPr>
        <p:spPr>
          <a:xfrm>
            <a:off x="838200" y="365126"/>
            <a:ext cx="10515600" cy="872832"/>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Language to Use In Responding </a:t>
            </a:r>
          </a:p>
        </p:txBody>
      </p:sp>
      <p:sp>
        <p:nvSpPr>
          <p:cNvPr id="3" name="Content Placeholder 2">
            <a:extLst>
              <a:ext uri="{FF2B5EF4-FFF2-40B4-BE49-F238E27FC236}">
                <a16:creationId xmlns:a16="http://schemas.microsoft.com/office/drawing/2014/main" id="{D9AC19B6-A6AE-D8D9-A133-CC71A7C1CC77}"/>
              </a:ext>
            </a:extLst>
          </p:cNvPr>
          <p:cNvSpPr>
            <a:spLocks noGrp="1"/>
          </p:cNvSpPr>
          <p:nvPr>
            <p:ph idx="1"/>
          </p:nvPr>
        </p:nvSpPr>
        <p:spPr>
          <a:xfrm>
            <a:off x="323557" y="1237958"/>
            <a:ext cx="11591778" cy="5387925"/>
          </a:xfrm>
        </p:spPr>
        <p:txBody>
          <a:bodyPr>
            <a:normAutofit fontScale="92500" lnSpcReduction="10000"/>
          </a:bodyPr>
          <a:lstStyle/>
          <a:p>
            <a:pPr marL="0" marR="0">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I did not identify enough disability information to understand how the natural time allotted for general assignments would be insufficient due to your disability.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 I did not identify how extra time on assignments is necessary for equal access and equal opportunity given the length of time generally allotted for assignments.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 It is my assessment that the general timeframes assigned to complete the work will be sufficient with appropriate time management. </a:t>
            </a:r>
          </a:p>
          <a:p>
            <a:pPr marL="0" marR="0" indent="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Calibri" panose="020F0502020204030204" pitchFamily="34" charset="0"/>
              </a:rPr>
              <a:t>- All students must juggle various academic and life variables. I did not find where it would be impractical for you to meet deadlines for assignments given your disability and additional life variables. All students are expected to manage their time while accounting for individual variables. </a:t>
            </a:r>
          </a:p>
          <a:p>
            <a:endParaRPr lang="en-US" dirty="0"/>
          </a:p>
        </p:txBody>
      </p:sp>
    </p:spTree>
    <p:extLst>
      <p:ext uri="{BB962C8B-B14F-4D97-AF65-F5344CB8AC3E}">
        <p14:creationId xmlns:p14="http://schemas.microsoft.com/office/powerpoint/2010/main" val="3731603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5324-87A1-D0C6-B74F-46DE8020FA58}"/>
              </a:ext>
            </a:extLst>
          </p:cNvPr>
          <p:cNvSpPr>
            <a:spLocks noGrp="1"/>
          </p:cNvSpPr>
          <p:nvPr>
            <p:ph type="title"/>
          </p:nvPr>
        </p:nvSpPr>
        <p:spPr>
          <a:xfrm>
            <a:off x="838200" y="365126"/>
            <a:ext cx="10515600" cy="872832"/>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Short Turnaround Language Disclaimer</a:t>
            </a:r>
          </a:p>
        </p:txBody>
      </p:sp>
      <p:sp>
        <p:nvSpPr>
          <p:cNvPr id="3" name="Content Placeholder 2">
            <a:extLst>
              <a:ext uri="{FF2B5EF4-FFF2-40B4-BE49-F238E27FC236}">
                <a16:creationId xmlns:a16="http://schemas.microsoft.com/office/drawing/2014/main" id="{3F285F2C-8E75-8B7D-1731-E5FEFEB3256F}"/>
              </a:ext>
            </a:extLst>
          </p:cNvPr>
          <p:cNvSpPr>
            <a:spLocks noGrp="1"/>
          </p:cNvSpPr>
          <p:nvPr>
            <p:ph idx="1"/>
          </p:nvPr>
        </p:nvSpPr>
        <p:spPr>
          <a:xfrm>
            <a:off x="478302" y="1434905"/>
            <a:ext cx="11226018" cy="4742058"/>
          </a:xfrm>
        </p:spPr>
        <p:txBody>
          <a:bodyPr/>
          <a:lstStyle/>
          <a:p>
            <a:pPr marL="0" marR="0" indent="0">
              <a:lnSpc>
                <a:spcPct val="115000"/>
              </a:lnSpc>
              <a:spcAft>
                <a:spcPts val="800"/>
              </a:spcAft>
              <a:buNone/>
            </a:pPr>
            <a:r>
              <a:rPr lang="en-US" sz="3200" kern="100" dirty="0">
                <a:effectLst/>
                <a:latin typeface="Calibri" panose="020F0502020204030204" pitchFamily="34" charset="0"/>
                <a:ea typeface="Calibri" panose="020F0502020204030204" pitchFamily="34" charset="0"/>
                <a:cs typeface="Calibri" panose="020F0502020204030204" pitchFamily="34" charset="0"/>
              </a:rPr>
              <a:t>In the future, if you are enrolled in a course where you are given short turnaround times (such as 1 – 4 days) to complete assignments and if you believe it may be difficult to do so due to disability, please contact me. While I cannot guarantee an extension, I will assess the course and assignments on an individual basis. I will need one week to assess the request, so you will need to notify me in advance of potential need.</a:t>
            </a:r>
          </a:p>
          <a:p>
            <a:endParaRPr lang="en-US" dirty="0"/>
          </a:p>
        </p:txBody>
      </p:sp>
    </p:spTree>
    <p:extLst>
      <p:ext uri="{BB962C8B-B14F-4D97-AF65-F5344CB8AC3E}">
        <p14:creationId xmlns:p14="http://schemas.microsoft.com/office/powerpoint/2010/main" val="72431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49FF-F485-57C1-4602-8B2CF9817F93}"/>
              </a:ext>
            </a:extLst>
          </p:cNvPr>
          <p:cNvSpPr>
            <a:spLocks noGrp="1"/>
          </p:cNvSpPr>
          <p:nvPr>
            <p:ph type="title"/>
          </p:nvPr>
        </p:nvSpPr>
        <p:spPr>
          <a:xfrm>
            <a:off x="838200" y="365126"/>
            <a:ext cx="10515600" cy="872832"/>
          </a:xfrm>
        </p:spPr>
        <p:txBody>
          <a:bodyPr/>
          <a:lstStyle/>
          <a:p>
            <a:r>
              <a:rPr lang="en-US" dirty="0"/>
              <a:t>An ET Pathway… Q&amp;A</a:t>
            </a:r>
          </a:p>
        </p:txBody>
      </p:sp>
      <p:pic>
        <p:nvPicPr>
          <p:cNvPr id="12" name="Content Placeholder 11" descr="Photo from the movie, ET with a person riding a bicycle in the sky.">
            <a:extLst>
              <a:ext uri="{FF2B5EF4-FFF2-40B4-BE49-F238E27FC236}">
                <a16:creationId xmlns:a16="http://schemas.microsoft.com/office/drawing/2014/main" id="{5DBD701F-9DC7-4341-CF6D-276D03845F4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48972" y="1535944"/>
            <a:ext cx="9045526" cy="4639773"/>
          </a:xfrm>
        </p:spPr>
      </p:pic>
    </p:spTree>
    <p:extLst>
      <p:ext uri="{BB962C8B-B14F-4D97-AF65-F5344CB8AC3E}">
        <p14:creationId xmlns:p14="http://schemas.microsoft.com/office/powerpoint/2010/main" val="414843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E2A73-9DD9-630C-2575-CB5D704F8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5F3DD-D6E4-CB6C-0EC4-B7763602723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FYI…</a:t>
            </a:r>
          </a:p>
        </p:txBody>
      </p:sp>
      <p:sp>
        <p:nvSpPr>
          <p:cNvPr id="3" name="Content Placeholder 2">
            <a:extLst>
              <a:ext uri="{FF2B5EF4-FFF2-40B4-BE49-F238E27FC236}">
                <a16:creationId xmlns:a16="http://schemas.microsoft.com/office/drawing/2014/main" id="{305644B3-5475-C8E3-7AFA-620E0117E340}"/>
              </a:ext>
            </a:extLst>
          </p:cNvPr>
          <p:cNvSpPr>
            <a:spLocks noGrp="1"/>
          </p:cNvSpPr>
          <p:nvPr>
            <p:ph idx="1"/>
          </p:nvPr>
        </p:nvSpPr>
        <p:spPr/>
        <p:txBody>
          <a:bodyPr>
            <a:normAutofit/>
          </a:bodyPr>
          <a:lstStyle/>
          <a:p>
            <a:pPr marL="0" indent="0" algn="ctr">
              <a:buNone/>
            </a:pPr>
            <a:r>
              <a:rPr lang="en-US" sz="4400" dirty="0">
                <a:latin typeface="Calibri" panose="020F0502020204030204" pitchFamily="34" charset="0"/>
                <a:ea typeface="Calibri" panose="020F0502020204030204" pitchFamily="34" charset="0"/>
                <a:cs typeface="Calibri" panose="020F0502020204030204" pitchFamily="34" charset="0"/>
              </a:rPr>
              <a:t>A high percentage of the requests for extended time on assignments are not valid due to the disability. </a:t>
            </a:r>
          </a:p>
        </p:txBody>
      </p:sp>
    </p:spTree>
    <p:extLst>
      <p:ext uri="{BB962C8B-B14F-4D97-AF65-F5344CB8AC3E}">
        <p14:creationId xmlns:p14="http://schemas.microsoft.com/office/powerpoint/2010/main" val="107671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0C82-4609-71F6-37BB-FA51FD5918D8}"/>
              </a:ext>
            </a:extLst>
          </p:cNvPr>
          <p:cNvSpPr>
            <a:spLocks noGrp="1"/>
          </p:cNvSpPr>
          <p:nvPr>
            <p:ph type="title"/>
          </p:nvPr>
        </p:nvSpPr>
        <p:spPr>
          <a:xfrm>
            <a:off x="836676" y="136526"/>
            <a:ext cx="10515600" cy="686434"/>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We used to say…</a:t>
            </a:r>
          </a:p>
        </p:txBody>
      </p:sp>
      <p:sp>
        <p:nvSpPr>
          <p:cNvPr id="3" name="Content Placeholder 2">
            <a:extLst>
              <a:ext uri="{FF2B5EF4-FFF2-40B4-BE49-F238E27FC236}">
                <a16:creationId xmlns:a16="http://schemas.microsoft.com/office/drawing/2014/main" id="{5A5E3BC8-BBB5-49D9-E6FD-A6CDCB97C874}"/>
              </a:ext>
            </a:extLst>
          </p:cNvPr>
          <p:cNvSpPr>
            <a:spLocks noGrp="1"/>
          </p:cNvSpPr>
          <p:nvPr>
            <p:ph idx="1"/>
          </p:nvPr>
        </p:nvSpPr>
        <p:spPr>
          <a:xfrm>
            <a:off x="477012" y="822960"/>
            <a:ext cx="11237976" cy="5532120"/>
          </a:xfrm>
        </p:spPr>
        <p:txBody>
          <a:bodyPr>
            <a:normAutofit lnSpcReduction="10000"/>
          </a:bodyPr>
          <a:lstStyle/>
          <a:p>
            <a:r>
              <a:rPr lang="en-US" sz="3200" dirty="0">
                <a:latin typeface="Calibri" panose="020F0502020204030204" pitchFamily="34" charset="0"/>
                <a:ea typeface="Calibri" panose="020F0502020204030204" pitchFamily="34" charset="0"/>
                <a:cs typeface="Calibri" panose="020F0502020204030204" pitchFamily="34" charset="0"/>
              </a:rPr>
              <a:t>Basically “No”</a:t>
            </a:r>
          </a:p>
          <a:p>
            <a:pPr marL="0" indent="0">
              <a:buNone/>
            </a:pP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The information on assignments is in the syllabus and rarely did a disability staff even move towards an interactive conversation regarding this request.</a:t>
            </a:r>
          </a:p>
          <a:p>
            <a:r>
              <a:rPr lang="en-US" sz="3200" dirty="0">
                <a:latin typeface="Calibri" panose="020F0502020204030204" pitchFamily="34" charset="0"/>
                <a:ea typeface="Calibri" panose="020F0502020204030204" pitchFamily="34" charset="0"/>
                <a:cs typeface="Calibri" panose="020F0502020204030204" pitchFamily="34" charset="0"/>
              </a:rPr>
              <a:t>Sometimes the DSO would recommend that the student just talk with their professors about this option, as that is available to everyone.</a:t>
            </a:r>
          </a:p>
          <a:p>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A few years ago, things changed with OCR rulings, but with recent OCR changes, not sure where we are now. This process will allow you to know the best practice in the field.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6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A58A-743E-F82A-07A3-DA97F5629D9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OCR cases which affected ET (for out of class assignments)</a:t>
            </a:r>
          </a:p>
        </p:txBody>
      </p:sp>
      <p:sp>
        <p:nvSpPr>
          <p:cNvPr id="3" name="Content Placeholder 2">
            <a:extLst>
              <a:ext uri="{FF2B5EF4-FFF2-40B4-BE49-F238E27FC236}">
                <a16:creationId xmlns:a16="http://schemas.microsoft.com/office/drawing/2014/main" id="{1495A056-7147-8D2F-190C-E7C0948ACE65}"/>
              </a:ext>
            </a:extLst>
          </p:cNvPr>
          <p:cNvSpPr>
            <a:spLocks noGrp="1"/>
          </p:cNvSpPr>
          <p:nvPr>
            <p:ph idx="1"/>
          </p:nvPr>
        </p:nvSpPr>
        <p:spPr/>
        <p:txBody>
          <a:bodyPr>
            <a:normAutofit/>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Univ of Missouri-St Louis, No. 07-15-2042 (2017):</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School policy was that extended time on assignments and attendance flexibility are not an accommodation but may be granted at faculty discretion—OCR said they need to consider each request individually.</a:t>
            </a:r>
          </a:p>
          <a:p>
            <a:pPr marL="0" indent="0">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b="1" dirty="0">
                <a:effectLst/>
                <a:latin typeface="Calibri" panose="020F0502020204030204" pitchFamily="34" charset="0"/>
                <a:ea typeface="Calibri" panose="020F0502020204030204" pitchFamily="34" charset="0"/>
                <a:cs typeface="Calibri" panose="020F0502020204030204" pitchFamily="34" charset="0"/>
              </a:rPr>
              <a:t>Simmons College, No. 01-16-2113 (2017): </a:t>
            </a:r>
            <a:r>
              <a:rPr lang="en-US" kern="100" dirty="0">
                <a:effectLst/>
                <a:latin typeface="Calibri" panose="020F0502020204030204" pitchFamily="34" charset="0"/>
                <a:ea typeface="Calibri" panose="020F0502020204030204" pitchFamily="34" charset="0"/>
                <a:cs typeface="Calibri" panose="020F0502020204030204" pitchFamily="34" charset="0"/>
              </a:rPr>
              <a:t>School said it has a policy that it never gives extensions on due dates as accommodation—OCR said the blanket policy prevents the ADA's required individualized assessment and required them to change the policy.</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244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EC77-AAA1-4089-107E-BD165BED8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6EB2-E8CB-6FF7-426D-114B59146478}"/>
              </a:ext>
            </a:extLst>
          </p:cNvPr>
          <p:cNvSpPr>
            <a:spLocks noGrp="1"/>
          </p:cNvSpPr>
          <p:nvPr>
            <p:ph type="title"/>
          </p:nvPr>
        </p:nvSpPr>
        <p:spPr>
          <a:xfrm>
            <a:off x="838200" y="365126"/>
            <a:ext cx="10515600" cy="1041644"/>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Additional OCR cases for your review</a:t>
            </a:r>
          </a:p>
        </p:txBody>
      </p:sp>
      <p:sp>
        <p:nvSpPr>
          <p:cNvPr id="3" name="Content Placeholder 2">
            <a:extLst>
              <a:ext uri="{FF2B5EF4-FFF2-40B4-BE49-F238E27FC236}">
                <a16:creationId xmlns:a16="http://schemas.microsoft.com/office/drawing/2014/main" id="{67C38E3F-671B-8346-8F02-CAD88BC16F7C}"/>
              </a:ext>
            </a:extLst>
          </p:cNvPr>
          <p:cNvSpPr>
            <a:spLocks noGrp="1"/>
          </p:cNvSpPr>
          <p:nvPr>
            <p:ph idx="1"/>
          </p:nvPr>
        </p:nvSpPr>
        <p:spPr>
          <a:xfrm>
            <a:off x="838200" y="1406770"/>
            <a:ext cx="10515600" cy="4770193"/>
          </a:xfrm>
        </p:spPr>
        <p:txBody>
          <a:bodyPr>
            <a:normAutofit/>
          </a:bodyPr>
          <a:lstStyle/>
          <a:p>
            <a:r>
              <a:rPr lang="en-US" sz="3600" b="1" dirty="0">
                <a:effectLst/>
                <a:latin typeface="Calibri" panose="020F0502020204030204" pitchFamily="34" charset="0"/>
                <a:ea typeface="Calibri" panose="020F0502020204030204" pitchFamily="34" charset="0"/>
                <a:cs typeface="Calibri" panose="020F0502020204030204" pitchFamily="34" charset="0"/>
              </a:rPr>
              <a:t>Irvine Valley College, No. 09-17-2090 (2017)</a:t>
            </a:r>
            <a:endParaRPr lang="en-US" sz="3600" kern="100" dirty="0">
              <a:effectLst/>
              <a:latin typeface="Calibri" panose="020F0502020204030204" pitchFamily="34" charset="0"/>
              <a:ea typeface="Calibri" panose="020F0502020204030204" pitchFamily="34" charset="0"/>
              <a:cs typeface="Calibri" panose="020F0502020204030204" pitchFamily="34" charset="0"/>
            </a:endParaRPr>
          </a:p>
          <a:p>
            <a:r>
              <a:rPr lang="en-US" sz="3600" b="1" dirty="0">
                <a:effectLst/>
                <a:latin typeface="Calibri" panose="020F0502020204030204" pitchFamily="34" charset="0"/>
                <a:ea typeface="Calibri" panose="020F0502020204030204" pitchFamily="34" charset="0"/>
                <a:cs typeface="Calibri" panose="020F0502020204030204" pitchFamily="34" charset="0"/>
              </a:rPr>
              <a:t>Surry Community College, No. 11-16-2165 (2017)</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r>
              <a:rPr lang="en-US" sz="3600" b="1" dirty="0">
                <a:effectLst/>
                <a:latin typeface="Calibri" panose="020F0502020204030204" pitchFamily="34" charset="0"/>
                <a:ea typeface="Calibri" panose="020F0502020204030204" pitchFamily="34" charset="0"/>
                <a:cs typeface="Calibri" panose="020F0502020204030204" pitchFamily="34" charset="0"/>
              </a:rPr>
              <a:t>Laney College, Case No. 09-12-2317 (2014)</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r>
              <a:rPr lang="en-US" sz="3600" b="1" dirty="0">
                <a:effectLst/>
                <a:latin typeface="Calibri" panose="020F0502020204030204" pitchFamily="34" charset="0"/>
                <a:ea typeface="Calibri" panose="020F0502020204030204" pitchFamily="34" charset="0"/>
                <a:cs typeface="Calibri" panose="020F0502020204030204" pitchFamily="34" charset="0"/>
              </a:rPr>
              <a:t>University of North Carolina, Greensboro, Case No. 11-17-2001(2017)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17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344B-A676-DFDB-A5BC-9752DE5BC006}"/>
              </a:ext>
            </a:extLst>
          </p:cNvPr>
          <p:cNvSpPr>
            <a:spLocks noGrp="1"/>
          </p:cNvSpPr>
          <p:nvPr>
            <p:ph type="title"/>
          </p:nvPr>
        </p:nvSpPr>
        <p:spPr>
          <a:xfrm>
            <a:off x="838200" y="365125"/>
            <a:ext cx="10515600" cy="844697"/>
          </a:xfrm>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Time</a:t>
            </a:r>
          </a:p>
        </p:txBody>
      </p:sp>
      <p:sp>
        <p:nvSpPr>
          <p:cNvPr id="3" name="Content Placeholder 2">
            <a:extLst>
              <a:ext uri="{FF2B5EF4-FFF2-40B4-BE49-F238E27FC236}">
                <a16:creationId xmlns:a16="http://schemas.microsoft.com/office/drawing/2014/main" id="{306E03D1-879F-9076-413F-6633C6692402}"/>
              </a:ext>
            </a:extLst>
          </p:cNvPr>
          <p:cNvSpPr>
            <a:spLocks noGrp="1"/>
          </p:cNvSpPr>
          <p:nvPr>
            <p:ph idx="1"/>
          </p:nvPr>
        </p:nvSpPr>
        <p:spPr>
          <a:xfrm>
            <a:off x="838200" y="1589649"/>
            <a:ext cx="10515600" cy="4587314"/>
          </a:xfrm>
        </p:spPr>
        <p:txBody>
          <a:bodyPr/>
          <a:lstStyle/>
          <a:p>
            <a:pPr marL="0" marR="0" indent="0" algn="ctr">
              <a:lnSpc>
                <a:spcPct val="115000"/>
              </a:lnSpc>
              <a:spcAft>
                <a:spcPts val="800"/>
              </a:spcAft>
              <a:buNone/>
            </a:pPr>
            <a:r>
              <a:rPr lang="en-US" sz="3600" b="1" kern="100" dirty="0">
                <a:effectLst/>
                <a:latin typeface="Calibri" panose="020F0502020204030204" pitchFamily="34" charset="0"/>
                <a:ea typeface="Calibri" panose="020F0502020204030204" pitchFamily="34" charset="0"/>
                <a:cs typeface="Calibri" panose="020F0502020204030204" pitchFamily="34" charset="0"/>
              </a:rPr>
              <a:t>Time everyone has access to:</a:t>
            </a:r>
          </a:p>
          <a:p>
            <a:pPr marL="0" marR="0">
              <a:lnSpc>
                <a:spcPct val="115000"/>
              </a:lnSpc>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 One week to complete an assignment = 168 hours</a:t>
            </a:r>
          </a:p>
          <a:p>
            <a:pPr marL="0" marR="0">
              <a:lnSpc>
                <a:spcPct val="115000"/>
              </a:lnSpc>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Three weeks to complete an assignment = 504 hours</a:t>
            </a:r>
          </a:p>
          <a:p>
            <a:pPr marL="0" marR="0">
              <a:lnSpc>
                <a:spcPct val="115000"/>
              </a:lnSpc>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7 weeks to complete an assignment = 1,176 hours</a:t>
            </a:r>
          </a:p>
          <a:p>
            <a:pPr marL="0" marR="0">
              <a:lnSpc>
                <a:spcPct val="115000"/>
              </a:lnSpc>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10 weeks to complete an assignment = 1,680 hours</a:t>
            </a:r>
          </a:p>
          <a:p>
            <a:endParaRPr lang="en-US" dirty="0"/>
          </a:p>
        </p:txBody>
      </p:sp>
      <p:pic>
        <p:nvPicPr>
          <p:cNvPr id="5" name="Picture 4">
            <a:extLst>
              <a:ext uri="{FF2B5EF4-FFF2-40B4-BE49-F238E27FC236}">
                <a16:creationId xmlns:a16="http://schemas.microsoft.com/office/drawing/2014/main" id="{F446E72A-B1F6-5C34-7B7F-C87685FB8C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365125"/>
            <a:ext cx="1187548" cy="1744393"/>
          </a:xfrm>
          <a:prstGeom prst="rect">
            <a:avLst/>
          </a:prstGeom>
        </p:spPr>
      </p:pic>
    </p:spTree>
    <p:extLst>
      <p:ext uri="{BB962C8B-B14F-4D97-AF65-F5344CB8AC3E}">
        <p14:creationId xmlns:p14="http://schemas.microsoft.com/office/powerpoint/2010/main" val="3791037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23025</TotalTime>
  <Words>2649</Words>
  <Application>Microsoft Office PowerPoint</Application>
  <PresentationFormat>Widescreen</PresentationFormat>
  <Paragraphs>195</Paragraphs>
  <Slides>46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Aptos</vt:lpstr>
      <vt:lpstr>Aptos Display</vt:lpstr>
      <vt:lpstr>Arial</vt:lpstr>
      <vt:lpstr>Calibri</vt:lpstr>
      <vt:lpstr>Office Theme</vt:lpstr>
      <vt:lpstr>Extended Time; How to Analyze the Request for ET on Assignments</vt:lpstr>
      <vt:lpstr>Your Speaker-Marilyn Harren, M.S., LSW</vt:lpstr>
      <vt:lpstr>Learning Outcomes</vt:lpstr>
      <vt:lpstr>ET on Assignments…phone home!</vt:lpstr>
      <vt:lpstr>FYI…</vt:lpstr>
      <vt:lpstr>We used to say…</vt:lpstr>
      <vt:lpstr>OCR cases which affected ET (for out of class assignments)</vt:lpstr>
      <vt:lpstr>Additional OCR cases for your review</vt:lpstr>
      <vt:lpstr>Time</vt:lpstr>
      <vt:lpstr>Extra Time for out of class assignments</vt:lpstr>
      <vt:lpstr>34 CFR § 104.4 (Section 504)</vt:lpstr>
      <vt:lpstr>Photo Break- Q&amp;As?</vt:lpstr>
      <vt:lpstr> Group One: For those with non-medical reasons  (such as LD, ADHD, Autism, TBI* etc.) </vt:lpstr>
      <vt:lpstr> For those with non-medical reasons Group One: LD, ADHD, ASD, etc.   </vt:lpstr>
      <vt:lpstr>Continuing…</vt:lpstr>
      <vt:lpstr>Non-Medical Requests</vt:lpstr>
      <vt:lpstr>Caveat for Non-Medical Requests</vt:lpstr>
      <vt:lpstr>Analysis with Faculty…</vt:lpstr>
      <vt:lpstr>Analysis with Faculty; Non-Medical </vt:lpstr>
      <vt:lpstr>Interactive Required</vt:lpstr>
      <vt:lpstr>Accommodation Statement </vt:lpstr>
      <vt:lpstr>A Better Accommodation Statement </vt:lpstr>
      <vt:lpstr>Photo Break-Q&amp;As?</vt:lpstr>
      <vt:lpstr>Group Two: Chronic Health Conditions </vt:lpstr>
      <vt:lpstr>Chronic Health Conditions </vt:lpstr>
      <vt:lpstr> Chronic Health Conditions #2</vt:lpstr>
      <vt:lpstr> Chronic Health Conditions #3</vt:lpstr>
      <vt:lpstr> Chronic Health Conditions #4</vt:lpstr>
      <vt:lpstr> Chronic Health Conditions #5</vt:lpstr>
      <vt:lpstr>Photo Break- Q&amp;As?</vt:lpstr>
      <vt:lpstr>The decision is made for ET on Assignments</vt:lpstr>
      <vt:lpstr>How Much Time?</vt:lpstr>
      <vt:lpstr>How Much?</vt:lpstr>
      <vt:lpstr>Statement on the Accommodation Letter</vt:lpstr>
      <vt:lpstr>The (*) and OCR Cases</vt:lpstr>
      <vt:lpstr>Photo Break</vt:lpstr>
      <vt:lpstr>Bringing in Faculty on Chronic Medical</vt:lpstr>
      <vt:lpstr>Bringing in Faculty on Chronic Medical Continued</vt:lpstr>
      <vt:lpstr>Wrapping Up Assessments</vt:lpstr>
      <vt:lpstr> Assessment for Non-Medical</vt:lpstr>
      <vt:lpstr>Assessment for Chronic/Medical</vt:lpstr>
      <vt:lpstr>Assessing for Chronic/Medical</vt:lpstr>
      <vt:lpstr>A Pathway to say No</vt:lpstr>
      <vt:lpstr>Language to Use In Responding </vt:lpstr>
      <vt:lpstr>Short Turnaround Language Disclaimer</vt:lpstr>
      <vt:lpstr>An ET Pathway…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Marilyn Harren</dc:creator>
  <cp:lastModifiedBy>Marilyn Harren</cp:lastModifiedBy>
  <cp:revision>2</cp:revision>
  <dcterms:created xsi:type="dcterms:W3CDTF">2025-02-13T21:05:28Z</dcterms:created>
  <dcterms:modified xsi:type="dcterms:W3CDTF">2025-10-07T20:29:00Z</dcterms:modified>
</cp:coreProperties>
</file>