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9" r:id="rId5"/>
    <p:sldId id="262" r:id="rId6"/>
    <p:sldId id="263" r:id="rId7"/>
    <p:sldId id="269" r:id="rId8"/>
    <p:sldId id="268" r:id="rId9"/>
    <p:sldId id="265" r:id="rId10"/>
    <p:sldId id="266" r:id="rId11"/>
    <p:sldId id="272" r:id="rId12"/>
    <p:sldId id="27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23"/>
    <a:srgbClr val="404040"/>
    <a:srgbClr val="4D4D4F"/>
    <a:srgbClr val="26262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D07F7-7022-C94C-9965-EF3012C0D248}" v="24" dt="2025-04-01T20:12:34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2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D6FC-5645-495A-90FB-475696B997FE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34FAC-AF3A-4C45-8495-7033A183D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04571"/>
            <a:ext cx="9144000" cy="1405392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09963"/>
            <a:ext cx="9144000" cy="490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84914" y="4437743"/>
            <a:ext cx="3222172" cy="477612"/>
          </a:xfrm>
          <a:solidFill>
            <a:srgbClr val="FEC22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March 3, 2016</a:t>
            </a:r>
          </a:p>
        </p:txBody>
      </p:sp>
    </p:spTree>
    <p:extLst>
      <p:ext uri="{BB962C8B-B14F-4D97-AF65-F5344CB8AC3E}">
        <p14:creationId xmlns:p14="http://schemas.microsoft.com/office/powerpoint/2010/main" val="42544453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2176" y="6057774"/>
            <a:ext cx="2743200" cy="365125"/>
          </a:xfrm>
        </p:spPr>
        <p:txBody>
          <a:bodyPr/>
          <a:lstStyle/>
          <a:p>
            <a:fld id="{D3F79602-51E0-43A8-8F75-4727E4691120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22576" y="605777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4576" y="6057774"/>
            <a:ext cx="2743200" cy="365125"/>
          </a:xfrm>
        </p:spPr>
        <p:txBody>
          <a:bodyPr/>
          <a:lstStyle/>
          <a:p>
            <a:fld id="{25E26BCC-97A4-4D81-9C6F-A146096D17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77032" y="4495904"/>
            <a:ext cx="2490112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77032" y="4122271"/>
            <a:ext cx="2490112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04595" y="4495904"/>
            <a:ext cx="2490112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3604595" y="4122271"/>
            <a:ext cx="2490112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432158" y="4518922"/>
            <a:ext cx="2490112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432158" y="4145289"/>
            <a:ext cx="2490112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259720" y="4489894"/>
            <a:ext cx="2490112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9259720" y="4116261"/>
            <a:ext cx="2490112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12192000" cy="3425371"/>
          </a:xfrm>
          <a:custGeom>
            <a:avLst/>
            <a:gdLst>
              <a:gd name="connsiteX0" fmla="*/ 0 w 12192000"/>
              <a:gd name="connsiteY0" fmla="*/ 0 h 3425371"/>
              <a:gd name="connsiteX1" fmla="*/ 12192000 w 12192000"/>
              <a:gd name="connsiteY1" fmla="*/ 0 h 3425371"/>
              <a:gd name="connsiteX2" fmla="*/ 12192000 w 12192000"/>
              <a:gd name="connsiteY2" fmla="*/ 3425371 h 3425371"/>
              <a:gd name="connsiteX3" fmla="*/ 0 w 12192000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5371">
                <a:moveTo>
                  <a:pt x="0" y="0"/>
                </a:moveTo>
                <a:lnTo>
                  <a:pt x="12192000" y="0"/>
                </a:lnTo>
                <a:lnTo>
                  <a:pt x="12192000" y="3425371"/>
                </a:lnTo>
                <a:lnTo>
                  <a:pt x="0" y="3425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999584" y="0"/>
            <a:ext cx="51478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751412" y="1392944"/>
            <a:ext cx="3742418" cy="108900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742080" y="1045029"/>
            <a:ext cx="3541487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771369" y="4905400"/>
            <a:ext cx="3742418" cy="108900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781994" y="4557485"/>
            <a:ext cx="3541487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WORKING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663429" y="1043987"/>
            <a:ext cx="640080" cy="640080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663429" y="2801257"/>
            <a:ext cx="640080" cy="640080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663429" y="4556443"/>
            <a:ext cx="640080" cy="640080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54491" y="2801257"/>
            <a:ext cx="4701631" cy="1316800"/>
          </a:xfrm>
        </p:spPr>
        <p:txBody>
          <a:bodyPr anchor="ctr">
            <a:noAutofit/>
          </a:bodyPr>
          <a:lstStyle>
            <a:lvl1pPr algn="l">
              <a:defRPr sz="4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SEO OPTIMIZATION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8971" y="4318930"/>
            <a:ext cx="4545487" cy="1115106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50082" y="5712115"/>
            <a:ext cx="1828800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751412" y="3149172"/>
            <a:ext cx="3742418" cy="108900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742080" y="2801257"/>
            <a:ext cx="3541487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65681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48159" y="0"/>
            <a:ext cx="52526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881141" y="1043987"/>
            <a:ext cx="640080" cy="640080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881141" y="2801257"/>
            <a:ext cx="640080" cy="640080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881141" y="4556443"/>
            <a:ext cx="640080" cy="640080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378722" y="2801257"/>
            <a:ext cx="4227058" cy="1316800"/>
          </a:xfrm>
        </p:spPr>
        <p:txBody>
          <a:bodyPr anchor="ctr">
            <a:noAutofit/>
          </a:bodyPr>
          <a:lstStyle>
            <a:lvl1pPr algn="l">
              <a:defRPr sz="4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ADS CAMPAIGN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83202" y="4318930"/>
            <a:ext cx="4222578" cy="1115106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474312" y="5712115"/>
            <a:ext cx="1698883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751412" y="1392944"/>
            <a:ext cx="3742418" cy="108900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742080" y="1045029"/>
            <a:ext cx="3541487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771369" y="4905400"/>
            <a:ext cx="3742418" cy="108900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781994" y="4557485"/>
            <a:ext cx="3541487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WORKING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751412" y="3149172"/>
            <a:ext cx="3742418" cy="108900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742080" y="2801257"/>
            <a:ext cx="3541487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46700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96070" y="521883"/>
            <a:ext cx="5199860" cy="869595"/>
          </a:xfrm>
        </p:spPr>
        <p:txBody>
          <a:bodyPr anchor="ctr">
            <a:noAutofit/>
          </a:bodyPr>
          <a:lstStyle>
            <a:lvl1pPr algn="ctr">
              <a:defRPr sz="54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MASTER PLAN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6071" y="1391478"/>
            <a:ext cx="5199860" cy="901779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46559" y="2515185"/>
            <a:ext cx="1698883" cy="0"/>
          </a:xfrm>
          <a:prstGeom prst="line">
            <a:avLst/>
          </a:prstGeom>
          <a:ln w="14605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45714" y="3468487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345714" y="3120572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DEMO PRODUCT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45714" y="522471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8345714" y="4876800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60209" y="3468487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60209" y="522471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60209" y="3120572"/>
            <a:ext cx="2929619" cy="309012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DEMO PRODUCT</a:t>
            </a:r>
          </a:p>
          <a:p>
            <a:pPr lvl="0"/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960209" y="4876800"/>
            <a:ext cx="2929619" cy="309012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963885" y="2975429"/>
            <a:ext cx="2307772" cy="3135085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0" y="-14514"/>
            <a:ext cx="566057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8971" y="1718904"/>
            <a:ext cx="3911429" cy="1658258"/>
          </a:xfrm>
        </p:spPr>
        <p:txBody>
          <a:bodyPr anchor="ctr">
            <a:noAutofit/>
          </a:bodyPr>
          <a:lstStyle>
            <a:lvl1pPr algn="l">
              <a:defRPr sz="66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MASTER PLAN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8971" y="3414486"/>
            <a:ext cx="3098629" cy="2376714"/>
          </a:xfrm>
          <a:noFill/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113485" y="198284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113485" y="1634925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DEMO PRODUCT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113485" y="480276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8113485" y="4454845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113485" y="338063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8113485" y="3032715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</p:spTree>
    <p:extLst>
      <p:ext uri="{BB962C8B-B14F-4D97-AF65-F5344CB8AC3E}">
        <p14:creationId xmlns:p14="http://schemas.microsoft.com/office/powerpoint/2010/main" val="424007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393371" y="1696647"/>
            <a:ext cx="10798629" cy="1732353"/>
            <a:chOff x="1393371" y="1696647"/>
            <a:chExt cx="10798629" cy="1732353"/>
          </a:xfrm>
        </p:grpSpPr>
        <p:sp>
          <p:nvSpPr>
            <p:cNvPr id="7" name="Flowchart: Terminator 6"/>
            <p:cNvSpPr/>
            <p:nvPr userDrawn="1"/>
          </p:nvSpPr>
          <p:spPr>
            <a:xfrm>
              <a:off x="1683656" y="2098765"/>
              <a:ext cx="333830" cy="110164"/>
            </a:xfrm>
            <a:prstGeom prst="flowChartTerminator">
              <a:avLst/>
            </a:prstGeom>
            <a:solidFill>
              <a:schemeClr val="bg1"/>
            </a:solidFill>
            <a:ln w="508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621971" y="1925247"/>
              <a:ext cx="457200" cy="457200"/>
            </a:xfrm>
            <a:prstGeom prst="ellipse">
              <a:avLst/>
            </a:prstGeom>
            <a:noFill/>
            <a:ln w="508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1393371" y="1696647"/>
              <a:ext cx="914400" cy="914400"/>
            </a:xfrm>
            <a:prstGeom prst="roundRect">
              <a:avLst>
                <a:gd name="adj" fmla="val 7143"/>
              </a:avLst>
            </a:prstGeom>
            <a:noFill/>
            <a:ln w="508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7" idx="0"/>
            </p:cNvCxnSpPr>
            <p:nvPr userDrawn="1"/>
          </p:nvCxnSpPr>
          <p:spPr>
            <a:xfrm>
              <a:off x="1850571" y="2098765"/>
              <a:ext cx="0" cy="1330235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821543" y="3429000"/>
              <a:ext cx="10370457" cy="0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92637" y="169064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92637" y="1035826"/>
            <a:ext cx="2929620" cy="6259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BUILD FROM SCRATCH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67800" y="169064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9067800" y="1035826"/>
            <a:ext cx="2929620" cy="6259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BUILD FROM SCRATCH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5950857" y="-1"/>
            <a:ext cx="2888343" cy="2611047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950857" y="4896042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950857" y="4241223"/>
            <a:ext cx="2929620" cy="6259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BUILD FROM SCRATCH</a:t>
            </a:r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2307771" y="4246953"/>
            <a:ext cx="3414485" cy="2611047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9109076" y="4246952"/>
            <a:ext cx="3082924" cy="2611047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3699643" y="3045097"/>
            <a:ext cx="731520" cy="731520"/>
          </a:xfrm>
          <a:prstGeom prst="ellipse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7079658" y="3045097"/>
            <a:ext cx="731520" cy="731520"/>
          </a:xfrm>
          <a:prstGeom prst="ellipse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>
            <a:off x="10237877" y="3045097"/>
            <a:ext cx="731520" cy="731520"/>
          </a:xfrm>
          <a:prstGeom prst="ellipse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10288" y="0"/>
            <a:ext cx="608171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465943" y="0"/>
            <a:ext cx="2888343" cy="2611047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429000"/>
            <a:ext cx="6110288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465943" y="5051028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465943" y="4396209"/>
            <a:ext cx="2929620" cy="6259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BUILD FROM SCRATCH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7939088" y="1277256"/>
            <a:ext cx="3056935" cy="842799"/>
          </a:xfrm>
        </p:spPr>
        <p:txBody>
          <a:bodyPr anchor="ctr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MAEM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39088" y="2120056"/>
            <a:ext cx="3056935" cy="943184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LEADING YOU TO SUCSESS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39088" y="3378470"/>
            <a:ext cx="3193369" cy="234054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ex, ac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quam. </a:t>
            </a:r>
            <a:r>
              <a:rPr lang="en-US" dirty="0" err="1"/>
              <a:t>Aenean</a:t>
            </a:r>
            <a:r>
              <a:rPr lang="en-US" dirty="0"/>
              <a:t> in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4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98117" y="1159121"/>
            <a:ext cx="3265849" cy="1721850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DREAM TEAM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98117" y="3161312"/>
            <a:ext cx="3265849" cy="22850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85201" y="5900797"/>
            <a:ext cx="1698883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54284" y="4861856"/>
            <a:ext cx="236582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4354284" y="3892488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JOHN DOU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354284" y="4151727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50079" y="4646989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4354284" y="1005694"/>
            <a:ext cx="2595156" cy="2503096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6990080" y="3528330"/>
            <a:ext cx="2595156" cy="250309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9611358" y="1005694"/>
            <a:ext cx="2595156" cy="2503096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097484" y="2062672"/>
            <a:ext cx="236582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7097484" y="1093304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JOHN DOU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097484" y="1352543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7193279" y="1847805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9728716" y="4674696"/>
            <a:ext cx="236582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728716" y="3705328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JOHN DOU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728716" y="3964567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824511" y="4459829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9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9371875" y="1039682"/>
            <a:ext cx="1280160" cy="4996274"/>
          </a:xfrm>
          <a:prstGeom prst="rect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0" y="3557359"/>
            <a:ext cx="2595156" cy="250309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2595156" y="1034723"/>
            <a:ext cx="2595156" cy="25030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5203380" y="3557359"/>
            <a:ext cx="2595156" cy="2503096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228148" y="1868747"/>
            <a:ext cx="3567614" cy="3338143"/>
          </a:xfrm>
        </p:spPr>
        <p:txBody>
          <a:bodyPr anchor="ctr">
            <a:noAutofit/>
          </a:bodyPr>
          <a:lstStyle>
            <a:lvl1pPr algn="ctr">
              <a:defRPr sz="4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WE LOVE MAKE SOMETHING STAND OUT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8856" y="2127987"/>
            <a:ext cx="236582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08856" y="1158619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JOHN DOU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08856" y="1417858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04651" y="1913120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716353" y="4703236"/>
            <a:ext cx="236582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2716353" y="3733868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JOHN DOU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716353" y="3993107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812148" y="4488369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368415" y="2127987"/>
            <a:ext cx="236582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5368415" y="1158619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JOHN DOU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368415" y="1417858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464210" y="1913120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3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55037" y="1068926"/>
            <a:ext cx="4661991" cy="2590032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GIRL WHO FIGHT ON THE FRONT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55037" y="4963456"/>
            <a:ext cx="289124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5039" y="3915296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IJAH PAIJAH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55038" y="4198791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36320" y="4763103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05941" y="4963026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676682" y="4963026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8447423" y="4963026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0218164" y="4963026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905941" y="5641516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76682" y="5641516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447423" y="5641516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218164" y="5641516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</p:spTree>
    <p:extLst>
      <p:ext uri="{BB962C8B-B14F-4D97-AF65-F5344CB8AC3E}">
        <p14:creationId xmlns:p14="http://schemas.microsoft.com/office/powerpoint/2010/main" val="71716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581400" y="1782237"/>
            <a:ext cx="8610600" cy="1405392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MAEM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1400" y="3187629"/>
            <a:ext cx="8610600" cy="490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t>4/1/25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75614" y="4115409"/>
            <a:ext cx="3222172" cy="477612"/>
          </a:xfrm>
          <a:solidFill>
            <a:srgbClr val="FEC22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March 3, 2016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 rot="5400000">
            <a:off x="1093788" y="1408113"/>
            <a:ext cx="4150874" cy="3636962"/>
          </a:xfrm>
          <a:prstGeom prst="hexagon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196181" y="1008246"/>
            <a:ext cx="4661991" cy="2590032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MAN WHO BRING THE INOVATION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196181" y="4902776"/>
            <a:ext cx="2891249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96183" y="3826623"/>
            <a:ext cx="2365830" cy="374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PAIJO PAIJAH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196182" y="4123182"/>
            <a:ext cx="2365829" cy="285579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51337" y="4702423"/>
            <a:ext cx="731520" cy="0"/>
          </a:xfrm>
          <a:prstGeom prst="line">
            <a:avLst/>
          </a:prstGeom>
          <a:ln w="63500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17707" y="1008246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17707" y="2286052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17707" y="3533103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17707" y="4782883"/>
            <a:ext cx="1422173" cy="652916"/>
          </a:xfrm>
          <a:solidFill>
            <a:srgbClr val="FEC223"/>
          </a:solidFill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117707" y="1686736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117707" y="2964542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117707" y="4211593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117707" y="5461373"/>
            <a:ext cx="1422173" cy="38991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UI/UX Designer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-1" y="0"/>
            <a:ext cx="657497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9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117" y="1159121"/>
            <a:ext cx="3265849" cy="1721850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OUR WORKS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98117" y="3161312"/>
            <a:ext cx="3265849" cy="22850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85201" y="5900797"/>
            <a:ext cx="1698883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44278" y="4385213"/>
            <a:ext cx="2894655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4744278" y="3664117"/>
            <a:ext cx="2365830" cy="5770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MONSTER T-SHIRT DESIGN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744279" y="5605380"/>
            <a:ext cx="2894654" cy="29585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www.website.com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939972" y="1170683"/>
            <a:ext cx="2894655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8939972" y="449587"/>
            <a:ext cx="2365830" cy="5770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MONSTER T-SHIRT DESIGN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939973" y="2369173"/>
            <a:ext cx="2894654" cy="29585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www.website.com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770782" y="0"/>
            <a:ext cx="3644348" cy="33793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8415130" y="3379304"/>
            <a:ext cx="3776870" cy="34786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9844" y="1170683"/>
            <a:ext cx="2365830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69843" y="449587"/>
            <a:ext cx="2365830" cy="5770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MONSTER T-SHIRT DESIGN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69844" y="2390850"/>
            <a:ext cx="2365829" cy="29585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www.website.com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9"/>
          </p:nvPr>
        </p:nvSpPr>
        <p:spPr>
          <a:xfrm>
            <a:off x="3339548" y="0"/>
            <a:ext cx="2796426" cy="343893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6135974" y="0"/>
            <a:ext cx="2796426" cy="343893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3339548" y="3438939"/>
            <a:ext cx="2796426" cy="3419061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32"/>
          </p:nvPr>
        </p:nvSpPr>
        <p:spPr>
          <a:xfrm>
            <a:off x="6135974" y="3438939"/>
            <a:ext cx="2796426" cy="341906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69844" y="4589744"/>
            <a:ext cx="2365830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569843" y="3868648"/>
            <a:ext cx="2365830" cy="5770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MONSTER T-SHIRT DESIGN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69844" y="5809911"/>
            <a:ext cx="2365829" cy="29585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www.website.com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362997" y="1170683"/>
            <a:ext cx="2365830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7" hasCustomPrompt="1"/>
          </p:nvPr>
        </p:nvSpPr>
        <p:spPr>
          <a:xfrm>
            <a:off x="9362996" y="449587"/>
            <a:ext cx="2365830" cy="5770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MONSTER T-SHIRT DESIGN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9362997" y="2390850"/>
            <a:ext cx="2365829" cy="29585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www.website.com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362997" y="4589744"/>
            <a:ext cx="2365830" cy="11695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9362996" y="3868648"/>
            <a:ext cx="2365830" cy="5770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MONSTER T-SHIRT DESIGN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9362997" y="5809911"/>
            <a:ext cx="2365829" cy="29585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148499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167742" y="4492757"/>
            <a:ext cx="2830285" cy="168360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167742" y="4100703"/>
            <a:ext cx="2830285" cy="3920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WORKS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9158514" y="0"/>
            <a:ext cx="3033486" cy="34190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32"/>
          </p:nvPr>
        </p:nvSpPr>
        <p:spPr>
          <a:xfrm>
            <a:off x="9158514" y="3438939"/>
            <a:ext cx="3033486" cy="3419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3"/>
          </p:nvPr>
        </p:nvSpPr>
        <p:spPr>
          <a:xfrm>
            <a:off x="6132284" y="1"/>
            <a:ext cx="303348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0" y="3419061"/>
            <a:ext cx="3033486" cy="34389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35"/>
          </p:nvPr>
        </p:nvSpPr>
        <p:spPr>
          <a:xfrm>
            <a:off x="-1" y="-1"/>
            <a:ext cx="6132285" cy="34190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1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02" y="643118"/>
            <a:ext cx="8207703" cy="5776731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65363" y="494942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465363" y="4499426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5364" y="333767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65364" y="2887671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789134" y="494942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3789134" y="4499426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789135" y="333767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789135" y="2887671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5363" y="1030515"/>
            <a:ext cx="4368801" cy="1608924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WEB DESIGNS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7229475" y="1343025"/>
            <a:ext cx="4962525" cy="4888981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6294846" y="429212"/>
            <a:ext cx="2011680" cy="2011680"/>
          </a:xfrm>
          <a:prstGeom prst="ellipse">
            <a:avLst/>
          </a:prstGeom>
          <a:ln w="50800">
            <a:solidFill>
              <a:srgbClr val="FEC223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198" y="643118"/>
            <a:ext cx="8207703" cy="5776731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0" y="1343025"/>
            <a:ext cx="4962525" cy="48889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1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5"/>
          <a:stretch/>
        </p:blipFill>
        <p:spPr>
          <a:xfrm>
            <a:off x="9303659" y="937246"/>
            <a:ext cx="2772227" cy="594252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1542" y="485615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51542" y="4406156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1543" y="324440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551543" y="2794401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875313" y="485615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3875313" y="4406156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875314" y="3244400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875314" y="2794401"/>
            <a:ext cx="2929620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51542" y="937245"/>
            <a:ext cx="4368801" cy="1608924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THE PHONE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7"/>
          <a:stretch/>
        </p:blipFill>
        <p:spPr>
          <a:xfrm>
            <a:off x="7184569" y="350488"/>
            <a:ext cx="3616326" cy="652928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410450" y="1295400"/>
            <a:ext cx="3105150" cy="55848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741481" y="1776660"/>
            <a:ext cx="1110561" cy="51031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7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4517" y="0"/>
            <a:ext cx="12192000" cy="2511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3829" y="5161067"/>
            <a:ext cx="2670627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33829" y="4711068"/>
            <a:ext cx="2670628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33829" y="3215483"/>
            <a:ext cx="2670627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333829" y="2765484"/>
            <a:ext cx="2670628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173030" y="5161067"/>
            <a:ext cx="2670627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9173030" y="4711068"/>
            <a:ext cx="2670627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173030" y="3215483"/>
            <a:ext cx="2670627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9173030" y="2765484"/>
            <a:ext cx="2670627" cy="421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IDEAS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677884" y="337191"/>
            <a:ext cx="6778173" cy="747496"/>
          </a:xfrm>
        </p:spPr>
        <p:txBody>
          <a:bodyPr anchor="ctr">
            <a:noAutofit/>
          </a:bodyPr>
          <a:lstStyle>
            <a:lvl1pPr algn="ctr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WEB DESIGNS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692395" y="1315151"/>
            <a:ext cx="6778176" cy="605932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28975" y="2741889"/>
            <a:ext cx="5638800" cy="35160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6231" y="1159121"/>
            <a:ext cx="3657735" cy="1721850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PHONE DESIGNS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6231" y="3161312"/>
            <a:ext cx="3265849" cy="228507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3315" y="5900797"/>
            <a:ext cx="1698883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824684" y="1347537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24684" y="999622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DEMO PRODUCT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824684" y="522471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8824684" y="4876800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824684" y="3286126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8824684" y="2938211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7"/>
          <a:stretch/>
        </p:blipFill>
        <p:spPr>
          <a:xfrm>
            <a:off x="4446677" y="328717"/>
            <a:ext cx="3616326" cy="652928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76776" y="1247775"/>
            <a:ext cx="3124200" cy="56102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04571"/>
            <a:ext cx="8610600" cy="1405392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MAEM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t>4/1/25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509963"/>
            <a:ext cx="8610600" cy="490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94214" y="4314938"/>
            <a:ext cx="3222172" cy="477612"/>
          </a:xfrm>
          <a:solidFill>
            <a:srgbClr val="FEC22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March 3, 2016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852529" y="0"/>
            <a:ext cx="433947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0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3" y="330694"/>
            <a:ext cx="3089684" cy="62458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43508" y="662321"/>
            <a:ext cx="3657735" cy="1721850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PHONE DESIGNS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508" y="2664512"/>
            <a:ext cx="7610795" cy="135554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43509" y="4822601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43509" y="4474686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DEMO PRODUCT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824684" y="4810125"/>
            <a:ext cx="2929619" cy="88579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8824684" y="4462210"/>
            <a:ext cx="2929620" cy="3189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ADS BLAST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90550" y="1085850"/>
            <a:ext cx="2686050" cy="4705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0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24114"/>
            <a:ext cx="12192000" cy="2511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02574" y="1018901"/>
            <a:ext cx="3657735" cy="1721850"/>
          </a:xfrm>
        </p:spPr>
        <p:txBody>
          <a:bodyPr anchor="ctr">
            <a:noAutofit/>
          </a:bodyPr>
          <a:lstStyle>
            <a:lvl1pPr algn="l">
              <a:defRPr sz="6000" b="1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PHONE DESIGNS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72298" y="934685"/>
            <a:ext cx="4007712" cy="1890282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0550" y="1095375"/>
            <a:ext cx="2695575" cy="4714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0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90826" y="1085309"/>
            <a:ext cx="4262574" cy="42645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73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90826" y="1352009"/>
            <a:ext cx="4262574" cy="42645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03126" y="1352009"/>
            <a:ext cx="4262574" cy="42645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03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4226" y="1296740"/>
            <a:ext cx="4262574" cy="42645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9975" y="876300"/>
            <a:ext cx="4972050" cy="4972050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3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19875" y="876300"/>
            <a:ext cx="4972050" cy="4972050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94606" y="1070426"/>
            <a:ext cx="3944494" cy="4575614"/>
          </a:xfrm>
          <a:custGeom>
            <a:avLst/>
            <a:gdLst>
              <a:gd name="connsiteX0" fmla="*/ 1800796 w 3601592"/>
              <a:gd name="connsiteY0" fmla="*/ 0 h 4177848"/>
              <a:gd name="connsiteX1" fmla="*/ 3601592 w 3601592"/>
              <a:gd name="connsiteY1" fmla="*/ 900398 h 4177848"/>
              <a:gd name="connsiteX2" fmla="*/ 3601592 w 3601592"/>
              <a:gd name="connsiteY2" fmla="*/ 3277450 h 4177848"/>
              <a:gd name="connsiteX3" fmla="*/ 1800796 w 3601592"/>
              <a:gd name="connsiteY3" fmla="*/ 4177848 h 4177848"/>
              <a:gd name="connsiteX4" fmla="*/ 0 w 3601592"/>
              <a:gd name="connsiteY4" fmla="*/ 3277450 h 4177848"/>
              <a:gd name="connsiteX5" fmla="*/ 0 w 3601592"/>
              <a:gd name="connsiteY5" fmla="*/ 900398 h 417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1592" h="4177848">
                <a:moveTo>
                  <a:pt x="1800796" y="0"/>
                </a:moveTo>
                <a:lnTo>
                  <a:pt x="3601592" y="900398"/>
                </a:lnTo>
                <a:lnTo>
                  <a:pt x="3601592" y="3277450"/>
                </a:lnTo>
                <a:lnTo>
                  <a:pt x="1800796" y="4177848"/>
                </a:lnTo>
                <a:lnTo>
                  <a:pt x="0" y="3277450"/>
                </a:lnTo>
                <a:lnTo>
                  <a:pt x="0" y="9003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6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736190" y="932457"/>
            <a:ext cx="4648726" cy="4639249"/>
          </a:xfrm>
          <a:custGeom>
            <a:avLst/>
            <a:gdLst>
              <a:gd name="connsiteX0" fmla="*/ 3077706 w 4648726"/>
              <a:gd name="connsiteY0" fmla="*/ 0 h 4639249"/>
              <a:gd name="connsiteX1" fmla="*/ 4648726 w 4648726"/>
              <a:gd name="connsiteY1" fmla="*/ 1581034 h 4639249"/>
              <a:gd name="connsiteX2" fmla="*/ 1571020 w 4648726"/>
              <a:gd name="connsiteY2" fmla="*/ 4639249 h 4639249"/>
              <a:gd name="connsiteX3" fmla="*/ 0 w 4648726"/>
              <a:gd name="connsiteY3" fmla="*/ 3058215 h 463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726" h="4639249">
                <a:moveTo>
                  <a:pt x="3077706" y="0"/>
                </a:moveTo>
                <a:lnTo>
                  <a:pt x="4648726" y="1581034"/>
                </a:lnTo>
                <a:lnTo>
                  <a:pt x="1571020" y="4639249"/>
                </a:lnTo>
                <a:lnTo>
                  <a:pt x="0" y="30582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784065" y="932457"/>
            <a:ext cx="4648726" cy="4639249"/>
          </a:xfrm>
          <a:custGeom>
            <a:avLst/>
            <a:gdLst>
              <a:gd name="connsiteX0" fmla="*/ 3077706 w 4648726"/>
              <a:gd name="connsiteY0" fmla="*/ 0 h 4639249"/>
              <a:gd name="connsiteX1" fmla="*/ 4648726 w 4648726"/>
              <a:gd name="connsiteY1" fmla="*/ 1581034 h 4639249"/>
              <a:gd name="connsiteX2" fmla="*/ 1571020 w 4648726"/>
              <a:gd name="connsiteY2" fmla="*/ 4639249 h 4639249"/>
              <a:gd name="connsiteX3" fmla="*/ 0 w 4648726"/>
              <a:gd name="connsiteY3" fmla="*/ 3058215 h 463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726" h="4639249">
                <a:moveTo>
                  <a:pt x="3077706" y="0"/>
                </a:moveTo>
                <a:lnTo>
                  <a:pt x="4648726" y="1581034"/>
                </a:lnTo>
                <a:lnTo>
                  <a:pt x="1571020" y="4639249"/>
                </a:lnTo>
                <a:lnTo>
                  <a:pt x="0" y="30582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04898" y="1096193"/>
            <a:ext cx="5715002" cy="4926726"/>
          </a:xfrm>
          <a:custGeom>
            <a:avLst/>
            <a:gdLst>
              <a:gd name="connsiteX0" fmla="*/ 0 w 4857750"/>
              <a:gd name="connsiteY0" fmla="*/ 0 h 4187716"/>
              <a:gd name="connsiteX1" fmla="*/ 4857750 w 4857750"/>
              <a:gd name="connsiteY1" fmla="*/ 0 h 4187716"/>
              <a:gd name="connsiteX2" fmla="*/ 2428875 w 4857750"/>
              <a:gd name="connsiteY2" fmla="*/ 4187716 h 41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0" h="4187716">
                <a:moveTo>
                  <a:pt x="0" y="0"/>
                </a:moveTo>
                <a:lnTo>
                  <a:pt x="4857750" y="0"/>
                </a:lnTo>
                <a:lnTo>
                  <a:pt x="2428875" y="41877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 userDrawn="1"/>
        </p:nvSpPr>
        <p:spPr>
          <a:xfrm>
            <a:off x="4038600" y="5878738"/>
            <a:ext cx="4114800" cy="979262"/>
          </a:xfrm>
          <a:prstGeom prst="trapezoid">
            <a:avLst/>
          </a:prstGeom>
          <a:solidFill>
            <a:srgbClr val="FEC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04571"/>
            <a:ext cx="9144000" cy="1405392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MAEM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09963"/>
            <a:ext cx="9144000" cy="490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t>4/1/25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84914" y="6129563"/>
            <a:ext cx="3222172" cy="477612"/>
          </a:xfrm>
          <a:solidFill>
            <a:srgbClr val="FEC22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March 3, 2016</a:t>
            </a:r>
          </a:p>
        </p:txBody>
      </p:sp>
    </p:spTree>
    <p:extLst>
      <p:ext uri="{BB962C8B-B14F-4D97-AF65-F5344CB8AC3E}">
        <p14:creationId xmlns:p14="http://schemas.microsoft.com/office/powerpoint/2010/main" val="2202986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14699" y="974177"/>
            <a:ext cx="5086351" cy="4321723"/>
          </a:xfrm>
          <a:custGeom>
            <a:avLst/>
            <a:gdLst>
              <a:gd name="connsiteX0" fmla="*/ 2781300 w 5562600"/>
              <a:gd name="connsiteY0" fmla="*/ 0 h 4795345"/>
              <a:gd name="connsiteX1" fmla="*/ 5562600 w 5562600"/>
              <a:gd name="connsiteY1" fmla="*/ 4795345 h 4795345"/>
              <a:gd name="connsiteX2" fmla="*/ 0 w 5562600"/>
              <a:gd name="connsiteY2" fmla="*/ 4795345 h 479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2600" h="4795345">
                <a:moveTo>
                  <a:pt x="2781300" y="0"/>
                </a:moveTo>
                <a:lnTo>
                  <a:pt x="5562600" y="4795345"/>
                </a:lnTo>
                <a:lnTo>
                  <a:pt x="0" y="47953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3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33352" y="-256357"/>
            <a:ext cx="5715002" cy="4926726"/>
          </a:xfrm>
          <a:custGeom>
            <a:avLst/>
            <a:gdLst>
              <a:gd name="connsiteX0" fmla="*/ 0 w 4857750"/>
              <a:gd name="connsiteY0" fmla="*/ 0 h 4187716"/>
              <a:gd name="connsiteX1" fmla="*/ 4857750 w 4857750"/>
              <a:gd name="connsiteY1" fmla="*/ 0 h 4187716"/>
              <a:gd name="connsiteX2" fmla="*/ 2428875 w 4857750"/>
              <a:gd name="connsiteY2" fmla="*/ 4187716 h 41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0" h="4187716">
                <a:moveTo>
                  <a:pt x="0" y="0"/>
                </a:moveTo>
                <a:lnTo>
                  <a:pt x="4857750" y="0"/>
                </a:lnTo>
                <a:lnTo>
                  <a:pt x="2428875" y="41877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7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291774"/>
            <a:ext cx="5022132" cy="5825674"/>
          </a:xfrm>
          <a:custGeom>
            <a:avLst/>
            <a:gdLst>
              <a:gd name="connsiteX0" fmla="*/ 1800796 w 3601592"/>
              <a:gd name="connsiteY0" fmla="*/ 0 h 4177848"/>
              <a:gd name="connsiteX1" fmla="*/ 3601592 w 3601592"/>
              <a:gd name="connsiteY1" fmla="*/ 900398 h 4177848"/>
              <a:gd name="connsiteX2" fmla="*/ 3601592 w 3601592"/>
              <a:gd name="connsiteY2" fmla="*/ 3277450 h 4177848"/>
              <a:gd name="connsiteX3" fmla="*/ 1800796 w 3601592"/>
              <a:gd name="connsiteY3" fmla="*/ 4177848 h 4177848"/>
              <a:gd name="connsiteX4" fmla="*/ 0 w 3601592"/>
              <a:gd name="connsiteY4" fmla="*/ 3277450 h 4177848"/>
              <a:gd name="connsiteX5" fmla="*/ 0 w 3601592"/>
              <a:gd name="connsiteY5" fmla="*/ 900398 h 417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1592" h="4177848">
                <a:moveTo>
                  <a:pt x="1800796" y="0"/>
                </a:moveTo>
                <a:lnTo>
                  <a:pt x="3601592" y="900398"/>
                </a:lnTo>
                <a:lnTo>
                  <a:pt x="3601592" y="3277450"/>
                </a:lnTo>
                <a:lnTo>
                  <a:pt x="1800796" y="4177848"/>
                </a:lnTo>
                <a:lnTo>
                  <a:pt x="0" y="3277450"/>
                </a:lnTo>
                <a:lnTo>
                  <a:pt x="0" y="9003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0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914652" y="-1349829"/>
            <a:ext cx="6277227" cy="628009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62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7"/>
          <p:cNvSpPr>
            <a:spLocks noGrp="1"/>
          </p:cNvSpPr>
          <p:nvPr>
            <p:ph type="chart" sz="quarter" idx="26"/>
          </p:nvPr>
        </p:nvSpPr>
        <p:spPr>
          <a:xfrm>
            <a:off x="675687" y="1592944"/>
            <a:ext cx="5003217" cy="4746171"/>
          </a:xfrm>
        </p:spPr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317175" y="2222660"/>
            <a:ext cx="5874825" cy="3486739"/>
            <a:chOff x="6317175" y="2420429"/>
            <a:chExt cx="5874825" cy="3486739"/>
          </a:xfrm>
        </p:grpSpPr>
        <p:sp>
          <p:nvSpPr>
            <p:cNvPr id="20" name="Freeform 19"/>
            <p:cNvSpPr/>
            <p:nvPr userDrawn="1"/>
          </p:nvSpPr>
          <p:spPr>
            <a:xfrm>
              <a:off x="9120248" y="2432448"/>
              <a:ext cx="3071752" cy="3474720"/>
            </a:xfrm>
            <a:custGeom>
              <a:avLst/>
              <a:gdLst>
                <a:gd name="connsiteX0" fmla="*/ 1737360 w 3071752"/>
                <a:gd name="connsiteY0" fmla="*/ 0 h 3474720"/>
                <a:gd name="connsiteX1" fmla="*/ 2965859 w 3071752"/>
                <a:gd name="connsiteY1" fmla="*/ 508861 h 3474720"/>
                <a:gd name="connsiteX2" fmla="*/ 3071752 w 3071752"/>
                <a:gd name="connsiteY2" fmla="*/ 625373 h 3474720"/>
                <a:gd name="connsiteX3" fmla="*/ 3071752 w 3071752"/>
                <a:gd name="connsiteY3" fmla="*/ 2849347 h 3474720"/>
                <a:gd name="connsiteX4" fmla="*/ 2965859 w 3071752"/>
                <a:gd name="connsiteY4" fmla="*/ 2965859 h 3474720"/>
                <a:gd name="connsiteX5" fmla="*/ 1737360 w 3071752"/>
                <a:gd name="connsiteY5" fmla="*/ 3474720 h 3474720"/>
                <a:gd name="connsiteX6" fmla="*/ 0 w 3071752"/>
                <a:gd name="connsiteY6" fmla="*/ 1737360 h 3474720"/>
                <a:gd name="connsiteX7" fmla="*/ 1737360 w 3071752"/>
                <a:gd name="connsiteY7" fmla="*/ 0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752" h="3474720">
                  <a:moveTo>
                    <a:pt x="1737360" y="0"/>
                  </a:moveTo>
                  <a:cubicBezTo>
                    <a:pt x="2217118" y="0"/>
                    <a:pt x="2651458" y="194461"/>
                    <a:pt x="2965859" y="508861"/>
                  </a:cubicBezTo>
                  <a:lnTo>
                    <a:pt x="3071752" y="625373"/>
                  </a:lnTo>
                  <a:lnTo>
                    <a:pt x="3071752" y="2849347"/>
                  </a:lnTo>
                  <a:lnTo>
                    <a:pt x="2965859" y="2965859"/>
                  </a:lnTo>
                  <a:cubicBezTo>
                    <a:pt x="2651458" y="3280259"/>
                    <a:pt x="2217118" y="3474720"/>
                    <a:pt x="1737360" y="3474720"/>
                  </a:cubicBezTo>
                  <a:cubicBezTo>
                    <a:pt x="777843" y="3474720"/>
                    <a:pt x="0" y="2696877"/>
                    <a:pt x="0" y="1737360"/>
                  </a:cubicBezTo>
                  <a:cubicBezTo>
                    <a:pt x="0" y="777843"/>
                    <a:pt x="777843" y="0"/>
                    <a:pt x="1737360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6317175" y="2420429"/>
              <a:ext cx="3474720" cy="3474720"/>
            </a:xfrm>
            <a:prstGeom prst="ellipse">
              <a:avLst/>
            </a:prstGeom>
            <a:solidFill>
              <a:srgbClr val="FFC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7048223" y="3678168"/>
            <a:ext cx="1923047" cy="82677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7048223" y="3257042"/>
            <a:ext cx="1923047" cy="364914"/>
          </a:xfrm>
        </p:spPr>
        <p:txBody>
          <a:bodyPr>
            <a:normAutofit/>
          </a:bodyPr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Ipsum Dolor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9957854" y="3678168"/>
            <a:ext cx="1923047" cy="82677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9957854" y="3257042"/>
            <a:ext cx="1923047" cy="364914"/>
          </a:xfrm>
        </p:spPr>
        <p:txBody>
          <a:bodyPr>
            <a:normAutofit/>
          </a:bodyPr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Ipsum Dolor</a:t>
            </a:r>
          </a:p>
        </p:txBody>
      </p:sp>
    </p:spTree>
    <p:extLst>
      <p:ext uri="{BB962C8B-B14F-4D97-AF65-F5344CB8AC3E}">
        <p14:creationId xmlns:p14="http://schemas.microsoft.com/office/powerpoint/2010/main" val="1790085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7"/>
          <p:cNvSpPr>
            <a:spLocks noGrp="1"/>
          </p:cNvSpPr>
          <p:nvPr>
            <p:ph type="chart" sz="quarter" idx="26"/>
          </p:nvPr>
        </p:nvSpPr>
        <p:spPr>
          <a:xfrm>
            <a:off x="770958" y="537029"/>
            <a:ext cx="4679497" cy="48332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6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693057" y="917668"/>
            <a:ext cx="4488543" cy="45600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693057" y="1344646"/>
            <a:ext cx="4488543" cy="7878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1360714" y="2309989"/>
            <a:ext cx="4488543" cy="41333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FFC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1360714" y="2736967"/>
            <a:ext cx="4488543" cy="7328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1360714" y="3963175"/>
            <a:ext cx="4488543" cy="7328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360714" y="4737078"/>
            <a:ext cx="4488543" cy="38944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1360714" y="5164056"/>
            <a:ext cx="4488543" cy="7328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Chart Placeholder 22"/>
          <p:cNvSpPr>
            <a:spLocks noGrp="1"/>
          </p:cNvSpPr>
          <p:nvPr>
            <p:ph type="chart" sz="quarter" idx="36"/>
          </p:nvPr>
        </p:nvSpPr>
        <p:spPr>
          <a:xfrm>
            <a:off x="6776710" y="1109513"/>
            <a:ext cx="438912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784502" y="2379494"/>
            <a:ext cx="274320" cy="274320"/>
          </a:xfrm>
          <a:prstGeom prst="ellipse">
            <a:avLst/>
          </a:prstGeom>
          <a:solidFill>
            <a:srgbClr val="FFC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1360714" y="3528022"/>
            <a:ext cx="4488543" cy="41333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4D4D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784502" y="3581492"/>
            <a:ext cx="274320" cy="274320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784502" y="4789788"/>
            <a:ext cx="274320" cy="2743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4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4"/>
          <p:cNvSpPr>
            <a:spLocks noGrp="1"/>
          </p:cNvSpPr>
          <p:nvPr>
            <p:ph type="chart" sz="quarter" idx="30"/>
          </p:nvPr>
        </p:nvSpPr>
        <p:spPr>
          <a:xfrm>
            <a:off x="1630679" y="1292451"/>
            <a:ext cx="3474720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31"/>
          </p:nvPr>
        </p:nvSpPr>
        <p:spPr>
          <a:xfrm>
            <a:off x="6638108" y="1292451"/>
            <a:ext cx="3474720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444358" y="4896160"/>
            <a:ext cx="3980550" cy="73285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6455222" y="4896160"/>
            <a:ext cx="3980550" cy="73285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56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7"/>
          <p:cNvSpPr>
            <a:spLocks noGrp="1"/>
          </p:cNvSpPr>
          <p:nvPr>
            <p:ph type="chart" sz="quarter" idx="26"/>
          </p:nvPr>
        </p:nvSpPr>
        <p:spPr>
          <a:xfrm>
            <a:off x="6468846" y="1604169"/>
            <a:ext cx="5250080" cy="38393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00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893401" y="1713258"/>
            <a:ext cx="3239862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hart Placeholder 17"/>
          <p:cNvSpPr>
            <a:spLocks noGrp="1"/>
          </p:cNvSpPr>
          <p:nvPr>
            <p:ph type="chart" sz="quarter" idx="26"/>
          </p:nvPr>
        </p:nvSpPr>
        <p:spPr>
          <a:xfrm>
            <a:off x="4648199" y="1118977"/>
            <a:ext cx="7070727" cy="294968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893401" y="1118977"/>
            <a:ext cx="3239862" cy="5822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C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893401" y="3212665"/>
            <a:ext cx="3239862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893401" y="2618384"/>
            <a:ext cx="3239862" cy="5822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4D4D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4790981" y="4803504"/>
            <a:ext cx="2002848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7222977" y="4803504"/>
            <a:ext cx="2002848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9654974" y="4816488"/>
            <a:ext cx="2002848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7222977" y="4357510"/>
            <a:ext cx="1779425" cy="42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9654973" y="4382479"/>
            <a:ext cx="1779425" cy="42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36" hasCustomPrompt="1"/>
          </p:nvPr>
        </p:nvSpPr>
        <p:spPr>
          <a:xfrm>
            <a:off x="4789191" y="4357510"/>
            <a:ext cx="1779425" cy="42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69887" y="4638443"/>
            <a:ext cx="2766089" cy="748212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THE YEAR VALUE</a:t>
            </a:r>
          </a:p>
        </p:txBody>
      </p:sp>
    </p:spTree>
    <p:extLst>
      <p:ext uri="{BB962C8B-B14F-4D97-AF65-F5344CB8AC3E}">
        <p14:creationId xmlns:p14="http://schemas.microsoft.com/office/powerpoint/2010/main" val="8111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5001" y="1245197"/>
            <a:ext cx="3403598" cy="3523286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DID YOU KNOW ABOUT US?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pPr/>
              <a:t>4/1/25</a:t>
            </a:fld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12100" y="1203440"/>
            <a:ext cx="3581400" cy="490991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OUR VISION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2099" y="1694430"/>
            <a:ext cx="3931557" cy="234054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ex, ac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quam. </a:t>
            </a:r>
            <a:r>
              <a:rPr lang="en-US" dirty="0" err="1"/>
              <a:t>Aenean</a:t>
            </a:r>
            <a:r>
              <a:rPr lang="en-US" dirty="0"/>
              <a:t> in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..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279899" y="740229"/>
            <a:ext cx="3632200" cy="6117771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12099" y="5190643"/>
            <a:ext cx="1828800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72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4"/>
          <p:cNvSpPr>
            <a:spLocks noGrp="1"/>
          </p:cNvSpPr>
          <p:nvPr>
            <p:ph type="chart" sz="quarter" idx="30"/>
          </p:nvPr>
        </p:nvSpPr>
        <p:spPr>
          <a:xfrm>
            <a:off x="719720" y="1485241"/>
            <a:ext cx="3474720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33399" y="5088950"/>
            <a:ext cx="3980550" cy="73285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8474608" y="5341739"/>
            <a:ext cx="3239862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Chart Placeholder 17"/>
          <p:cNvSpPr>
            <a:spLocks noGrp="1"/>
          </p:cNvSpPr>
          <p:nvPr>
            <p:ph type="chart" sz="quarter" idx="26"/>
          </p:nvPr>
        </p:nvSpPr>
        <p:spPr>
          <a:xfrm>
            <a:off x="4648199" y="1604169"/>
            <a:ext cx="7070727" cy="294968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8474608" y="4747458"/>
            <a:ext cx="3239862" cy="5822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C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4967708" y="5352486"/>
            <a:ext cx="3239862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4967708" y="4758205"/>
            <a:ext cx="3239862" cy="5822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4D4D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189040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8474608" y="5341739"/>
            <a:ext cx="3239862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hart Placeholder 17"/>
          <p:cNvSpPr>
            <a:spLocks noGrp="1"/>
          </p:cNvSpPr>
          <p:nvPr>
            <p:ph type="chart" sz="quarter" idx="26"/>
          </p:nvPr>
        </p:nvSpPr>
        <p:spPr>
          <a:xfrm>
            <a:off x="4648199" y="1059543"/>
            <a:ext cx="7070727" cy="332377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8474608" y="4747458"/>
            <a:ext cx="3239862" cy="5822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215C9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4648199" y="5352486"/>
            <a:ext cx="3239862" cy="8559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4648199" y="4758205"/>
            <a:ext cx="3239862" cy="58226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4D4D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4267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1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5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450-2FD6-4021-858D-CA8013849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AAB2-9FF7-4B1A-A866-38A775733A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88144" y="1017246"/>
            <a:ext cx="4807856" cy="4823508"/>
          </a:xfrm>
        </p:spPr>
        <p:txBody>
          <a:bodyPr anchor="ctr">
            <a:noAutofit/>
          </a:bodyPr>
          <a:lstStyle>
            <a:lvl1pPr algn="l">
              <a:defRPr sz="800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DID YOU KNOW ABOUT US?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pPr/>
              <a:t>4/1/25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3871" y="1324743"/>
            <a:ext cx="3581400" cy="490991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OUR MISSION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3870" y="1815733"/>
            <a:ext cx="3931557" cy="234054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ex, ac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quam. </a:t>
            </a:r>
            <a:r>
              <a:rPr lang="en-US" dirty="0" err="1"/>
              <a:t>Aenean</a:t>
            </a:r>
            <a:r>
              <a:rPr lang="en-US" dirty="0"/>
              <a:t> in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781800" y="5181216"/>
            <a:ext cx="1828800" cy="0"/>
          </a:xfrm>
          <a:prstGeom prst="line">
            <a:avLst/>
          </a:prstGeom>
          <a:ln w="155575">
            <a:solidFill>
              <a:srgbClr val="FEC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35002" y="1245197"/>
            <a:ext cx="3403598" cy="3523286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DID YOU KNOW ABOUT US?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87E5006-1B0A-4808-AA46-0337317FC2F9}" type="datetime1">
              <a:rPr lang="en-US" smtClean="0"/>
              <a:pPr/>
              <a:t>4/1/25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12100" y="1203440"/>
            <a:ext cx="3581400" cy="490991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OUR VISION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5E26BCC-97A4-4D81-9C6F-A146096D1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2099" y="1694430"/>
            <a:ext cx="3931557" cy="142614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ex, ac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279900" y="740229"/>
            <a:ext cx="3632200" cy="611777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12099" y="3991000"/>
            <a:ext cx="3931557" cy="142614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ex, ac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932056" y="3471095"/>
            <a:ext cx="3541487" cy="49098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MISSION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0" y="-14515"/>
            <a:ext cx="6525986" cy="6872516"/>
          </a:xfrm>
          <a:custGeom>
            <a:avLst/>
            <a:gdLst>
              <a:gd name="connsiteX0" fmla="*/ 6545942 w 6545942"/>
              <a:gd name="connsiteY0" fmla="*/ 0 h 7010401"/>
              <a:gd name="connsiteX1" fmla="*/ 5689600 w 6545942"/>
              <a:gd name="connsiteY1" fmla="*/ 6995887 h 7010401"/>
              <a:gd name="connsiteX2" fmla="*/ 0 w 6545942"/>
              <a:gd name="connsiteY2" fmla="*/ 7010401 h 7010401"/>
              <a:gd name="connsiteX3" fmla="*/ 0 w 6545942"/>
              <a:gd name="connsiteY3" fmla="*/ 14515 h 701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5942" h="7010401">
                <a:moveTo>
                  <a:pt x="6545942" y="0"/>
                </a:moveTo>
                <a:lnTo>
                  <a:pt x="5689600" y="6995887"/>
                </a:lnTo>
                <a:lnTo>
                  <a:pt x="0" y="7010401"/>
                </a:lnTo>
                <a:lnTo>
                  <a:pt x="0" y="145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5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602-51E0-43A8-8F75-4727E4691120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BCC-97A4-4D81-9C6F-A146096D17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59760" y="1240588"/>
            <a:ext cx="5517244" cy="907683"/>
          </a:xfrm>
        </p:spPr>
        <p:txBody>
          <a:bodyPr anchor="ctr">
            <a:noAutofit/>
          </a:bodyPr>
          <a:lstStyle>
            <a:lvl1pPr algn="l"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OUR VISION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59760" y="2173558"/>
            <a:ext cx="5517244" cy="2340541"/>
          </a:xfrm>
          <a:noFill/>
        </p:spPr>
        <p:txBody>
          <a:bodyPr anchor="t"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ex, ac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quam. </a:t>
            </a:r>
            <a:r>
              <a:rPr lang="en-US" dirty="0" err="1"/>
              <a:t>Aenean</a:t>
            </a:r>
            <a:r>
              <a:rPr lang="en-US" dirty="0"/>
              <a:t> in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..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71384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897084" y="4019707"/>
            <a:ext cx="914400" cy="914400"/>
          </a:xfrm>
          <a:prstGeom prst="ellipse">
            <a:avLst/>
          </a:prstGeom>
          <a:solidFill>
            <a:srgbClr val="FEC2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5207000" y="4019707"/>
            <a:ext cx="914400" cy="914400"/>
          </a:xfrm>
          <a:prstGeom prst="ellipse">
            <a:avLst/>
          </a:prstGeom>
          <a:solidFill>
            <a:srgbClr val="FEC2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516916" y="4019707"/>
            <a:ext cx="914400" cy="914400"/>
          </a:xfrm>
          <a:prstGeom prst="ellipse">
            <a:avLst/>
          </a:prstGeom>
          <a:solidFill>
            <a:srgbClr val="FEC2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7826832" y="3990522"/>
            <a:ext cx="914400" cy="914400"/>
          </a:xfrm>
          <a:prstGeom prst="ellipse">
            <a:avLst/>
          </a:prstGeom>
          <a:solidFill>
            <a:srgbClr val="FEC2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9332685" y="0"/>
            <a:ext cx="2859315" cy="6858000"/>
          </a:xfrm>
          <a:custGeom>
            <a:avLst/>
            <a:gdLst>
              <a:gd name="connsiteX0" fmla="*/ 0 w 2859315"/>
              <a:gd name="connsiteY0" fmla="*/ 0 h 6858000"/>
              <a:gd name="connsiteX1" fmla="*/ 2859315 w 2859315"/>
              <a:gd name="connsiteY1" fmla="*/ 0 h 6858000"/>
              <a:gd name="connsiteX2" fmla="*/ 2859315 w 2859315"/>
              <a:gd name="connsiteY2" fmla="*/ 6858000 h 6858000"/>
              <a:gd name="connsiteX3" fmla="*/ 1219200 w 28593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315" h="6858000">
                <a:moveTo>
                  <a:pt x="0" y="0"/>
                </a:moveTo>
                <a:lnTo>
                  <a:pt x="2859315" y="0"/>
                </a:lnTo>
                <a:lnTo>
                  <a:pt x="2859315" y="6858000"/>
                </a:lnTo>
                <a:lnTo>
                  <a:pt x="12192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8806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2085" y="1041094"/>
            <a:ext cx="3851275" cy="4823508"/>
          </a:xfrm>
        </p:spPr>
        <p:txBody>
          <a:bodyPr anchor="t">
            <a:noAutofit/>
          </a:bodyPr>
          <a:lstStyle>
            <a:lvl1pPr algn="l">
              <a:defRPr sz="6000" baseline="0">
                <a:solidFill>
                  <a:srgbClr val="FEC22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LET SEE THE BEST SERVICES WE HAVE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55603" y="1456001"/>
            <a:ext cx="2117274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855603" y="1082368"/>
            <a:ext cx="2117274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4782906" y="998799"/>
            <a:ext cx="914400" cy="914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55603" y="4023441"/>
            <a:ext cx="2117274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55603" y="3649808"/>
            <a:ext cx="2117274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4782906" y="3566239"/>
            <a:ext cx="914400" cy="914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255120" y="1456001"/>
            <a:ext cx="2117274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9255120" y="1082368"/>
            <a:ext cx="2117274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182423" y="998799"/>
            <a:ext cx="914400" cy="914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255120" y="4023441"/>
            <a:ext cx="2117274" cy="2063520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non semper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Vivamus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9255120" y="3649808"/>
            <a:ext cx="2117274" cy="373631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Service One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8182423" y="3566239"/>
            <a:ext cx="914400" cy="914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9602-51E0-43A8-8F75-4727E4691120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6BCC-97A4-4D81-9C6F-A146096D1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7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702" r:id="rId25"/>
    <p:sldLayoutId id="2147483673" r:id="rId26"/>
    <p:sldLayoutId id="2147483675" r:id="rId27"/>
    <p:sldLayoutId id="2147483701" r:id="rId28"/>
    <p:sldLayoutId id="2147483674" r:id="rId29"/>
    <p:sldLayoutId id="2147483676" r:id="rId30"/>
    <p:sldLayoutId id="2147483677" r:id="rId31"/>
    <p:sldLayoutId id="2147483679" r:id="rId32"/>
    <p:sldLayoutId id="2147483700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mailto:betsy@forallabilities.com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ntenna Medium"/>
                <a:cs typeface="Antenna Medium"/>
              </a:rPr>
              <a:t>March 3, 2016</a:t>
            </a:r>
          </a:p>
        </p:txBody>
      </p:sp>
      <p:pic>
        <p:nvPicPr>
          <p:cNvPr id="2" name="Picture 1" descr="VECTORsourcelogohcca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29" y="1822824"/>
            <a:ext cx="5295900" cy="260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942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786ED-D9F5-ACBC-6A61-83CD1244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AE9D4C-161F-30DC-1A61-64264BCEC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UMAK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98F552A-0E40-3608-A5FC-5287ACA82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B1BDDE-5E7D-2501-49D4-8A426E232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3,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77F09-8A06-A38E-7518-53240141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3F152A-B9E1-0DC4-9C1A-421DA99E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09FAA-AC92-7AD7-7BA0-C41E250CA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C4E4F2-1A50-C201-BDF8-BF99C74F7223}"/>
              </a:ext>
            </a:extLst>
          </p:cNvPr>
          <p:cNvSpPr txBox="1"/>
          <p:nvPr/>
        </p:nvSpPr>
        <p:spPr>
          <a:xfrm>
            <a:off x="657663" y="468251"/>
            <a:ext cx="108497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Using Calendars and Reminders Strategically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ED54B-52FB-5CB4-AE9F-F23ED5366D1C}"/>
              </a:ext>
            </a:extLst>
          </p:cNvPr>
          <p:cNvSpPr txBox="1"/>
          <p:nvPr/>
        </p:nvSpPr>
        <p:spPr>
          <a:xfrm>
            <a:off x="704182" y="1919905"/>
            <a:ext cx="33434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Google Calendar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scheduling app that helps users manage events, set reminders, and sync across multiple devices for personal and professional planning.</a:t>
            </a:r>
            <a:endParaRPr lang="en-US" sz="2400" b="1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045C4-2ACB-AF02-194B-BF5EC3478A8E}"/>
              </a:ext>
            </a:extLst>
          </p:cNvPr>
          <p:cNvSpPr txBox="1"/>
          <p:nvPr/>
        </p:nvSpPr>
        <p:spPr>
          <a:xfrm>
            <a:off x="4619522" y="1919905"/>
            <a:ext cx="29530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Todoist</a:t>
            </a:r>
            <a:endParaRPr lang="en-US" sz="2400" b="1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task management app that enables users to create to-do lists, set deadlines, and track productivity with collaboration features.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32C24-FD13-9C04-B9EC-C790C2CCC748}"/>
              </a:ext>
            </a:extLst>
          </p:cNvPr>
          <p:cNvSpPr txBox="1"/>
          <p:nvPr/>
        </p:nvSpPr>
        <p:spPr>
          <a:xfrm>
            <a:off x="8144483" y="1926604"/>
            <a:ext cx="32221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Notion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 all-in-one workspace for note-taking, project management, databases, and collaboration, ideal for organizing tasks and information.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080486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CC6EC-2005-942F-4182-D1FCE0FD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5A307-05A6-2043-8C4D-74CFD78D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F03A05-CCF1-6B3C-37D5-CD3DF9A66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DD4E8-D1BF-C0C7-0505-348F9C410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023338-7004-D119-D1B0-FDFB3F92E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DAC34-84E6-A053-0F29-AFFB2DECDB5E}"/>
              </a:ext>
            </a:extLst>
          </p:cNvPr>
          <p:cNvSpPr txBox="1"/>
          <p:nvPr/>
        </p:nvSpPr>
        <p:spPr>
          <a:xfrm>
            <a:off x="432581" y="518719"/>
            <a:ext cx="9766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Effective Reading and Listening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0DEEA-B7E2-9A99-A113-F23E5CC55858}"/>
              </a:ext>
            </a:extLst>
          </p:cNvPr>
          <p:cNvSpPr txBox="1"/>
          <p:nvPr/>
        </p:nvSpPr>
        <p:spPr>
          <a:xfrm>
            <a:off x="1444869" y="1806878"/>
            <a:ext cx="29008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Speechify 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text-to-speech app that converts written content into natural-sounding audio, making it easier to listen to documents, articles, and notes.</a:t>
            </a:r>
            <a:endParaRPr lang="en-US" sz="2400" b="1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6B62D6-9011-4C26-3DCD-EE881DA4FD2E}"/>
              </a:ext>
            </a:extLst>
          </p:cNvPr>
          <p:cNvSpPr txBox="1"/>
          <p:nvPr/>
        </p:nvSpPr>
        <p:spPr>
          <a:xfrm>
            <a:off x="4581378" y="1806879"/>
            <a:ext cx="27056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Pocket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reading app that lets users save articles, videos, and webpages for later viewing, even offline.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4AEC0-5017-8174-4ACF-2B9DC3140C34}"/>
              </a:ext>
            </a:extLst>
          </p:cNvPr>
          <p:cNvSpPr txBox="1"/>
          <p:nvPr/>
        </p:nvSpPr>
        <p:spPr>
          <a:xfrm>
            <a:off x="7846254" y="1806879"/>
            <a:ext cx="31124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GoodNotes</a:t>
            </a:r>
            <a:endParaRPr lang="en-US" sz="2400" b="1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digital notebook designed for handwritten notes, PDF annotation, and document organization with a focus on Apple devices.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812813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DB12B-44D1-0121-094C-628D8F74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6CD21-C762-B564-F238-FA2FDFA1F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UMAK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07BB656-FC65-32E7-D15D-B9039E9B5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A5933B-9A2F-D166-1679-3C31D9B4C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3,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03006-6885-66AA-86E9-AB60B479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3789E6-7431-7C4E-E594-DC93B694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4982F-1638-AD55-FC3A-1DC8D2244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DBA6B0-222E-EEFA-BFC9-A72258CA9C06}"/>
              </a:ext>
            </a:extLst>
          </p:cNvPr>
          <p:cNvSpPr txBox="1"/>
          <p:nvPr/>
        </p:nvSpPr>
        <p:spPr>
          <a:xfrm>
            <a:off x="854611" y="652917"/>
            <a:ext cx="95976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Note Taking and Test Taking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A9BD3-7BEE-9EF8-E2DD-8BA0ACBD2F66}"/>
              </a:ext>
            </a:extLst>
          </p:cNvPr>
          <p:cNvSpPr txBox="1"/>
          <p:nvPr/>
        </p:nvSpPr>
        <p:spPr>
          <a:xfrm>
            <a:off x="1395757" y="1935159"/>
            <a:ext cx="28271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Notability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versatile note-taking app that allows users to write, type, and annotate documents with audio recordings and multimedia support.</a:t>
            </a:r>
            <a:endParaRPr lang="en-US" sz="2400" b="1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523B9-B65A-E7EC-2E29-A99C60997EE0}"/>
              </a:ext>
            </a:extLst>
          </p:cNvPr>
          <p:cNvSpPr txBox="1"/>
          <p:nvPr/>
        </p:nvSpPr>
        <p:spPr>
          <a:xfrm>
            <a:off x="4469086" y="1935160"/>
            <a:ext cx="29460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Microsoft OneNote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digital notebook with cloud syncing, enabling users to take, organize, and share notes with text, handwriting, and multimedia integration.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5B0D6-5A2E-7B4F-4503-97FECD952350}"/>
              </a:ext>
            </a:extLst>
          </p:cNvPr>
          <p:cNvSpPr txBox="1"/>
          <p:nvPr/>
        </p:nvSpPr>
        <p:spPr>
          <a:xfrm>
            <a:off x="8357967" y="1935161"/>
            <a:ext cx="27695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MindMeister</a:t>
            </a:r>
            <a:endParaRPr lang="en-US" sz="2400" b="1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mind-mapping tool for brainstorming, organizing ideas visually, and collaborating in real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9394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16C75-245E-4FE4-A3BF-6AF0942B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A23D8-7E2C-305F-D824-AF64C80C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B1852-9914-42B1-CD43-57097B17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F7B6DE-5EB7-5026-12CB-84B42A91C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65479-E21E-3D6A-3AAC-B8D2C1A090CD}"/>
              </a:ext>
            </a:extLst>
          </p:cNvPr>
          <p:cNvSpPr txBox="1"/>
          <p:nvPr/>
        </p:nvSpPr>
        <p:spPr>
          <a:xfrm>
            <a:off x="685800" y="560922"/>
            <a:ext cx="66012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KEEP IN TOUCH!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Betsy Furler</a:t>
            </a:r>
          </a:p>
          <a:p>
            <a:r>
              <a:rPr lang="en-US" sz="44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betsy@forallabilities.com</a:t>
            </a:r>
            <a:endParaRPr lang="en-US" sz="4400" b="1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Scan Here For Updates on </a:t>
            </a:r>
            <a:r>
              <a:rPr lang="en-US" sz="4400" b="1" dirty="0" err="1">
                <a:solidFill>
                  <a:schemeClr val="bg1"/>
                </a:solidFill>
              </a:rPr>
              <a:t>SNaP</a:t>
            </a:r>
            <a:r>
              <a:rPr lang="en-US" sz="4400" b="1" dirty="0">
                <a:solidFill>
                  <a:schemeClr val="bg1"/>
                </a:solidFill>
              </a:rPr>
              <a:t> ED Learning </a:t>
            </a:r>
          </a:p>
        </p:txBody>
      </p:sp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5CAED5-D813-A0CB-6828-199B1E0CC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66" y="3766411"/>
            <a:ext cx="2187525" cy="21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38E01-FEFA-D0CA-890C-C00E98B944E5}"/>
              </a:ext>
            </a:extLst>
          </p:cNvPr>
          <p:cNvSpPr txBox="1"/>
          <p:nvPr/>
        </p:nvSpPr>
        <p:spPr>
          <a:xfrm>
            <a:off x="1069145" y="1828799"/>
            <a:ext cx="78229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Creative Supports for Students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Betsy Furler</a:t>
            </a:r>
          </a:p>
        </p:txBody>
      </p:sp>
    </p:spTree>
    <p:extLst>
      <p:ext uri="{BB962C8B-B14F-4D97-AF65-F5344CB8AC3E}">
        <p14:creationId xmlns:p14="http://schemas.microsoft.com/office/powerpoint/2010/main" val="268381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50B61-529A-633A-6C15-1215044338AA}"/>
              </a:ext>
            </a:extLst>
          </p:cNvPr>
          <p:cNvSpPr txBox="1"/>
          <p:nvPr/>
        </p:nvSpPr>
        <p:spPr>
          <a:xfrm>
            <a:off x="1760777" y="280641"/>
            <a:ext cx="683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The Growing 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48729-68F4-5325-2732-211159D9386D}"/>
              </a:ext>
            </a:extLst>
          </p:cNvPr>
          <p:cNvSpPr txBox="1"/>
          <p:nvPr/>
        </p:nvSpPr>
        <p:spPr>
          <a:xfrm>
            <a:off x="658844" y="1088224"/>
            <a:ext cx="99035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More students are entering college unprepared, lacking formal study skills and facing rising requests for accommodations, often without formal diagnoses.</a:t>
            </a:r>
          </a:p>
          <a:p>
            <a:endParaRPr lang="en-US" sz="1600" dirty="0"/>
          </a:p>
          <a:p>
            <a:pPr algn="l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1. Increased Distractions &amp; Digital Overload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Constant notifications, social media, and streaming services make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focused study time harder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to maintain.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Multitasking with technology can reduce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deep learning and retention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2. Less Experience with Independent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Many high schools emphasize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structured learning and frequent reminders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so students aren’t used to managing coursework independently.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Some students rely on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short-term memorization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rather than developing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critical thinking and problem-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</a:rPr>
              <a:t>solving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skills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3. Mental Health &amp; Stress Levels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Anxiety, depression, and burnout have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increased significantly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among college students.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Balancing academics, work, and personal life is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harder than ever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especially with financial pressures.</a:t>
            </a:r>
          </a:p>
          <a:p>
            <a:pPr algn="l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4. More Responsibilities &amp; Less Free 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Many students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work part-time or full-time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to afford college, leaving less time for studying.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Increased expectations for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internships, extracurriculars, and networking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add to the workload.</a:t>
            </a:r>
          </a:p>
          <a:p>
            <a:pPr algn="l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5. Post-Pandemic Learning Gaps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Online and hybrid learning during COVID-19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weakened study habits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for many students.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Some missed out on fundamental skills in high school, making the transition to college harder.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832555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UMAK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3,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9688C-04DF-704A-88E2-E7639250B999}"/>
              </a:ext>
            </a:extLst>
          </p:cNvPr>
          <p:cNvSpPr txBox="1"/>
          <p:nvPr/>
        </p:nvSpPr>
        <p:spPr>
          <a:xfrm>
            <a:off x="293078" y="1432471"/>
            <a:ext cx="11605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Time Management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– High school schedules are structured, while college demands independent planning. Many students struggle with prioritizing tasks.</a:t>
            </a:r>
          </a:p>
          <a:p>
            <a:pPr algn="l">
              <a:buFont typeface="+mj-lt"/>
              <a:buAutoNum type="arabicPeriod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Study Skills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– Memorization-based studying in high school doesn’t always translate well to college’s deeper analytical demands.</a:t>
            </a:r>
          </a:p>
          <a:p>
            <a:pPr algn="l">
              <a:buFont typeface="+mj-lt"/>
              <a:buAutoNum type="arabicPeriod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Reading &amp; Note-Taking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– College readings are longer and denser, and many students don’t know how to take effective notes.</a:t>
            </a:r>
          </a:p>
          <a:p>
            <a:pPr algn="l">
              <a:buFont typeface="+mj-lt"/>
              <a:buAutoNum type="arabicPeriod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Test-Taking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– Exams are less frequent but more challenging, requiring strong critical thinking skills.</a:t>
            </a:r>
          </a:p>
          <a:p>
            <a:pPr algn="l">
              <a:buFont typeface="+mj-lt"/>
              <a:buAutoNum type="arabicPeriod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Self-Discipline &amp; Motivation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– Without parents and teachers constantly reminding them, some students struggle to stay on track.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05DDD-75B1-FB9A-ECD5-DC0C46189F2D}"/>
              </a:ext>
            </a:extLst>
          </p:cNvPr>
          <p:cNvSpPr txBox="1"/>
          <p:nvPr/>
        </p:nvSpPr>
        <p:spPr>
          <a:xfrm>
            <a:off x="293077" y="152987"/>
            <a:ext cx="6611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0" u="none" strike="noStrike" dirty="0">
                <a:solidFill>
                  <a:srgbClr val="000000"/>
                </a:solidFill>
                <a:effectLst/>
              </a:rPr>
              <a:t>Common Readiness Gaps</a:t>
            </a:r>
          </a:p>
        </p:txBody>
      </p:sp>
    </p:spTree>
    <p:extLst>
      <p:ext uri="{BB962C8B-B14F-4D97-AF65-F5344CB8AC3E}">
        <p14:creationId xmlns:p14="http://schemas.microsoft.com/office/powerpoint/2010/main" val="403484050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61628-5F3C-B6FC-A983-CFB9F14B4C9E}"/>
              </a:ext>
            </a:extLst>
          </p:cNvPr>
          <p:cNvSpPr txBox="1"/>
          <p:nvPr/>
        </p:nvSpPr>
        <p:spPr>
          <a:xfrm>
            <a:off x="825149" y="320513"/>
            <a:ext cx="8237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The Power of Creative Supports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C263A-DCE0-C2FF-8CCF-A5E574B61712}"/>
              </a:ext>
            </a:extLst>
          </p:cNvPr>
          <p:cNvSpPr txBox="1"/>
          <p:nvPr/>
        </p:nvSpPr>
        <p:spPr>
          <a:xfrm>
            <a:off x="825149" y="2625855"/>
            <a:ext cx="32826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Moving past conventional methods to offer innovative support tailored to individual needs.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6178C-FD96-7D2A-F2DC-DFC86CB57489}"/>
              </a:ext>
            </a:extLst>
          </p:cNvPr>
          <p:cNvSpPr txBox="1"/>
          <p:nvPr/>
        </p:nvSpPr>
        <p:spPr>
          <a:xfrm>
            <a:off x="4224998" y="2621052"/>
            <a:ext cx="31089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Equipping students with the skills and resources to implement effective strategies on their own.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079A3-92CA-B49A-127D-5E9B2560C404}"/>
              </a:ext>
            </a:extLst>
          </p:cNvPr>
          <p:cNvSpPr txBox="1"/>
          <p:nvPr/>
        </p:nvSpPr>
        <p:spPr>
          <a:xfrm>
            <a:off x="825149" y="1794858"/>
            <a:ext cx="270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Beyond Traditional Accommodations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18740-7D23-8939-89E7-97CFE24C3D75}"/>
              </a:ext>
            </a:extLst>
          </p:cNvPr>
          <p:cNvSpPr txBox="1"/>
          <p:nvPr/>
        </p:nvSpPr>
        <p:spPr>
          <a:xfrm>
            <a:off x="4224998" y="1770477"/>
            <a:ext cx="374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Empowering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A2EC6-D424-529B-A400-B25AAF68D199}"/>
              </a:ext>
            </a:extLst>
          </p:cNvPr>
          <p:cNvSpPr txBox="1"/>
          <p:nvPr/>
        </p:nvSpPr>
        <p:spPr>
          <a:xfrm>
            <a:off x="7527523" y="1794858"/>
            <a:ext cx="3070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</a:rPr>
              <a:t>Leveraging Free and Low-Cost </a:t>
            </a:r>
            <a:r>
              <a:rPr lang="en-US" sz="2400" b="1" dirty="0">
                <a:solidFill>
                  <a:srgbClr val="000000"/>
                </a:solidFill>
              </a:rPr>
              <a:t>T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81236-38C6-C5D7-DAA5-171E9FD209F5}"/>
              </a:ext>
            </a:extLst>
          </p:cNvPr>
          <p:cNvSpPr txBox="1"/>
          <p:nvPr/>
        </p:nvSpPr>
        <p:spPr>
          <a:xfrm>
            <a:off x="7527523" y="2621052"/>
            <a:ext cx="3070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Apps and software and abundant. Students can use their personal tech devices to get powerful support.</a:t>
            </a:r>
          </a:p>
        </p:txBody>
      </p:sp>
    </p:spTree>
    <p:extLst>
      <p:ext uri="{BB962C8B-B14F-4D97-AF65-F5344CB8AC3E}">
        <p14:creationId xmlns:p14="http://schemas.microsoft.com/office/powerpoint/2010/main" val="45731742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UMAK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3,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diagram of a student success strategies&#10;&#10;AI-generated content may be incorrect.">
            <a:extLst>
              <a:ext uri="{FF2B5EF4-FFF2-40B4-BE49-F238E27FC236}">
                <a16:creationId xmlns:a16="http://schemas.microsoft.com/office/drawing/2014/main" id="{6EFDBE15-E81E-BE8A-0F8B-018B24011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234" y="539749"/>
            <a:ext cx="7488766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438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12D7D-5B4E-405E-B59F-18415FD59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DA5D86-1306-6480-7A22-4A2651B8F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UMAK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DE7EC3-217E-C6C6-F5D5-81177CCF4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E779D-5FF1-AC04-93BD-A2C5D91DD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3,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5AAB7-DE5C-0F28-C5DB-A78D4949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7A96A3-9C0B-DE73-AE73-9CC859A7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30080-2310-7118-C3BE-EA0E621C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C744E1-1428-33FF-142B-18883EB968CF}"/>
              </a:ext>
            </a:extLst>
          </p:cNvPr>
          <p:cNvSpPr txBox="1"/>
          <p:nvPr/>
        </p:nvSpPr>
        <p:spPr>
          <a:xfrm>
            <a:off x="1076178" y="584584"/>
            <a:ext cx="5996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Study Techniques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56FCB-12AB-8A9B-0D2D-41F515FA4317}"/>
              </a:ext>
            </a:extLst>
          </p:cNvPr>
          <p:cNvSpPr txBox="1"/>
          <p:nvPr/>
        </p:nvSpPr>
        <p:spPr>
          <a:xfrm>
            <a:off x="1586132" y="1891661"/>
            <a:ext cx="24882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Quizlet</a:t>
            </a:r>
          </a:p>
          <a:p>
            <a:r>
              <a:rPr lang="en-US" sz="2400" dirty="0"/>
              <a:t>An interactive tool for creating flashcards and studying through games.</a:t>
            </a:r>
          </a:p>
          <a:p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C6F67-EDC1-20DC-98D4-382C267BB063}"/>
              </a:ext>
            </a:extLst>
          </p:cNvPr>
          <p:cNvSpPr txBox="1"/>
          <p:nvPr/>
        </p:nvSpPr>
        <p:spPr>
          <a:xfrm>
            <a:off x="4742612" y="1891661"/>
            <a:ext cx="27067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Anki</a:t>
            </a:r>
          </a:p>
          <a:p>
            <a:r>
              <a:rPr lang="en-US" sz="2400" dirty="0"/>
              <a:t>A spaced repetition system that enhances memory retention for long-term learning.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5B53AB-1004-4918-6CF5-B83855058925}"/>
              </a:ext>
            </a:extLst>
          </p:cNvPr>
          <p:cNvSpPr txBox="1"/>
          <p:nvPr/>
        </p:nvSpPr>
        <p:spPr>
          <a:xfrm>
            <a:off x="7994825" y="1891661"/>
            <a:ext cx="21277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Brainscape</a:t>
            </a:r>
            <a:endParaRPr lang="en-US" sz="2400" b="1" dirty="0"/>
          </a:p>
          <a:p>
            <a:r>
              <a:rPr lang="en-US" sz="2400" dirty="0"/>
              <a:t>Uses cognitive science principles to boost study effectiveness.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084400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656B4-5C24-11AB-8E54-47963C57E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E90B1-E301-D49A-573A-C24BFD36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3E6D3C-647F-6E05-48A6-3037C114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09172-4944-9EC3-1D11-9D4227B5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F038A-88AA-A68C-FBE8-DFB74A4D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BB41D-DB0A-919F-02D6-F08A4A48EB1C}"/>
              </a:ext>
            </a:extLst>
          </p:cNvPr>
          <p:cNvSpPr txBox="1"/>
          <p:nvPr/>
        </p:nvSpPr>
        <p:spPr>
          <a:xfrm>
            <a:off x="685799" y="504651"/>
            <a:ext cx="62108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Time Management Apps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10A79-FE9A-8E9B-F13D-61DDE0A60CBE}"/>
              </a:ext>
            </a:extLst>
          </p:cNvPr>
          <p:cNvSpPr txBox="1"/>
          <p:nvPr/>
        </p:nvSpPr>
        <p:spPr>
          <a:xfrm>
            <a:off x="1386840" y="2122434"/>
            <a:ext cx="27349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Forest</a:t>
            </a:r>
          </a:p>
          <a:p>
            <a:r>
              <a:rPr lang="en-US" sz="2400" dirty="0"/>
              <a:t>This app encourages productivity by allowing users to grow virtual trees as they concentrate.</a:t>
            </a:r>
          </a:p>
          <a:p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DE038-E4E9-7585-1B2A-2C576F146A4B}"/>
              </a:ext>
            </a:extLst>
          </p:cNvPr>
          <p:cNvSpPr txBox="1"/>
          <p:nvPr/>
        </p:nvSpPr>
        <p:spPr>
          <a:xfrm>
            <a:off x="4728502" y="2122434"/>
            <a:ext cx="295128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Focus To Do</a:t>
            </a:r>
          </a:p>
          <a:p>
            <a:r>
              <a:rPr lang="en-US" sz="2400" dirty="0"/>
              <a:t>Combines the Pomodoro technique with task management for enhanced productivity. It </a:t>
            </a:r>
            <a:r>
              <a:rPr lang="en-US" sz="2400" dirty="0">
                <a:solidFill>
                  <a:srgbClr val="000000"/>
                </a:solidFill>
                <a:latin typeface="-webkit-standard"/>
              </a:rPr>
              <a:t>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equires manual input for task planning and focus sessions</a:t>
            </a:r>
            <a:endParaRPr lang="en-US" sz="2400" dirty="0"/>
          </a:p>
          <a:p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EEE577-B972-8830-00DC-66DC2CA98609}"/>
              </a:ext>
            </a:extLst>
          </p:cNvPr>
          <p:cNvSpPr txBox="1"/>
          <p:nvPr/>
        </p:nvSpPr>
        <p:spPr>
          <a:xfrm>
            <a:off x="8045548" y="2120646"/>
            <a:ext cx="31253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RescueTime</a:t>
            </a:r>
            <a:endParaRPr lang="en-US" sz="2400" b="1" dirty="0"/>
          </a:p>
          <a:p>
            <a:r>
              <a:rPr lang="en-US" sz="2400" dirty="0"/>
              <a:t>Tracks time spent on tasks to identify productivity patterns and improve time management. It </a:t>
            </a:r>
            <a:r>
              <a:rPr lang="en-US" sz="2400" dirty="0">
                <a:solidFill>
                  <a:srgbClr val="000000"/>
                </a:solidFill>
                <a:latin typeface="-webkit-standard"/>
              </a:rPr>
              <a:t>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uns in the background, tracking time spent on apps/websites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9321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BE5B7-68A8-8235-6BC7-5A663146F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2E1B9-9D99-F2E7-D5CA-90E0729C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924E37-07C9-8DF5-76C4-11478DA0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9F19F-D192-CF23-E0FD-2C3EDB9B4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836CE-5086-98C1-BC10-880AC2B32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EF484-CD15-FE9A-8CF8-A2ADAE02E28D}"/>
              </a:ext>
            </a:extLst>
          </p:cNvPr>
          <p:cNvSpPr txBox="1"/>
          <p:nvPr/>
        </p:nvSpPr>
        <p:spPr>
          <a:xfrm>
            <a:off x="661181" y="436992"/>
            <a:ext cx="6210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Organizational Habits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FBDDF-0656-DAA4-BCC6-ADCAF5871BC2}"/>
              </a:ext>
            </a:extLst>
          </p:cNvPr>
          <p:cNvSpPr txBox="1"/>
          <p:nvPr/>
        </p:nvSpPr>
        <p:spPr>
          <a:xfrm>
            <a:off x="1591409" y="2090172"/>
            <a:ext cx="27675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Evernote</a:t>
            </a:r>
          </a:p>
          <a:p>
            <a:r>
              <a:rPr lang="en-US" sz="2400" dirty="0"/>
              <a:t>A note-taking app that helps students organize assignments, notes, and documents.</a:t>
            </a:r>
          </a:p>
          <a:p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8E00A-DFD2-2519-4DCB-46910656FA25}"/>
              </a:ext>
            </a:extLst>
          </p:cNvPr>
          <p:cNvSpPr txBox="1"/>
          <p:nvPr/>
        </p:nvSpPr>
        <p:spPr>
          <a:xfrm>
            <a:off x="4803676" y="2090172"/>
            <a:ext cx="25846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Trello</a:t>
            </a:r>
          </a:p>
          <a:p>
            <a:r>
              <a:rPr lang="en-US" sz="2400" dirty="0"/>
              <a:t>Visual project management tool that aids in tracking tasks and collaboration.</a:t>
            </a:r>
          </a:p>
          <a:p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18956-7E38-51C8-E093-62F462A7D3DD}"/>
              </a:ext>
            </a:extLst>
          </p:cNvPr>
          <p:cNvSpPr txBox="1"/>
          <p:nvPr/>
        </p:nvSpPr>
        <p:spPr>
          <a:xfrm>
            <a:off x="7519181" y="2090172"/>
            <a:ext cx="30814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OneNote </a:t>
            </a:r>
          </a:p>
          <a:p>
            <a:r>
              <a:rPr lang="en-US" sz="2400" dirty="0"/>
              <a:t>Microsoft's note-taking solution that offers versatile formatting for organizing information efficiently.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6466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811</Words>
  <Application>Microsoft Macintosh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-webkit-standard</vt:lpstr>
      <vt:lpstr>Antenna Medium</vt:lpstr>
      <vt:lpstr>Arial</vt:lpstr>
      <vt:lpstr>Calibri</vt:lpstr>
      <vt:lpstr>Calibri Light</vt:lpstr>
      <vt:lpstr>Helvetica Neue</vt:lpstr>
      <vt:lpstr>Lato</vt:lpstr>
      <vt:lpstr>Open Sans</vt:lpstr>
      <vt:lpstr>Office Theme</vt:lpstr>
      <vt:lpstr>PowerPoint Presentation</vt:lpstr>
      <vt:lpstr>PowerPoint Presentation</vt:lpstr>
      <vt:lpstr>PowerPoint Presentation</vt:lpstr>
      <vt:lpstr>UMAK</vt:lpstr>
      <vt:lpstr>PowerPoint Presentation</vt:lpstr>
      <vt:lpstr>UMAK</vt:lpstr>
      <vt:lpstr>UMAK</vt:lpstr>
      <vt:lpstr>PowerPoint Presentation</vt:lpstr>
      <vt:lpstr>PowerPoint Presentation</vt:lpstr>
      <vt:lpstr>UMAK</vt:lpstr>
      <vt:lpstr>PowerPoint Presentation</vt:lpstr>
      <vt:lpstr>UMAK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ACHYL'S</dc:creator>
  <cp:lastModifiedBy>Betsy Furler</cp:lastModifiedBy>
  <cp:revision>108</cp:revision>
  <dcterms:created xsi:type="dcterms:W3CDTF">2016-03-29T13:07:49Z</dcterms:created>
  <dcterms:modified xsi:type="dcterms:W3CDTF">2025-04-01T20:12:34Z</dcterms:modified>
</cp:coreProperties>
</file>