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Canva Sans" panose="020B0604020202020204" charset="0"/>
      <p:regular r:id="rId24"/>
    </p:embeddedFont>
    <p:embeddedFont>
      <p:font typeface="Canva Sans Bold" panose="020B0604020202020204" charset="0"/>
      <p:regular r:id="rId25"/>
    </p:embeddedFont>
    <p:embeddedFont>
      <p:font typeface="Handy Casual" panose="020B0604020202020204" charset="0"/>
      <p:regular r:id="rId26"/>
    </p:embeddedFont>
    <p:embeddedFont>
      <p:font typeface="Pompiere" panose="020B0604020202020204" charset="0"/>
      <p:regular r:id="rId27"/>
    </p:embeddedFont>
    <p:embeddedFont>
      <p:font typeface="TAN Headline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svg"/><Relationship Id="rId7" Type="http://schemas.openxmlformats.org/officeDocument/2006/relationships/image" Target="../media/image3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sv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41.sv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3.svg"/><Relationship Id="rId7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58.png"/><Relationship Id="rId3" Type="http://schemas.openxmlformats.org/officeDocument/2006/relationships/image" Target="../media/image53.svg"/><Relationship Id="rId7" Type="http://schemas.openxmlformats.org/officeDocument/2006/relationships/image" Target="../media/image10.png"/><Relationship Id="rId12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56.png"/><Relationship Id="rId5" Type="http://schemas.openxmlformats.org/officeDocument/2006/relationships/image" Target="../media/image8.png"/><Relationship Id="rId10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sv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svg"/><Relationship Id="rId7" Type="http://schemas.openxmlformats.org/officeDocument/2006/relationships/image" Target="../media/image45.png"/><Relationship Id="rId12" Type="http://schemas.openxmlformats.org/officeDocument/2006/relationships/image" Target="../media/image6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62.png"/><Relationship Id="rId5" Type="http://schemas.openxmlformats.org/officeDocument/2006/relationships/image" Target="../media/image43.png"/><Relationship Id="rId10" Type="http://schemas.openxmlformats.org/officeDocument/2006/relationships/image" Target="../media/image61.png"/><Relationship Id="rId4" Type="http://schemas.openxmlformats.org/officeDocument/2006/relationships/image" Target="../media/image59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svg"/><Relationship Id="rId7" Type="http://schemas.openxmlformats.org/officeDocument/2006/relationships/image" Target="../media/image9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3.svg"/><Relationship Id="rId5" Type="http://schemas.openxmlformats.org/officeDocument/2006/relationships/image" Target="../media/image5.sv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65.svg"/><Relationship Id="rId7" Type="http://schemas.openxmlformats.org/officeDocument/2006/relationships/image" Target="../media/image3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sv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svg"/><Relationship Id="rId7" Type="http://schemas.openxmlformats.org/officeDocument/2006/relationships/image" Target="../media/image9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3.svg"/><Relationship Id="rId5" Type="http://schemas.openxmlformats.org/officeDocument/2006/relationships/image" Target="../media/image5.sv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47"/>
            <a:ext cx="18288000" cy="10289347"/>
          </a:xfrm>
          <a:custGeom>
            <a:avLst/>
            <a:gdLst/>
            <a:ahLst/>
            <a:cxnLst/>
            <a:rect l="l" t="t" r="r" b="b"/>
            <a:pathLst>
              <a:path w="18288000" h="10289347">
                <a:moveTo>
                  <a:pt x="0" y="0"/>
                </a:moveTo>
                <a:lnTo>
                  <a:pt x="18288000" y="0"/>
                </a:lnTo>
                <a:lnTo>
                  <a:pt x="18288000" y="10289347"/>
                </a:lnTo>
                <a:lnTo>
                  <a:pt x="0" y="10289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22968" y="2781724"/>
            <a:ext cx="14408235" cy="6897942"/>
          </a:xfrm>
          <a:custGeom>
            <a:avLst/>
            <a:gdLst/>
            <a:ahLst/>
            <a:cxnLst/>
            <a:rect l="l" t="t" r="r" b="b"/>
            <a:pathLst>
              <a:path w="14408235" h="6897942">
                <a:moveTo>
                  <a:pt x="0" y="0"/>
                </a:moveTo>
                <a:lnTo>
                  <a:pt x="14408235" y="0"/>
                </a:lnTo>
                <a:lnTo>
                  <a:pt x="14408235" y="6897943"/>
                </a:lnTo>
                <a:lnTo>
                  <a:pt x="0" y="68979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638600">
            <a:off x="8623639" y="-124866"/>
            <a:ext cx="1206893" cy="1099370"/>
          </a:xfrm>
          <a:custGeom>
            <a:avLst/>
            <a:gdLst/>
            <a:ahLst/>
            <a:cxnLst/>
            <a:rect l="l" t="t" r="r" b="b"/>
            <a:pathLst>
              <a:path w="1206893" h="1099370">
                <a:moveTo>
                  <a:pt x="0" y="0"/>
                </a:moveTo>
                <a:lnTo>
                  <a:pt x="1206893" y="0"/>
                </a:lnTo>
                <a:lnTo>
                  <a:pt x="1206893" y="1099369"/>
                </a:lnTo>
                <a:lnTo>
                  <a:pt x="0" y="1099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50626" y="2033052"/>
            <a:ext cx="972343" cy="885716"/>
          </a:xfrm>
          <a:custGeom>
            <a:avLst/>
            <a:gdLst/>
            <a:ahLst/>
            <a:cxnLst/>
            <a:rect l="l" t="t" r="r" b="b"/>
            <a:pathLst>
              <a:path w="972343" h="885716">
                <a:moveTo>
                  <a:pt x="0" y="0"/>
                </a:moveTo>
                <a:lnTo>
                  <a:pt x="972342" y="0"/>
                </a:lnTo>
                <a:lnTo>
                  <a:pt x="972342" y="885716"/>
                </a:lnTo>
                <a:lnTo>
                  <a:pt x="0" y="885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593171">
            <a:off x="16410465" y="1926225"/>
            <a:ext cx="1206893" cy="1099370"/>
          </a:xfrm>
          <a:custGeom>
            <a:avLst/>
            <a:gdLst/>
            <a:ahLst/>
            <a:cxnLst/>
            <a:rect l="l" t="t" r="r" b="b"/>
            <a:pathLst>
              <a:path w="1206893" h="1099370">
                <a:moveTo>
                  <a:pt x="0" y="0"/>
                </a:moveTo>
                <a:lnTo>
                  <a:pt x="1206892" y="0"/>
                </a:lnTo>
                <a:lnTo>
                  <a:pt x="1206892" y="1099370"/>
                </a:lnTo>
                <a:lnTo>
                  <a:pt x="0" y="1099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211740" y="998616"/>
            <a:ext cx="7864519" cy="1783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0"/>
              </a:lnSpc>
            </a:pPr>
            <a:r>
              <a:rPr lang="en-US" sz="6600" spc="277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SYNTHESIS OF FINDINGS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146330" y="-145721"/>
            <a:ext cx="13290330" cy="1836482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0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0" y="1836482"/>
                </a:lnTo>
                <a:lnTo>
                  <a:pt x="132903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 flipH="1">
            <a:off x="8209465" y="8823812"/>
            <a:ext cx="13290330" cy="1836482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1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1" y="1836482"/>
                </a:lnTo>
                <a:lnTo>
                  <a:pt x="132903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8700" y="1219828"/>
            <a:ext cx="11178862" cy="7847344"/>
            <a:chOff x="0" y="0"/>
            <a:chExt cx="15228478" cy="10690097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5164978" cy="10626596"/>
            </a:xfrm>
            <a:custGeom>
              <a:avLst/>
              <a:gdLst/>
              <a:ahLst/>
              <a:cxnLst/>
              <a:rect l="l" t="t" r="r" b="b"/>
              <a:pathLst>
                <a:path w="15164978" h="10626596">
                  <a:moveTo>
                    <a:pt x="15072269" y="10626596"/>
                  </a:moveTo>
                  <a:lnTo>
                    <a:pt x="92710" y="10626596"/>
                  </a:lnTo>
                  <a:cubicBezTo>
                    <a:pt x="41910" y="10626596"/>
                    <a:pt x="0" y="10584686"/>
                    <a:pt x="0" y="1053388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070998" y="0"/>
                  </a:lnTo>
                  <a:cubicBezTo>
                    <a:pt x="15121798" y="0"/>
                    <a:pt x="15163709" y="41910"/>
                    <a:pt x="15163709" y="92710"/>
                  </a:cubicBezTo>
                  <a:lnTo>
                    <a:pt x="15163709" y="10532617"/>
                  </a:lnTo>
                  <a:cubicBezTo>
                    <a:pt x="15164978" y="10584686"/>
                    <a:pt x="15123069" y="10626596"/>
                    <a:pt x="15072269" y="10626596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5228478" cy="10690096"/>
            </a:xfrm>
            <a:custGeom>
              <a:avLst/>
              <a:gdLst/>
              <a:ahLst/>
              <a:cxnLst/>
              <a:rect l="l" t="t" r="r" b="b"/>
              <a:pathLst>
                <a:path w="15228478" h="10690096">
                  <a:moveTo>
                    <a:pt x="15104019" y="59690"/>
                  </a:moveTo>
                  <a:cubicBezTo>
                    <a:pt x="15139578" y="59690"/>
                    <a:pt x="15168789" y="88900"/>
                    <a:pt x="15168789" y="124460"/>
                  </a:cubicBezTo>
                  <a:lnTo>
                    <a:pt x="15168789" y="10565636"/>
                  </a:lnTo>
                  <a:cubicBezTo>
                    <a:pt x="15168789" y="10601196"/>
                    <a:pt x="15139578" y="10630406"/>
                    <a:pt x="15104019" y="10630406"/>
                  </a:cubicBezTo>
                  <a:lnTo>
                    <a:pt x="124460" y="10630406"/>
                  </a:lnTo>
                  <a:cubicBezTo>
                    <a:pt x="88900" y="10630406"/>
                    <a:pt x="59690" y="10601196"/>
                    <a:pt x="59690" y="1056563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104019" y="59690"/>
                  </a:lnTo>
                  <a:moveTo>
                    <a:pt x="1510401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65636"/>
                  </a:lnTo>
                  <a:cubicBezTo>
                    <a:pt x="0" y="10634217"/>
                    <a:pt x="55880" y="10690096"/>
                    <a:pt x="124460" y="10690096"/>
                  </a:cubicBezTo>
                  <a:lnTo>
                    <a:pt x="15104019" y="10690096"/>
                  </a:lnTo>
                  <a:cubicBezTo>
                    <a:pt x="15172598" y="10690096"/>
                    <a:pt x="15228478" y="10634217"/>
                    <a:pt x="15228478" y="10565636"/>
                  </a:cubicBezTo>
                  <a:lnTo>
                    <a:pt x="15228478" y="124460"/>
                  </a:lnTo>
                  <a:cubicBezTo>
                    <a:pt x="15228478" y="55880"/>
                    <a:pt x="15172598" y="0"/>
                    <a:pt x="15104019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10052" y="1556602"/>
            <a:ext cx="6278382" cy="481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IDEAS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388537" y="1219828"/>
            <a:ext cx="4870545" cy="7847344"/>
            <a:chOff x="0" y="0"/>
            <a:chExt cx="6634932" cy="10690097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6571432" cy="10626596"/>
            </a:xfrm>
            <a:custGeom>
              <a:avLst/>
              <a:gdLst/>
              <a:ahLst/>
              <a:cxnLst/>
              <a:rect l="l" t="t" r="r" b="b"/>
              <a:pathLst>
                <a:path w="6571432" h="10626596">
                  <a:moveTo>
                    <a:pt x="6478722" y="10626596"/>
                  </a:moveTo>
                  <a:lnTo>
                    <a:pt x="92710" y="10626596"/>
                  </a:lnTo>
                  <a:cubicBezTo>
                    <a:pt x="41910" y="10626596"/>
                    <a:pt x="0" y="10584686"/>
                    <a:pt x="0" y="1053388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77452" y="0"/>
                  </a:lnTo>
                  <a:cubicBezTo>
                    <a:pt x="6528252" y="0"/>
                    <a:pt x="6570162" y="41910"/>
                    <a:pt x="6570162" y="92710"/>
                  </a:cubicBezTo>
                  <a:lnTo>
                    <a:pt x="6570162" y="10532617"/>
                  </a:lnTo>
                  <a:cubicBezTo>
                    <a:pt x="6571432" y="10584686"/>
                    <a:pt x="6529522" y="10626596"/>
                    <a:pt x="6478722" y="10626596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634932" cy="10690096"/>
            </a:xfrm>
            <a:custGeom>
              <a:avLst/>
              <a:gdLst/>
              <a:ahLst/>
              <a:cxnLst/>
              <a:rect l="l" t="t" r="r" b="b"/>
              <a:pathLst>
                <a:path w="6634932" h="10690096">
                  <a:moveTo>
                    <a:pt x="6510472" y="59690"/>
                  </a:moveTo>
                  <a:cubicBezTo>
                    <a:pt x="6546032" y="59690"/>
                    <a:pt x="6575242" y="88900"/>
                    <a:pt x="6575242" y="124460"/>
                  </a:cubicBezTo>
                  <a:lnTo>
                    <a:pt x="6575242" y="10565636"/>
                  </a:lnTo>
                  <a:cubicBezTo>
                    <a:pt x="6575242" y="10601196"/>
                    <a:pt x="6546032" y="10630406"/>
                    <a:pt x="6510472" y="10630406"/>
                  </a:cubicBezTo>
                  <a:lnTo>
                    <a:pt x="124460" y="10630406"/>
                  </a:lnTo>
                  <a:cubicBezTo>
                    <a:pt x="88900" y="10630406"/>
                    <a:pt x="59690" y="10601196"/>
                    <a:pt x="59690" y="1056563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510472" y="59690"/>
                  </a:lnTo>
                  <a:moveTo>
                    <a:pt x="651047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65636"/>
                  </a:lnTo>
                  <a:cubicBezTo>
                    <a:pt x="0" y="10634217"/>
                    <a:pt x="55880" y="10690096"/>
                    <a:pt x="124460" y="10690096"/>
                  </a:cubicBezTo>
                  <a:lnTo>
                    <a:pt x="6510472" y="10690096"/>
                  </a:lnTo>
                  <a:cubicBezTo>
                    <a:pt x="6579052" y="10690096"/>
                    <a:pt x="6634932" y="10634217"/>
                    <a:pt x="6634932" y="10565636"/>
                  </a:cubicBezTo>
                  <a:lnTo>
                    <a:pt x="6634932" y="124460"/>
                  </a:lnTo>
                  <a:cubicBezTo>
                    <a:pt x="6634932" y="55880"/>
                    <a:pt x="6579052" y="0"/>
                    <a:pt x="651047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2175547" y="2928219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817162" y="1933535"/>
            <a:ext cx="3968913" cy="3968913"/>
          </a:xfrm>
          <a:custGeom>
            <a:avLst/>
            <a:gdLst/>
            <a:ahLst/>
            <a:cxnLst/>
            <a:rect l="l" t="t" r="r" b="b"/>
            <a:pathLst>
              <a:path w="3968913" h="3968913">
                <a:moveTo>
                  <a:pt x="0" y="0"/>
                </a:moveTo>
                <a:lnTo>
                  <a:pt x="3968913" y="0"/>
                </a:lnTo>
                <a:lnTo>
                  <a:pt x="3968913" y="3968913"/>
                </a:lnTo>
                <a:lnTo>
                  <a:pt x="0" y="3968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549243" y="2952270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1028700" y="2314017"/>
            <a:ext cx="1117886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3995677">
            <a:off x="-81553" y="7220088"/>
            <a:ext cx="2983210" cy="2891002"/>
          </a:xfrm>
          <a:custGeom>
            <a:avLst/>
            <a:gdLst/>
            <a:ahLst/>
            <a:cxnLst/>
            <a:rect l="l" t="t" r="r" b="b"/>
            <a:pathLst>
              <a:path w="2983210" h="2891002">
                <a:moveTo>
                  <a:pt x="0" y="0"/>
                </a:moveTo>
                <a:lnTo>
                  <a:pt x="2983210" y="0"/>
                </a:lnTo>
                <a:lnTo>
                  <a:pt x="2983210" y="2891003"/>
                </a:lnTo>
                <a:lnTo>
                  <a:pt x="0" y="28910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2788587" y="2247342"/>
            <a:ext cx="3968913" cy="768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💡 Given these insights, how can we improve online learning for students with disabilities?</a:t>
            </a:r>
          </a:p>
          <a:p>
            <a:pPr algn="ctr">
              <a:lnSpc>
                <a:spcPts val="4900"/>
              </a:lnSpc>
            </a:pPr>
            <a:endParaRPr lang="en-US" sz="3500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Key Focus Areas: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✅ Accessibility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✅ Engagement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✅ Equity</a:t>
            </a:r>
          </a:p>
          <a:p>
            <a:pPr algn="ctr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➡️ Let’s discuss effective strategies!</a:t>
            </a:r>
          </a:p>
          <a:p>
            <a:pPr algn="ctr">
              <a:lnSpc>
                <a:spcPts val="7279"/>
              </a:lnSpc>
            </a:pPr>
            <a:endParaRPr lang="en-US" sz="2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7282042" y="2928219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9652112" y="2928219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4549243" y="5531890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6" y="0"/>
                </a:lnTo>
                <a:lnTo>
                  <a:pt x="1979546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2175547" y="5498314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7282042" y="5498314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9652112" y="5498314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6" y="0"/>
                </a:lnTo>
                <a:lnTo>
                  <a:pt x="1979546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0391" y="1242183"/>
            <a:ext cx="10498909" cy="7657600"/>
            <a:chOff x="0" y="0"/>
            <a:chExt cx="14302208" cy="104316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-49133" y="364943"/>
            <a:ext cx="7628315" cy="9557115"/>
          </a:xfrm>
          <a:custGeom>
            <a:avLst/>
            <a:gdLst/>
            <a:ahLst/>
            <a:cxnLst/>
            <a:rect l="l" t="t" r="r" b="b"/>
            <a:pathLst>
              <a:path w="7628315" h="9557115">
                <a:moveTo>
                  <a:pt x="0" y="0"/>
                </a:moveTo>
                <a:lnTo>
                  <a:pt x="7628316" y="0"/>
                </a:lnTo>
                <a:lnTo>
                  <a:pt x="7628316" y="9557114"/>
                </a:lnTo>
                <a:lnTo>
                  <a:pt x="0" y="955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-460589">
            <a:off x="1751691" y="4008360"/>
            <a:ext cx="4649370" cy="4649351"/>
            <a:chOff x="0" y="0"/>
            <a:chExt cx="6350025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14724" r="-1472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562606" y="2066341"/>
            <a:ext cx="4477354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🛠️ ASSISTIVE TECHNOLOGIES</a:t>
            </a:r>
          </a:p>
        </p:txBody>
      </p:sp>
      <p:sp>
        <p:nvSpPr>
          <p:cNvPr id="9" name="Freeform 9"/>
          <p:cNvSpPr/>
          <p:nvPr/>
        </p:nvSpPr>
        <p:spPr>
          <a:xfrm rot="-1568932">
            <a:off x="11437677" y="7714166"/>
            <a:ext cx="1144336" cy="1640625"/>
          </a:xfrm>
          <a:custGeom>
            <a:avLst/>
            <a:gdLst/>
            <a:ahLst/>
            <a:cxnLst/>
            <a:rect l="l" t="t" r="r" b="b"/>
            <a:pathLst>
              <a:path w="1144336" h="1640625">
                <a:moveTo>
                  <a:pt x="0" y="0"/>
                </a:moveTo>
                <a:lnTo>
                  <a:pt x="1144337" y="0"/>
                </a:lnTo>
                <a:lnTo>
                  <a:pt x="1144337" y="1640626"/>
                </a:lnTo>
                <a:lnTo>
                  <a:pt x="0" y="16406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027046">
            <a:off x="16282896" y="916013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 rot="-466770">
            <a:off x="1382840" y="2598696"/>
            <a:ext cx="4579927" cy="1213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7"/>
              </a:lnSpc>
            </a:pPr>
            <a:r>
              <a:rPr lang="en-US" sz="41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Strategies for Enhancing Accessibility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83084" y="4112814"/>
            <a:ext cx="3846068" cy="259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419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Screen readers, captioning, text-to-speech</a:t>
            </a:r>
          </a:p>
          <a:p>
            <a:pPr marL="647700" lvl="1" indent="-323850" algn="l">
              <a:lnSpc>
                <a:spcPts val="3419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Adjustable learning interfaces</a:t>
            </a:r>
          </a:p>
          <a:p>
            <a:pPr algn="l">
              <a:lnSpc>
                <a:spcPts val="3419"/>
              </a:lnSpc>
            </a:pPr>
            <a:endParaRPr lang="en-US" sz="300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3" name="TextBox 13"/>
          <p:cNvSpPr txBox="1"/>
          <p:nvPr/>
        </p:nvSpPr>
        <p:spPr>
          <a:xfrm rot="-466770">
            <a:off x="759207" y="1284068"/>
            <a:ext cx="4829464" cy="1180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9"/>
              </a:lnSpc>
              <a:spcBef>
                <a:spcPct val="0"/>
              </a:spcBef>
            </a:pPr>
            <a:r>
              <a:rPr lang="en-US" sz="3378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FROM RESEARCH TO PRACTICE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07831" y="1661886"/>
            <a:ext cx="4194128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🎯 UNIVERSAL DESIGN FOR LEARNING (UDL)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79183" y="4358275"/>
            <a:ext cx="3928891" cy="259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419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Multiple ways to present information</a:t>
            </a:r>
          </a:p>
          <a:p>
            <a:pPr marL="647700" lvl="1" indent="-323850" algn="l">
              <a:lnSpc>
                <a:spcPts val="3419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Multiple ways for students to engage and respond</a:t>
            </a:r>
          </a:p>
          <a:p>
            <a:pPr algn="l">
              <a:lnSpc>
                <a:spcPts val="3419"/>
              </a:lnSpc>
            </a:pPr>
            <a:endParaRPr lang="en-US" sz="300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77196" y="7219586"/>
            <a:ext cx="7370820" cy="68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  <a:spcBef>
                <a:spcPct val="0"/>
              </a:spcBef>
            </a:pPr>
            <a:r>
              <a:rPr lang="en-US" sz="2500" spc="105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✅ Making Accommodations Available</a:t>
            </a:r>
          </a:p>
          <a:p>
            <a:pPr algn="ctr">
              <a:lnSpc>
                <a:spcPts val="2625"/>
              </a:lnSpc>
              <a:spcBef>
                <a:spcPct val="0"/>
              </a:spcBef>
            </a:pPr>
            <a:r>
              <a:rPr lang="en-US" sz="2500" spc="105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 &amp; Easy to Access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0391" y="1242183"/>
            <a:ext cx="10498909" cy="7657600"/>
            <a:chOff x="0" y="0"/>
            <a:chExt cx="14302208" cy="104316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-49133" y="364943"/>
            <a:ext cx="7628315" cy="9557115"/>
          </a:xfrm>
          <a:custGeom>
            <a:avLst/>
            <a:gdLst/>
            <a:ahLst/>
            <a:cxnLst/>
            <a:rect l="l" t="t" r="r" b="b"/>
            <a:pathLst>
              <a:path w="7628315" h="9557115">
                <a:moveTo>
                  <a:pt x="0" y="0"/>
                </a:moveTo>
                <a:lnTo>
                  <a:pt x="7628316" y="0"/>
                </a:lnTo>
                <a:lnTo>
                  <a:pt x="7628316" y="9557114"/>
                </a:lnTo>
                <a:lnTo>
                  <a:pt x="0" y="955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-460589">
            <a:off x="1751691" y="4008360"/>
            <a:ext cx="4649370" cy="4649351"/>
            <a:chOff x="0" y="0"/>
            <a:chExt cx="6350025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14724" r="-1472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1568932">
            <a:off x="11437677" y="7714166"/>
            <a:ext cx="1144336" cy="1640625"/>
          </a:xfrm>
          <a:custGeom>
            <a:avLst/>
            <a:gdLst/>
            <a:ahLst/>
            <a:cxnLst/>
            <a:rect l="l" t="t" r="r" b="b"/>
            <a:pathLst>
              <a:path w="1144336" h="1640625">
                <a:moveTo>
                  <a:pt x="0" y="0"/>
                </a:moveTo>
                <a:lnTo>
                  <a:pt x="1144337" y="0"/>
                </a:lnTo>
                <a:lnTo>
                  <a:pt x="1144337" y="1640626"/>
                </a:lnTo>
                <a:lnTo>
                  <a:pt x="0" y="16406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027046">
            <a:off x="15734702" y="-211388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846599" y="478229"/>
            <a:ext cx="7069740" cy="1954683"/>
          </a:xfrm>
          <a:custGeom>
            <a:avLst/>
            <a:gdLst/>
            <a:ahLst/>
            <a:cxnLst/>
            <a:rect l="l" t="t" r="r" b="b"/>
            <a:pathLst>
              <a:path w="7069740" h="1954683">
                <a:moveTo>
                  <a:pt x="0" y="0"/>
                </a:moveTo>
                <a:lnTo>
                  <a:pt x="7069740" y="0"/>
                </a:lnTo>
                <a:lnTo>
                  <a:pt x="7069740" y="1954683"/>
                </a:lnTo>
                <a:lnTo>
                  <a:pt x="0" y="19546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916339" y="1455570"/>
            <a:ext cx="4371661" cy="3291405"/>
          </a:xfrm>
          <a:custGeom>
            <a:avLst/>
            <a:gdLst/>
            <a:ahLst/>
            <a:cxnLst/>
            <a:rect l="l" t="t" r="r" b="b"/>
            <a:pathLst>
              <a:path w="4371661" h="3291405">
                <a:moveTo>
                  <a:pt x="0" y="0"/>
                </a:moveTo>
                <a:lnTo>
                  <a:pt x="4371661" y="0"/>
                </a:lnTo>
                <a:lnTo>
                  <a:pt x="4371661" y="3291405"/>
                </a:lnTo>
                <a:lnTo>
                  <a:pt x="0" y="329140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324540" y="3514914"/>
            <a:ext cx="4846441" cy="1990862"/>
          </a:xfrm>
          <a:custGeom>
            <a:avLst/>
            <a:gdLst/>
            <a:ahLst/>
            <a:cxnLst/>
            <a:rect l="l" t="t" r="r" b="b"/>
            <a:pathLst>
              <a:path w="4846441" h="1990862">
                <a:moveTo>
                  <a:pt x="0" y="0"/>
                </a:moveTo>
                <a:lnTo>
                  <a:pt x="4846441" y="0"/>
                </a:lnTo>
                <a:lnTo>
                  <a:pt x="4846441" y="1990861"/>
                </a:lnTo>
                <a:lnTo>
                  <a:pt x="0" y="19908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346794" y="6333036"/>
            <a:ext cx="5941206" cy="1760082"/>
          </a:xfrm>
          <a:custGeom>
            <a:avLst/>
            <a:gdLst/>
            <a:ahLst/>
            <a:cxnLst/>
            <a:rect l="l" t="t" r="r" b="b"/>
            <a:pathLst>
              <a:path w="5941206" h="1760082">
                <a:moveTo>
                  <a:pt x="0" y="0"/>
                </a:moveTo>
                <a:lnTo>
                  <a:pt x="5941206" y="0"/>
                </a:lnTo>
                <a:lnTo>
                  <a:pt x="5941206" y="1760082"/>
                </a:lnTo>
                <a:lnTo>
                  <a:pt x="0" y="17600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023793" y="5505775"/>
            <a:ext cx="6330644" cy="3505594"/>
          </a:xfrm>
          <a:custGeom>
            <a:avLst/>
            <a:gdLst/>
            <a:ahLst/>
            <a:cxnLst/>
            <a:rect l="l" t="t" r="r" b="b"/>
            <a:pathLst>
              <a:path w="6330644" h="3505594">
                <a:moveTo>
                  <a:pt x="0" y="0"/>
                </a:moveTo>
                <a:lnTo>
                  <a:pt x="6330644" y="0"/>
                </a:lnTo>
                <a:lnTo>
                  <a:pt x="6330644" y="3505595"/>
                </a:lnTo>
                <a:lnTo>
                  <a:pt x="0" y="350559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 rot="-466770">
            <a:off x="1382840" y="2598696"/>
            <a:ext cx="4579927" cy="1213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7"/>
              </a:lnSpc>
            </a:pPr>
            <a:r>
              <a:rPr lang="en-US" sz="41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Strategies for Enhancing Accessibility</a:t>
            </a:r>
          </a:p>
        </p:txBody>
      </p:sp>
      <p:sp>
        <p:nvSpPr>
          <p:cNvPr id="16" name="TextBox 16"/>
          <p:cNvSpPr txBox="1"/>
          <p:nvPr/>
        </p:nvSpPr>
        <p:spPr>
          <a:xfrm rot="-466770">
            <a:off x="759207" y="1284068"/>
            <a:ext cx="4829464" cy="1180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9"/>
              </a:lnSpc>
              <a:spcBef>
                <a:spcPct val="0"/>
              </a:spcBef>
            </a:pPr>
            <a:r>
              <a:rPr lang="en-US" sz="3378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FROM RESEARCH TO PRACTICE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37456" y="-1396527"/>
            <a:ext cx="12815040" cy="13080054"/>
            <a:chOff x="0" y="0"/>
            <a:chExt cx="17086720" cy="17440072"/>
          </a:xfrm>
        </p:grpSpPr>
        <p:sp>
          <p:nvSpPr>
            <p:cNvPr id="3" name="Freeform 3"/>
            <p:cNvSpPr/>
            <p:nvPr/>
          </p:nvSpPr>
          <p:spPr>
            <a:xfrm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l="l" t="t" r="r" b="b"/>
              <a:pathLst>
                <a:path w="13359206" h="12630522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427407" cy="21382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6760391" y="1242183"/>
            <a:ext cx="10498909" cy="7657600"/>
            <a:chOff x="0" y="0"/>
            <a:chExt cx="14302208" cy="10431615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009845" y="1682128"/>
            <a:ext cx="4425850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🎯 MULTIMODAL CONTENT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-778578">
            <a:off x="1886744" y="3978309"/>
            <a:ext cx="4268607" cy="4268590"/>
            <a:chOff x="0" y="0"/>
            <a:chExt cx="6350025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25136" r="-251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 rot="5272824" flipV="1">
            <a:off x="8401805" y="7841253"/>
            <a:ext cx="3750634" cy="3974660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1568932">
            <a:off x="16073974" y="511583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2415597" y="2898153"/>
            <a:ext cx="3846068" cy="216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419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Videos, infographics, transcripts for multiple learning preferences</a:t>
            </a:r>
          </a:p>
          <a:p>
            <a:pPr algn="l">
              <a:lnSpc>
                <a:spcPts val="3419"/>
              </a:lnSpc>
            </a:pPr>
            <a:endParaRPr lang="en-US" sz="300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3419"/>
              </a:lnSpc>
            </a:pPr>
            <a:endParaRPr lang="en-US" sz="300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25105" y="1769580"/>
            <a:ext cx="4410364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🎯 INTERACTIVE FEATURES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71023" y="4997463"/>
            <a:ext cx="4194128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🎯 INSTRUCTOR TRAINING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TAN Headline"/>
              <a:ea typeface="TAN Headline"/>
              <a:cs typeface="TAN Headline"/>
              <a:sym typeface="TAN Headlin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465841" y="3023705"/>
            <a:ext cx="3928891" cy="130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419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Live Q&amp;A, breakout rooms, peer discussions</a:t>
            </a:r>
          </a:p>
          <a:p>
            <a:pPr algn="l">
              <a:lnSpc>
                <a:spcPts val="3419"/>
              </a:lnSpc>
            </a:pPr>
            <a:endParaRPr lang="en-US" sz="300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803642" y="6112604"/>
            <a:ext cx="3928891" cy="216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419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Faculty need professional development in accessible teaching</a:t>
            </a:r>
          </a:p>
          <a:p>
            <a:pPr algn="l">
              <a:lnSpc>
                <a:spcPts val="3419"/>
              </a:lnSpc>
            </a:pPr>
            <a:endParaRPr lang="en-US" sz="300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3419"/>
              </a:lnSpc>
            </a:pPr>
            <a:endParaRPr lang="en-US" sz="300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20" name="TextBox 20"/>
          <p:cNvSpPr txBox="1"/>
          <p:nvPr/>
        </p:nvSpPr>
        <p:spPr>
          <a:xfrm rot="-724560">
            <a:off x="1116530" y="2795983"/>
            <a:ext cx="3890718" cy="121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7"/>
              </a:lnSpc>
            </a:pPr>
            <a:r>
              <a:rPr lang="en-US" sz="41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Engaging Online Learning Evironments</a:t>
            </a:r>
          </a:p>
        </p:txBody>
      </p:sp>
      <p:sp>
        <p:nvSpPr>
          <p:cNvPr id="21" name="TextBox 21"/>
          <p:cNvSpPr txBox="1"/>
          <p:nvPr/>
        </p:nvSpPr>
        <p:spPr>
          <a:xfrm rot="-466770">
            <a:off x="863619" y="1556785"/>
            <a:ext cx="4829464" cy="1180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9"/>
              </a:lnSpc>
              <a:spcBef>
                <a:spcPct val="0"/>
              </a:spcBef>
            </a:pPr>
            <a:r>
              <a:rPr lang="en-US" sz="3378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FROM RESEARCH TO PRACTICE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37456" y="-1396527"/>
            <a:ext cx="12815040" cy="13080054"/>
            <a:chOff x="0" y="0"/>
            <a:chExt cx="17086720" cy="17440072"/>
          </a:xfrm>
        </p:grpSpPr>
        <p:sp>
          <p:nvSpPr>
            <p:cNvPr id="3" name="Freeform 3"/>
            <p:cNvSpPr/>
            <p:nvPr/>
          </p:nvSpPr>
          <p:spPr>
            <a:xfrm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l="l" t="t" r="r" b="b"/>
              <a:pathLst>
                <a:path w="13359206" h="12630522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427407" cy="21382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6760391" y="1242183"/>
            <a:ext cx="10498909" cy="7657600"/>
            <a:chOff x="0" y="0"/>
            <a:chExt cx="14302208" cy="10431615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778578">
            <a:off x="1886744" y="3978309"/>
            <a:ext cx="4268607" cy="4268590"/>
            <a:chOff x="0" y="0"/>
            <a:chExt cx="6350025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25136" r="-251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 rot="5272824" flipV="1">
            <a:off x="8401805" y="7841253"/>
            <a:ext cx="3750634" cy="3974660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568932">
            <a:off x="16073974" y="511583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474975" y="478229"/>
            <a:ext cx="7069740" cy="1954683"/>
          </a:xfrm>
          <a:custGeom>
            <a:avLst/>
            <a:gdLst/>
            <a:ahLst/>
            <a:cxnLst/>
            <a:rect l="l" t="t" r="r" b="b"/>
            <a:pathLst>
              <a:path w="7069740" h="1954683">
                <a:moveTo>
                  <a:pt x="0" y="0"/>
                </a:moveTo>
                <a:lnTo>
                  <a:pt x="7069741" y="0"/>
                </a:lnTo>
                <a:lnTo>
                  <a:pt x="7069741" y="1954683"/>
                </a:lnTo>
                <a:lnTo>
                  <a:pt x="0" y="19546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406941" y="2275431"/>
            <a:ext cx="5853914" cy="3278192"/>
          </a:xfrm>
          <a:custGeom>
            <a:avLst/>
            <a:gdLst/>
            <a:ahLst/>
            <a:cxnLst/>
            <a:rect l="l" t="t" r="r" b="b"/>
            <a:pathLst>
              <a:path w="5853914" h="3278192">
                <a:moveTo>
                  <a:pt x="0" y="0"/>
                </a:moveTo>
                <a:lnTo>
                  <a:pt x="5853915" y="0"/>
                </a:lnTo>
                <a:lnTo>
                  <a:pt x="5853915" y="3278192"/>
                </a:lnTo>
                <a:lnTo>
                  <a:pt x="0" y="32781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6798679" y="2428894"/>
            <a:ext cx="5211166" cy="3947458"/>
          </a:xfrm>
          <a:custGeom>
            <a:avLst/>
            <a:gdLst/>
            <a:ahLst/>
            <a:cxnLst/>
            <a:rect l="l" t="t" r="r" b="b"/>
            <a:pathLst>
              <a:path w="5211166" h="3947458">
                <a:moveTo>
                  <a:pt x="0" y="0"/>
                </a:moveTo>
                <a:lnTo>
                  <a:pt x="5211166" y="0"/>
                </a:lnTo>
                <a:lnTo>
                  <a:pt x="5211166" y="3947458"/>
                </a:lnTo>
                <a:lnTo>
                  <a:pt x="0" y="39474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7489863" y="7003430"/>
            <a:ext cx="5375442" cy="2506683"/>
          </a:xfrm>
          <a:custGeom>
            <a:avLst/>
            <a:gdLst/>
            <a:ahLst/>
            <a:cxnLst/>
            <a:rect l="l" t="t" r="r" b="b"/>
            <a:pathLst>
              <a:path w="5375442" h="2506683">
                <a:moveTo>
                  <a:pt x="0" y="0"/>
                </a:moveTo>
                <a:lnTo>
                  <a:pt x="5375442" y="0"/>
                </a:lnTo>
                <a:lnTo>
                  <a:pt x="5375442" y="2506683"/>
                </a:lnTo>
                <a:lnTo>
                  <a:pt x="0" y="250668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2865305" y="5650557"/>
            <a:ext cx="5395550" cy="4435086"/>
          </a:xfrm>
          <a:custGeom>
            <a:avLst/>
            <a:gdLst/>
            <a:ahLst/>
            <a:cxnLst/>
            <a:rect l="l" t="t" r="r" b="b"/>
            <a:pathLst>
              <a:path w="5395550" h="4435086">
                <a:moveTo>
                  <a:pt x="0" y="0"/>
                </a:moveTo>
                <a:lnTo>
                  <a:pt x="5395551" y="0"/>
                </a:lnTo>
                <a:lnTo>
                  <a:pt x="5395551" y="4435086"/>
                </a:lnTo>
                <a:lnTo>
                  <a:pt x="0" y="443508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 rot="-724560">
            <a:off x="1116530" y="2795983"/>
            <a:ext cx="3890718" cy="121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7"/>
              </a:lnSpc>
            </a:pPr>
            <a:r>
              <a:rPr lang="en-US" sz="41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Engaging Online Learning Evironments</a:t>
            </a:r>
          </a:p>
        </p:txBody>
      </p:sp>
      <p:sp>
        <p:nvSpPr>
          <p:cNvPr id="20" name="TextBox 20"/>
          <p:cNvSpPr txBox="1"/>
          <p:nvPr/>
        </p:nvSpPr>
        <p:spPr>
          <a:xfrm rot="-466770">
            <a:off x="863619" y="1556785"/>
            <a:ext cx="4829464" cy="1180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9"/>
              </a:lnSpc>
              <a:spcBef>
                <a:spcPct val="0"/>
              </a:spcBef>
            </a:pPr>
            <a:r>
              <a:rPr lang="en-US" sz="3378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FROM RESEARCH TO PRACTICE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0391" y="1242183"/>
            <a:ext cx="10498909" cy="7657600"/>
            <a:chOff x="0" y="0"/>
            <a:chExt cx="14302208" cy="104316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-49133" y="364943"/>
            <a:ext cx="7628315" cy="9557115"/>
          </a:xfrm>
          <a:custGeom>
            <a:avLst/>
            <a:gdLst/>
            <a:ahLst/>
            <a:cxnLst/>
            <a:rect l="l" t="t" r="r" b="b"/>
            <a:pathLst>
              <a:path w="7628315" h="9557115">
                <a:moveTo>
                  <a:pt x="0" y="0"/>
                </a:moveTo>
                <a:lnTo>
                  <a:pt x="7628316" y="0"/>
                </a:lnTo>
                <a:lnTo>
                  <a:pt x="7628316" y="9557114"/>
                </a:lnTo>
                <a:lnTo>
                  <a:pt x="0" y="955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-460589">
            <a:off x="1751691" y="4008360"/>
            <a:ext cx="4649370" cy="4649351"/>
            <a:chOff x="0" y="0"/>
            <a:chExt cx="6350025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25136" r="-251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562606" y="2066341"/>
            <a:ext cx="4194128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👥 COMMUNITY BUILDING</a:t>
            </a:r>
          </a:p>
        </p:txBody>
      </p:sp>
      <p:sp>
        <p:nvSpPr>
          <p:cNvPr id="9" name="Freeform 9"/>
          <p:cNvSpPr/>
          <p:nvPr/>
        </p:nvSpPr>
        <p:spPr>
          <a:xfrm rot="-1568932">
            <a:off x="11437677" y="7714166"/>
            <a:ext cx="1144336" cy="1640625"/>
          </a:xfrm>
          <a:custGeom>
            <a:avLst/>
            <a:gdLst/>
            <a:ahLst/>
            <a:cxnLst/>
            <a:rect l="l" t="t" r="r" b="b"/>
            <a:pathLst>
              <a:path w="1144336" h="1640625">
                <a:moveTo>
                  <a:pt x="0" y="0"/>
                </a:moveTo>
                <a:lnTo>
                  <a:pt x="1144337" y="0"/>
                </a:lnTo>
                <a:lnTo>
                  <a:pt x="1144337" y="1640626"/>
                </a:lnTo>
                <a:lnTo>
                  <a:pt x="0" y="16406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027046">
            <a:off x="16282896" y="916013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 rot="-466770">
            <a:off x="1382840" y="2598696"/>
            <a:ext cx="4579927" cy="1213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7"/>
              </a:lnSpc>
            </a:pPr>
            <a:r>
              <a:rPr lang="en-US" sz="41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Addressing Emotional &amp; Social Well-being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736636" y="3282366"/>
            <a:ext cx="3846068" cy="216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419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Online spaces for peer connection &amp; engagement</a:t>
            </a:r>
          </a:p>
          <a:p>
            <a:pPr algn="l">
              <a:lnSpc>
                <a:spcPts val="3419"/>
              </a:lnSpc>
            </a:pPr>
            <a:endParaRPr lang="en-US" sz="300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3419"/>
              </a:lnSpc>
            </a:pPr>
            <a:endParaRPr lang="en-US" sz="300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3" name="TextBox 13"/>
          <p:cNvSpPr txBox="1"/>
          <p:nvPr/>
        </p:nvSpPr>
        <p:spPr>
          <a:xfrm rot="-466770">
            <a:off x="759207" y="1284068"/>
            <a:ext cx="4829464" cy="1180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9"/>
              </a:lnSpc>
              <a:spcBef>
                <a:spcPct val="0"/>
              </a:spcBef>
            </a:pPr>
            <a:r>
              <a:rPr lang="en-US" sz="3378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FROM RESEARCH TO PRACTICE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07831" y="2066341"/>
            <a:ext cx="4194128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🧠 SUPPORT SYSTEMS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07831" y="3282366"/>
            <a:ext cx="3928891" cy="1737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419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Virtual office hours, peer mentoring, mental health resources</a:t>
            </a:r>
          </a:p>
          <a:p>
            <a:pPr algn="l">
              <a:lnSpc>
                <a:spcPts val="3419"/>
              </a:lnSpc>
            </a:pPr>
            <a:endParaRPr lang="en-US" sz="300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97941" y="4808376"/>
            <a:ext cx="4929329" cy="2303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🔄 REGULAR FEEDBACK &amp; ADAPTATION</a:t>
            </a:r>
          </a:p>
          <a:p>
            <a:pPr algn="l">
              <a:lnSpc>
                <a:spcPts val="3639"/>
              </a:lnSpc>
            </a:pPr>
            <a:endParaRPr lang="en-US" sz="3500">
              <a:solidFill>
                <a:srgbClr val="000000"/>
              </a:solidFill>
              <a:latin typeface="TAN Headline"/>
              <a:ea typeface="TAN Headline"/>
              <a:cs typeface="TAN Headline"/>
              <a:sym typeface="TAN Headlin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097941" y="6784623"/>
            <a:ext cx="3928891" cy="1737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419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Checking in with students to adjust instructional methods</a:t>
            </a:r>
          </a:p>
          <a:p>
            <a:pPr algn="l">
              <a:lnSpc>
                <a:spcPts val="3419"/>
              </a:lnSpc>
            </a:pPr>
            <a:endParaRPr lang="en-US" sz="300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0391" y="1242183"/>
            <a:ext cx="10498909" cy="7657600"/>
            <a:chOff x="0" y="0"/>
            <a:chExt cx="14302208" cy="104316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-49133" y="364943"/>
            <a:ext cx="7628315" cy="9557115"/>
          </a:xfrm>
          <a:custGeom>
            <a:avLst/>
            <a:gdLst/>
            <a:ahLst/>
            <a:cxnLst/>
            <a:rect l="l" t="t" r="r" b="b"/>
            <a:pathLst>
              <a:path w="7628315" h="9557115">
                <a:moveTo>
                  <a:pt x="0" y="0"/>
                </a:moveTo>
                <a:lnTo>
                  <a:pt x="7628316" y="0"/>
                </a:lnTo>
                <a:lnTo>
                  <a:pt x="7628316" y="9557114"/>
                </a:lnTo>
                <a:lnTo>
                  <a:pt x="0" y="955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-460589">
            <a:off x="1751691" y="4008360"/>
            <a:ext cx="4649370" cy="4649351"/>
            <a:chOff x="0" y="0"/>
            <a:chExt cx="6350025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25136" r="-251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1568932">
            <a:off x="11437677" y="7714166"/>
            <a:ext cx="1144336" cy="1640625"/>
          </a:xfrm>
          <a:custGeom>
            <a:avLst/>
            <a:gdLst/>
            <a:ahLst/>
            <a:cxnLst/>
            <a:rect l="l" t="t" r="r" b="b"/>
            <a:pathLst>
              <a:path w="1144336" h="1640625">
                <a:moveTo>
                  <a:pt x="0" y="0"/>
                </a:moveTo>
                <a:lnTo>
                  <a:pt x="1144337" y="0"/>
                </a:lnTo>
                <a:lnTo>
                  <a:pt x="1144337" y="1640626"/>
                </a:lnTo>
                <a:lnTo>
                  <a:pt x="0" y="16406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027046">
            <a:off x="16282896" y="916013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094395" y="1480285"/>
            <a:ext cx="9830901" cy="795146"/>
          </a:xfrm>
          <a:custGeom>
            <a:avLst/>
            <a:gdLst/>
            <a:ahLst/>
            <a:cxnLst/>
            <a:rect l="l" t="t" r="r" b="b"/>
            <a:pathLst>
              <a:path w="9830901" h="795146">
                <a:moveTo>
                  <a:pt x="0" y="0"/>
                </a:moveTo>
                <a:lnTo>
                  <a:pt x="9830901" y="0"/>
                </a:lnTo>
                <a:lnTo>
                  <a:pt x="9830901" y="795146"/>
                </a:lnTo>
                <a:lnTo>
                  <a:pt x="0" y="79514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824420" y="5864341"/>
            <a:ext cx="10983074" cy="468694"/>
          </a:xfrm>
          <a:custGeom>
            <a:avLst/>
            <a:gdLst/>
            <a:ahLst/>
            <a:cxnLst/>
            <a:rect l="l" t="t" r="r" b="b"/>
            <a:pathLst>
              <a:path w="10983074" h="468694">
                <a:moveTo>
                  <a:pt x="0" y="0"/>
                </a:moveTo>
                <a:lnTo>
                  <a:pt x="10983074" y="0"/>
                </a:lnTo>
                <a:lnTo>
                  <a:pt x="10983074" y="468695"/>
                </a:lnTo>
                <a:lnTo>
                  <a:pt x="0" y="4686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690756" y="2275431"/>
            <a:ext cx="11071001" cy="3249923"/>
          </a:xfrm>
          <a:custGeom>
            <a:avLst/>
            <a:gdLst/>
            <a:ahLst/>
            <a:cxnLst/>
            <a:rect l="l" t="t" r="r" b="b"/>
            <a:pathLst>
              <a:path w="11071001" h="3249923">
                <a:moveTo>
                  <a:pt x="0" y="0"/>
                </a:moveTo>
                <a:lnTo>
                  <a:pt x="11071001" y="0"/>
                </a:lnTo>
                <a:lnTo>
                  <a:pt x="11071001" y="3249924"/>
                </a:lnTo>
                <a:lnTo>
                  <a:pt x="0" y="32499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420670" y="6333036"/>
            <a:ext cx="5790575" cy="4087464"/>
          </a:xfrm>
          <a:custGeom>
            <a:avLst/>
            <a:gdLst/>
            <a:ahLst/>
            <a:cxnLst/>
            <a:rect l="l" t="t" r="r" b="b"/>
            <a:pathLst>
              <a:path w="5790575" h="4087464">
                <a:moveTo>
                  <a:pt x="0" y="0"/>
                </a:moveTo>
                <a:lnTo>
                  <a:pt x="5790574" y="0"/>
                </a:lnTo>
                <a:lnTo>
                  <a:pt x="5790574" y="4087464"/>
                </a:lnTo>
                <a:lnTo>
                  <a:pt x="0" y="40874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 rot="-466770">
            <a:off x="1382840" y="2598696"/>
            <a:ext cx="4579927" cy="1213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7"/>
              </a:lnSpc>
            </a:pPr>
            <a:r>
              <a:rPr lang="en-US" sz="41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Addressing Emotional &amp; Social Well-being</a:t>
            </a:r>
          </a:p>
        </p:txBody>
      </p:sp>
      <p:sp>
        <p:nvSpPr>
          <p:cNvPr id="15" name="TextBox 15"/>
          <p:cNvSpPr txBox="1"/>
          <p:nvPr/>
        </p:nvSpPr>
        <p:spPr>
          <a:xfrm rot="-466770">
            <a:off x="759207" y="1284068"/>
            <a:ext cx="4829464" cy="1180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9"/>
              </a:lnSpc>
              <a:spcBef>
                <a:spcPct val="0"/>
              </a:spcBef>
            </a:pPr>
            <a:r>
              <a:rPr lang="en-US" sz="3378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FROM RESEARCH TO PRACTICE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51034" y="3479051"/>
            <a:ext cx="4199874" cy="317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📢 WHAT WE CAN DO MOVING FORWARD:</a:t>
            </a:r>
          </a:p>
        </p:txBody>
      </p:sp>
      <p:sp>
        <p:nvSpPr>
          <p:cNvPr id="3" name="Freeform 3"/>
          <p:cNvSpPr/>
          <p:nvPr/>
        </p:nvSpPr>
        <p:spPr>
          <a:xfrm>
            <a:off x="4546169" y="246664"/>
            <a:ext cx="9699658" cy="3103890"/>
          </a:xfrm>
          <a:custGeom>
            <a:avLst/>
            <a:gdLst/>
            <a:ahLst/>
            <a:cxnLst/>
            <a:rect l="l" t="t" r="r" b="b"/>
            <a:pathLst>
              <a:path w="9699658" h="3103890">
                <a:moveTo>
                  <a:pt x="0" y="0"/>
                </a:moveTo>
                <a:lnTo>
                  <a:pt x="9699657" y="0"/>
                </a:lnTo>
                <a:lnTo>
                  <a:pt x="9699657" y="3103890"/>
                </a:lnTo>
                <a:lnTo>
                  <a:pt x="0" y="310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-166726">
            <a:off x="4031098" y="1040403"/>
            <a:ext cx="10220724" cy="191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7"/>
              </a:lnSpc>
              <a:spcBef>
                <a:spcPct val="0"/>
              </a:spcBef>
            </a:pPr>
            <a:r>
              <a:rPr lang="en-US" sz="5477" spc="213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BEST PRACTICES AND FUTURE DIRECTIONS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0591" y="6650990"/>
            <a:ext cx="4199874" cy="302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9"/>
              </a:lnSpc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✔️ More training for educators in online accessibility</a:t>
            </a:r>
          </a:p>
          <a:p>
            <a:pPr algn="just">
              <a:lnSpc>
                <a:spcPts val="3419"/>
              </a:lnSpc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✔️ Stronger policies on digital accommodations</a:t>
            </a:r>
          </a:p>
          <a:p>
            <a:pPr algn="just">
              <a:lnSpc>
                <a:spcPts val="3419"/>
              </a:lnSpc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✔️ Further research on long-term outcomes for students with disabilities in online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79942" y="6489051"/>
            <a:ext cx="4199874" cy="259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3419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Post-grad success of online vs. in-person students</a:t>
            </a:r>
          </a:p>
          <a:p>
            <a:pPr marL="647700" lvl="1" indent="-323850" algn="just">
              <a:lnSpc>
                <a:spcPts val="3419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Long-term effects of online learning on social development</a:t>
            </a:r>
          </a:p>
          <a:p>
            <a:pPr algn="just">
              <a:lnSpc>
                <a:spcPts val="3419"/>
              </a:lnSpc>
            </a:pPr>
            <a:endParaRPr lang="en-US" sz="300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33965" y="3479051"/>
            <a:ext cx="4199874" cy="237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👀 FUTURE RESEARCH NEEDED:</a:t>
            </a:r>
          </a:p>
        </p:txBody>
      </p:sp>
      <p:sp>
        <p:nvSpPr>
          <p:cNvPr id="8" name="Freeform 8"/>
          <p:cNvSpPr/>
          <p:nvPr/>
        </p:nvSpPr>
        <p:spPr>
          <a:xfrm rot="-491967">
            <a:off x="2874927" y="-324413"/>
            <a:ext cx="2241878" cy="2042147"/>
          </a:xfrm>
          <a:custGeom>
            <a:avLst/>
            <a:gdLst/>
            <a:ahLst/>
            <a:cxnLst/>
            <a:rect l="l" t="t" r="r" b="b"/>
            <a:pathLst>
              <a:path w="2241878" h="2042147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706294" flipV="1">
            <a:off x="-104297" y="1286525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7" y="4128058"/>
                </a:lnTo>
                <a:lnTo>
                  <a:pt x="3895387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568932">
            <a:off x="16456936" y="1606121"/>
            <a:ext cx="1447775" cy="2075662"/>
          </a:xfrm>
          <a:custGeom>
            <a:avLst/>
            <a:gdLst/>
            <a:ahLst/>
            <a:cxnLst/>
            <a:rect l="l" t="t" r="r" b="b"/>
            <a:pathLst>
              <a:path w="1447775" h="2075662">
                <a:moveTo>
                  <a:pt x="0" y="0"/>
                </a:moveTo>
                <a:lnTo>
                  <a:pt x="1447775" y="0"/>
                </a:lnTo>
                <a:lnTo>
                  <a:pt x="1447775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538197" y="0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1717">
            <a:off x="-1154824" y="239524"/>
            <a:ext cx="10406808" cy="5430462"/>
          </a:xfrm>
          <a:custGeom>
            <a:avLst/>
            <a:gdLst/>
            <a:ahLst/>
            <a:cxnLst/>
            <a:rect l="l" t="t" r="r" b="b"/>
            <a:pathLst>
              <a:path w="10406808" h="5430462">
                <a:moveTo>
                  <a:pt x="0" y="0"/>
                </a:moveTo>
                <a:lnTo>
                  <a:pt x="10406808" y="0"/>
                </a:lnTo>
                <a:lnTo>
                  <a:pt x="10406808" y="5430461"/>
                </a:lnTo>
                <a:lnTo>
                  <a:pt x="0" y="5430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912947" y="1160193"/>
            <a:ext cx="4854091" cy="485409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17C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552039" y="5910040"/>
            <a:ext cx="3575906" cy="3575906"/>
            <a:chOff x="0" y="0"/>
            <a:chExt cx="12700000" cy="12700000"/>
          </a:xfrm>
        </p:grpSpPr>
        <p:sp>
          <p:nvSpPr>
            <p:cNvPr id="7" name="Freeform 7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4"/>
              <a:stretch>
                <a:fillRect l="-31832" r="-3183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-3798639" y="8684891"/>
            <a:ext cx="11594212" cy="1602109"/>
          </a:xfrm>
          <a:custGeom>
            <a:avLst/>
            <a:gdLst/>
            <a:ahLst/>
            <a:cxnLst/>
            <a:rect l="l" t="t" r="r" b="b"/>
            <a:pathLst>
              <a:path w="11594212" h="1602109">
                <a:moveTo>
                  <a:pt x="0" y="0"/>
                </a:moveTo>
                <a:lnTo>
                  <a:pt x="11594211" y="0"/>
                </a:lnTo>
                <a:lnTo>
                  <a:pt x="11594211" y="1602109"/>
                </a:lnTo>
                <a:lnTo>
                  <a:pt x="0" y="16021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023135" y="0"/>
            <a:ext cx="10847286" cy="1498898"/>
          </a:xfrm>
          <a:custGeom>
            <a:avLst/>
            <a:gdLst/>
            <a:ahLst/>
            <a:cxnLst/>
            <a:rect l="l" t="t" r="r" b="b"/>
            <a:pathLst>
              <a:path w="10847286" h="1498898">
                <a:moveTo>
                  <a:pt x="0" y="0"/>
                </a:moveTo>
                <a:lnTo>
                  <a:pt x="10847286" y="0"/>
                </a:lnTo>
                <a:lnTo>
                  <a:pt x="10847286" y="1498898"/>
                </a:lnTo>
                <a:lnTo>
                  <a:pt x="0" y="1498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3617189" flipH="1">
            <a:off x="15767695" y="8040444"/>
            <a:ext cx="2983210" cy="2891002"/>
          </a:xfrm>
          <a:custGeom>
            <a:avLst/>
            <a:gdLst/>
            <a:ahLst/>
            <a:cxnLst/>
            <a:rect l="l" t="t" r="r" b="b"/>
            <a:pathLst>
              <a:path w="2983210" h="2891002">
                <a:moveTo>
                  <a:pt x="2983210" y="0"/>
                </a:moveTo>
                <a:lnTo>
                  <a:pt x="0" y="0"/>
                </a:lnTo>
                <a:lnTo>
                  <a:pt x="0" y="2891002"/>
                </a:lnTo>
                <a:lnTo>
                  <a:pt x="2983210" y="2891002"/>
                </a:lnTo>
                <a:lnTo>
                  <a:pt x="298321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 rot="282144">
            <a:off x="2133202" y="2044298"/>
            <a:ext cx="4286785" cy="98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0"/>
              </a:lnSpc>
            </a:pPr>
            <a:r>
              <a:rPr lang="en-US" sz="6882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Take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50220" y="5276014"/>
            <a:ext cx="5845302" cy="363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✅ Online learning can be empowering—but only when designed intentionally</a:t>
            </a:r>
          </a:p>
          <a:p>
            <a:pPr algn="l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✅ We must listen to students with disabilities and adapt our approaches</a:t>
            </a:r>
          </a:p>
          <a:p>
            <a:pPr algn="l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✅ Accessible technology and instructor support are non-negotiable</a:t>
            </a:r>
          </a:p>
        </p:txBody>
      </p:sp>
      <p:sp>
        <p:nvSpPr>
          <p:cNvPr id="13" name="TextBox 13"/>
          <p:cNvSpPr txBox="1"/>
          <p:nvPr/>
        </p:nvSpPr>
        <p:spPr>
          <a:xfrm rot="282144">
            <a:off x="2475299" y="3312428"/>
            <a:ext cx="4065575" cy="78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50"/>
              </a:lnSpc>
            </a:pPr>
            <a:r>
              <a:rPr lang="en-US" sz="5500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action!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82015" y="2352544"/>
            <a:ext cx="5115954" cy="298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📢 What will YOU do to improve online education for students with disabilities?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91669">
            <a:off x="2254592" y="214973"/>
            <a:ext cx="1737858" cy="1583030"/>
          </a:xfrm>
          <a:custGeom>
            <a:avLst/>
            <a:gdLst/>
            <a:ahLst/>
            <a:cxnLst/>
            <a:rect l="l" t="t" r="r" b="b"/>
            <a:pathLst>
              <a:path w="1737858" h="1583030">
                <a:moveTo>
                  <a:pt x="0" y="0"/>
                </a:moveTo>
                <a:lnTo>
                  <a:pt x="1737858" y="0"/>
                </a:lnTo>
                <a:lnTo>
                  <a:pt x="1737858" y="1583030"/>
                </a:lnTo>
                <a:lnTo>
                  <a:pt x="0" y="158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4967193"/>
            <a:ext cx="3123521" cy="3573823"/>
          </a:xfrm>
          <a:custGeom>
            <a:avLst/>
            <a:gdLst/>
            <a:ahLst/>
            <a:cxnLst/>
            <a:rect l="l" t="t" r="r" b="b"/>
            <a:pathLst>
              <a:path w="3123521" h="3573823">
                <a:moveTo>
                  <a:pt x="0" y="0"/>
                </a:moveTo>
                <a:lnTo>
                  <a:pt x="3123521" y="0"/>
                </a:lnTo>
                <a:lnTo>
                  <a:pt x="3123521" y="3573822"/>
                </a:lnTo>
                <a:lnTo>
                  <a:pt x="0" y="35738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123521" y="1629993"/>
            <a:ext cx="13633792" cy="205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460"/>
              </a:lnSpc>
            </a:pPr>
            <a:r>
              <a:rPr lang="en-US" sz="15616" spc="343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Empowering Success:</a:t>
            </a:r>
          </a:p>
        </p:txBody>
      </p:sp>
      <p:sp>
        <p:nvSpPr>
          <p:cNvPr id="7" name="Freeform 7"/>
          <p:cNvSpPr/>
          <p:nvPr/>
        </p:nvSpPr>
        <p:spPr>
          <a:xfrm rot="-3119757" flipV="1">
            <a:off x="13984448" y="1012389"/>
            <a:ext cx="4560715" cy="4833128"/>
          </a:xfrm>
          <a:custGeom>
            <a:avLst/>
            <a:gdLst/>
            <a:ahLst/>
            <a:cxnLst/>
            <a:rect l="l" t="t" r="r" b="b"/>
            <a:pathLst>
              <a:path w="4560715" h="4833128">
                <a:moveTo>
                  <a:pt x="0" y="4833128"/>
                </a:moveTo>
                <a:lnTo>
                  <a:pt x="4560715" y="4833128"/>
                </a:lnTo>
                <a:lnTo>
                  <a:pt x="4560715" y="0"/>
                </a:lnTo>
                <a:lnTo>
                  <a:pt x="0" y="0"/>
                </a:lnTo>
                <a:lnTo>
                  <a:pt x="0" y="483312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078996" y="4482946"/>
            <a:ext cx="15209004" cy="4709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62"/>
              </a:lnSpc>
            </a:pPr>
            <a:r>
              <a:rPr lang="en-US" sz="12285" spc="135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THE IMPACT OF TECHNOLOGY ON STUDENTS WITH DISABILITIES</a:t>
            </a:r>
          </a:p>
        </p:txBody>
      </p:sp>
      <p:sp>
        <p:nvSpPr>
          <p:cNvPr id="9" name="Freeform 9"/>
          <p:cNvSpPr/>
          <p:nvPr/>
        </p:nvSpPr>
        <p:spPr>
          <a:xfrm rot="-1399026">
            <a:off x="11565479" y="-226102"/>
            <a:ext cx="1719464" cy="2465181"/>
          </a:xfrm>
          <a:custGeom>
            <a:avLst/>
            <a:gdLst/>
            <a:ahLst/>
            <a:cxnLst/>
            <a:rect l="l" t="t" r="r" b="b"/>
            <a:pathLst>
              <a:path w="1719464" h="2465181">
                <a:moveTo>
                  <a:pt x="0" y="0"/>
                </a:moveTo>
                <a:lnTo>
                  <a:pt x="1719464" y="0"/>
                </a:lnTo>
                <a:lnTo>
                  <a:pt x="1719464" y="2465180"/>
                </a:lnTo>
                <a:lnTo>
                  <a:pt x="0" y="24651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1523990" y="1047750"/>
            <a:ext cx="5225042" cy="93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By Arianna Kandola, M.Ed</a:t>
            </a:r>
          </a:p>
          <a:p>
            <a:pPr algn="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Ph.D. Candidate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6288608" y="849567"/>
            <a:ext cx="6927975" cy="8739418"/>
          </a:xfrm>
          <a:custGeom>
            <a:avLst/>
            <a:gdLst/>
            <a:ahLst/>
            <a:cxnLst/>
            <a:rect l="l" t="t" r="r" b="b"/>
            <a:pathLst>
              <a:path w="6927975" h="8739418">
                <a:moveTo>
                  <a:pt x="0" y="0"/>
                </a:moveTo>
                <a:lnTo>
                  <a:pt x="6927974" y="0"/>
                </a:lnTo>
                <a:lnTo>
                  <a:pt x="6927974" y="8739418"/>
                </a:lnTo>
                <a:lnTo>
                  <a:pt x="0" y="87394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5676169" cy="4922787"/>
          </a:xfrm>
          <a:custGeom>
            <a:avLst/>
            <a:gdLst/>
            <a:ahLst/>
            <a:cxnLst/>
            <a:rect l="l" t="t" r="r" b="b"/>
            <a:pathLst>
              <a:path w="5676169" h="4922787">
                <a:moveTo>
                  <a:pt x="0" y="0"/>
                </a:moveTo>
                <a:lnTo>
                  <a:pt x="5676169" y="0"/>
                </a:lnTo>
                <a:lnTo>
                  <a:pt x="5676169" y="4922787"/>
                </a:lnTo>
                <a:lnTo>
                  <a:pt x="0" y="4922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-810814">
            <a:off x="1157086" y="3001307"/>
            <a:ext cx="4899425" cy="145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1"/>
              </a:lnSpc>
            </a:pPr>
            <a:r>
              <a:rPr lang="en-US" sz="5668" spc="124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Q&amp;A / Discussion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42532" y="2699547"/>
            <a:ext cx="6366888" cy="5933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5"/>
              </a:lnSpc>
            </a:pPr>
            <a:r>
              <a:rPr lang="en-US" sz="5049" spc="111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💬 Questions? Let’s talk!</a:t>
            </a:r>
          </a:p>
          <a:p>
            <a:pPr algn="l">
              <a:lnSpc>
                <a:spcPts val="6715"/>
              </a:lnSpc>
            </a:pPr>
            <a:endParaRPr lang="en-US" sz="5049" spc="111">
              <a:solidFill>
                <a:srgbClr val="FFFFFF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6715"/>
              </a:lnSpc>
            </a:pPr>
            <a:endParaRPr lang="en-US" sz="5049" spc="111">
              <a:solidFill>
                <a:srgbClr val="FFFFFF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6715"/>
              </a:lnSpc>
            </a:pPr>
            <a:r>
              <a:rPr lang="en-US" sz="5049" spc="111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🔹 Open discussion—share your experiences!</a:t>
            </a:r>
          </a:p>
          <a:p>
            <a:pPr algn="l">
              <a:lnSpc>
                <a:spcPts val="6715"/>
              </a:lnSpc>
            </a:pPr>
            <a:endParaRPr lang="en-US" sz="5049" spc="111">
              <a:solidFill>
                <a:srgbClr val="FFFFFF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6715"/>
              </a:lnSpc>
            </a:pPr>
            <a:endParaRPr lang="en-US" sz="5049" spc="111">
              <a:solidFill>
                <a:srgbClr val="FFFFFF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6" name="Freeform 6"/>
          <p:cNvSpPr/>
          <p:nvPr/>
        </p:nvSpPr>
        <p:spPr>
          <a:xfrm rot="5856579" flipV="1">
            <a:off x="764579" y="5127721"/>
            <a:ext cx="3435988" cy="3641221"/>
          </a:xfrm>
          <a:custGeom>
            <a:avLst/>
            <a:gdLst/>
            <a:ahLst/>
            <a:cxnLst/>
            <a:rect l="l" t="t" r="r" b="b"/>
            <a:pathLst>
              <a:path w="3435988" h="3641221">
                <a:moveTo>
                  <a:pt x="0" y="3641221"/>
                </a:moveTo>
                <a:lnTo>
                  <a:pt x="3435989" y="3641221"/>
                </a:lnTo>
                <a:lnTo>
                  <a:pt x="3435989" y="0"/>
                </a:lnTo>
                <a:lnTo>
                  <a:pt x="0" y="0"/>
                </a:lnTo>
                <a:lnTo>
                  <a:pt x="0" y="364122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568932">
            <a:off x="15282144" y="5728523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6190582">
            <a:off x="14034320" y="781506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52595" y="-301411"/>
            <a:ext cx="12710840" cy="1756407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-5599813" y="8633321"/>
            <a:ext cx="13959219" cy="1928910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491967">
            <a:off x="4366081" y="1559751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0" y="0"/>
                </a:lnTo>
                <a:lnTo>
                  <a:pt x="1707110" y="1555023"/>
                </a:lnTo>
                <a:lnTo>
                  <a:pt x="0" y="1555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182303" y="4220763"/>
            <a:ext cx="3634128" cy="4158041"/>
          </a:xfrm>
          <a:custGeom>
            <a:avLst/>
            <a:gdLst/>
            <a:ahLst/>
            <a:cxnLst/>
            <a:rect l="l" t="t" r="r" b="b"/>
            <a:pathLst>
              <a:path w="3634128" h="4158041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104264" flipV="1">
            <a:off x="152632" y="3931750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9"/>
                </a:moveTo>
                <a:lnTo>
                  <a:pt x="3895387" y="4128059"/>
                </a:lnTo>
                <a:lnTo>
                  <a:pt x="3895387" y="0"/>
                </a:lnTo>
                <a:lnTo>
                  <a:pt x="0" y="0"/>
                </a:lnTo>
                <a:lnTo>
                  <a:pt x="0" y="412805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568932">
            <a:off x="12894609" y="960037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68472" y="7940654"/>
            <a:ext cx="6590891" cy="2628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80"/>
              </a:lnSpc>
            </a:pPr>
            <a:r>
              <a:rPr lang="en-US" sz="29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akandola@k12.com</a:t>
            </a:r>
          </a:p>
          <a:p>
            <a:pPr algn="just">
              <a:lnSpc>
                <a:spcPts val="3480"/>
              </a:lnSpc>
            </a:pPr>
            <a:r>
              <a:rPr lang="en-US" sz="29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www.linkedin.com/in/arianna-kandola-m-ed-94a9b4276</a:t>
            </a:r>
          </a:p>
          <a:p>
            <a:pPr algn="just">
              <a:lnSpc>
                <a:spcPts val="3480"/>
              </a:lnSpc>
            </a:pPr>
            <a:endParaRPr lang="en-US" sz="290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just">
              <a:lnSpc>
                <a:spcPts val="3480"/>
              </a:lnSpc>
            </a:pPr>
            <a:r>
              <a:rPr lang="en-US" sz="29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➡️ Let’s stay connected!</a:t>
            </a:r>
          </a:p>
          <a:p>
            <a:pPr algn="just">
              <a:lnSpc>
                <a:spcPts val="3480"/>
              </a:lnSpc>
              <a:spcBef>
                <a:spcPct val="0"/>
              </a:spcBef>
            </a:pPr>
            <a:endParaRPr lang="en-US" sz="290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55707" y="2879051"/>
            <a:ext cx="8376587" cy="549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0"/>
              </a:lnSpc>
            </a:pPr>
            <a:r>
              <a:rPr lang="en-US" sz="18504" spc="407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THANK</a:t>
            </a:r>
          </a:p>
          <a:p>
            <a:pPr algn="ctr">
              <a:lnSpc>
                <a:spcPts val="21650"/>
              </a:lnSpc>
            </a:pPr>
            <a:r>
              <a:rPr lang="en-US" sz="18504" spc="407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YOU!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F63FAA-70E7-915C-18DC-6EE2CB64B6BE}"/>
              </a:ext>
            </a:extLst>
          </p:cNvPr>
          <p:cNvSpPr txBox="1"/>
          <p:nvPr/>
        </p:nvSpPr>
        <p:spPr>
          <a:xfrm>
            <a:off x="1143000" y="952500"/>
            <a:ext cx="125730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Nearpod: </a:t>
            </a:r>
            <a:r>
              <a:rPr lang="pl-PL" sz="1800" b="0" i="0" u="none" strike="noStrike" baseline="0" dirty="0">
                <a:solidFill>
                  <a:srgbClr val="1154CC"/>
                </a:solidFill>
                <a:latin typeface="Arial" panose="020B0604020202020204" pitchFamily="34" charset="0"/>
              </a:rPr>
              <a:t>https://nearpod.com/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Kami: </a:t>
            </a:r>
            <a:r>
              <a:rPr lang="pl-PL" sz="1800" b="0" i="0" u="none" strike="noStrike" baseline="0" dirty="0">
                <a:solidFill>
                  <a:srgbClr val="1154CC"/>
                </a:solidFill>
                <a:latin typeface="Arial" panose="020B0604020202020204" pitchFamily="34" charset="0"/>
              </a:rPr>
              <a:t>https://www.kamiapp.com/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Padlet: </a:t>
            </a:r>
            <a:r>
              <a:rPr lang="en-US" sz="1800" b="0" i="0" u="none" strike="noStrike" baseline="0" dirty="0">
                <a:solidFill>
                  <a:srgbClr val="1154CC"/>
                </a:solidFill>
                <a:latin typeface="Arial" panose="020B0604020202020204" pitchFamily="34" charset="0"/>
              </a:rPr>
              <a:t>https://padlet.com/ 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Glean: </a:t>
            </a:r>
            <a:r>
              <a:rPr lang="en-US" sz="1800" b="0" i="0" u="none" strike="noStrike" baseline="0" dirty="0">
                <a:solidFill>
                  <a:srgbClr val="1154CC"/>
                </a:solidFill>
                <a:latin typeface="Arial" panose="020B0604020202020204" pitchFamily="34" charset="0"/>
              </a:rPr>
              <a:t>https://glean.co/glean-institutional-pricing?utm_campaign=DSS%2FStudents%20-%20TOFU%20-%20Paid%20Search&amp;utm_source=ppc&amp;utm_medium=S1%202020%20B2C&amp;utm_term=Glean&amp;utm_content=glean_search&amp;utm_term=glean&amp;utm_campaign=S1+2020+B2C&amp;utm_source=adwords&amp;utm_medium=ppc&amp;hsa_acc=5624956757&amp;hsa_cam=11243717985&amp;hsa_grp=112741631240&amp;hsa_ad=634067984787&amp;hsa_src=g&amp;hsa_tgt=kwd-135693102&amp;hsa_kw=glean&amp;hsa_mt=b&amp;hsa_net=adwords&amp;hsa_ver=3&amp;gad_source=1&amp;gclid=CjwKCAjw-qi_BhBxEiwAkxvbkMMNGg5X17D6Y5Ia1ad3QyGULUwfR98Otlu_gmyisNpwox-2c6QHjxoCJ3QQAvD_Bw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Council for Exceptional Children PD: </a:t>
            </a:r>
            <a:r>
              <a:rPr lang="en-US" sz="1800" b="0" i="0" u="none" strike="noStrike" baseline="0" dirty="0">
                <a:solidFill>
                  <a:srgbClr val="1154CC"/>
                </a:solidFill>
                <a:latin typeface="Arial" panose="020B0604020202020204" pitchFamily="34" charset="0"/>
              </a:rPr>
              <a:t>https://exceptionalchildren.org/improving-your-practice/professional-development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Otterai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1800" b="0" i="0" u="none" strike="noStrike" baseline="0" dirty="0">
                <a:solidFill>
                  <a:srgbClr val="1154CC"/>
                </a:solidFill>
                <a:latin typeface="Arial" panose="020B0604020202020204" pitchFamily="34" charset="0"/>
              </a:rPr>
              <a:t>https://otter.ai/home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5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6288608" y="849567"/>
            <a:ext cx="6927975" cy="8739418"/>
          </a:xfrm>
          <a:custGeom>
            <a:avLst/>
            <a:gdLst/>
            <a:ahLst/>
            <a:cxnLst/>
            <a:rect l="l" t="t" r="r" b="b"/>
            <a:pathLst>
              <a:path w="6927975" h="8739418">
                <a:moveTo>
                  <a:pt x="0" y="0"/>
                </a:moveTo>
                <a:lnTo>
                  <a:pt x="6927974" y="0"/>
                </a:lnTo>
                <a:lnTo>
                  <a:pt x="6927974" y="8739418"/>
                </a:lnTo>
                <a:lnTo>
                  <a:pt x="0" y="87394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120756" y="1028700"/>
            <a:ext cx="4584113" cy="3975676"/>
          </a:xfrm>
          <a:custGeom>
            <a:avLst/>
            <a:gdLst/>
            <a:ahLst/>
            <a:cxnLst/>
            <a:rect l="l" t="t" r="r" b="b"/>
            <a:pathLst>
              <a:path w="4584113" h="3975676">
                <a:moveTo>
                  <a:pt x="0" y="0"/>
                </a:moveTo>
                <a:lnTo>
                  <a:pt x="4584113" y="0"/>
                </a:lnTo>
                <a:lnTo>
                  <a:pt x="4584113" y="3975676"/>
                </a:lnTo>
                <a:lnTo>
                  <a:pt x="0" y="3975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-810814">
            <a:off x="2392081" y="2927294"/>
            <a:ext cx="3945639" cy="74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1"/>
              </a:lnSpc>
            </a:pPr>
            <a:r>
              <a:rPr lang="en-US" sz="5668" spc="124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Agenda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50185" y="2926201"/>
            <a:ext cx="7404819" cy="5083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90187" lvl="1" indent="-545094" algn="l">
              <a:lnSpc>
                <a:spcPts val="6715"/>
              </a:lnSpc>
              <a:buAutoNum type="arabicPeriod"/>
            </a:pPr>
            <a:r>
              <a:rPr lang="en-US" sz="5049" spc="111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Introduction</a:t>
            </a:r>
          </a:p>
          <a:p>
            <a:pPr marL="1090187" lvl="1" indent="-545094" algn="l">
              <a:lnSpc>
                <a:spcPts val="6715"/>
              </a:lnSpc>
              <a:buAutoNum type="arabicPeriod"/>
            </a:pPr>
            <a:r>
              <a:rPr lang="en-US" sz="5049" spc="111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Review of Research</a:t>
            </a:r>
          </a:p>
          <a:p>
            <a:pPr marL="1090187" lvl="1" indent="-545094" algn="l">
              <a:lnSpc>
                <a:spcPts val="6715"/>
              </a:lnSpc>
              <a:buAutoNum type="arabicPeriod"/>
            </a:pPr>
            <a:r>
              <a:rPr lang="en-US" sz="5049" spc="111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Key Themes and Findings</a:t>
            </a:r>
          </a:p>
          <a:p>
            <a:pPr marL="1090187" lvl="1" indent="-545094" algn="l">
              <a:lnSpc>
                <a:spcPts val="6715"/>
              </a:lnSpc>
              <a:buAutoNum type="arabicPeriod"/>
            </a:pPr>
            <a:r>
              <a:rPr lang="en-US" sz="5049" spc="111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Strategies for Accessible &amp; Engaging Online Learning</a:t>
            </a:r>
          </a:p>
          <a:p>
            <a:pPr marL="1090187" lvl="1" indent="-545094" algn="l">
              <a:lnSpc>
                <a:spcPts val="6715"/>
              </a:lnSpc>
              <a:buAutoNum type="arabicPeriod"/>
            </a:pPr>
            <a:r>
              <a:rPr lang="en-US" sz="5049" spc="111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Q&amp;A</a:t>
            </a:r>
          </a:p>
        </p:txBody>
      </p:sp>
      <p:sp>
        <p:nvSpPr>
          <p:cNvPr id="6" name="Freeform 6"/>
          <p:cNvSpPr/>
          <p:nvPr/>
        </p:nvSpPr>
        <p:spPr>
          <a:xfrm rot="5856579" flipV="1">
            <a:off x="764579" y="5127721"/>
            <a:ext cx="3435988" cy="3641221"/>
          </a:xfrm>
          <a:custGeom>
            <a:avLst/>
            <a:gdLst/>
            <a:ahLst/>
            <a:cxnLst/>
            <a:rect l="l" t="t" r="r" b="b"/>
            <a:pathLst>
              <a:path w="3435988" h="3641221">
                <a:moveTo>
                  <a:pt x="0" y="3641221"/>
                </a:moveTo>
                <a:lnTo>
                  <a:pt x="3435989" y="3641221"/>
                </a:lnTo>
                <a:lnTo>
                  <a:pt x="3435989" y="0"/>
                </a:lnTo>
                <a:lnTo>
                  <a:pt x="0" y="0"/>
                </a:lnTo>
                <a:lnTo>
                  <a:pt x="0" y="364122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568932">
            <a:off x="15282144" y="5728523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6190582">
            <a:off x="14034320" y="781506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52595" y="-301411"/>
            <a:ext cx="12710840" cy="1756407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-5599813" y="8633321"/>
            <a:ext cx="13959219" cy="1928910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6013559" y="348658"/>
            <a:ext cx="8462514" cy="10675190"/>
          </a:xfrm>
          <a:custGeom>
            <a:avLst/>
            <a:gdLst/>
            <a:ahLst/>
            <a:cxnLst/>
            <a:rect l="l" t="t" r="r" b="b"/>
            <a:pathLst>
              <a:path w="8462514" h="10675190">
                <a:moveTo>
                  <a:pt x="0" y="0"/>
                </a:moveTo>
                <a:lnTo>
                  <a:pt x="8462514" y="0"/>
                </a:lnTo>
                <a:lnTo>
                  <a:pt x="8462514" y="10675190"/>
                </a:lnTo>
                <a:lnTo>
                  <a:pt x="0" y="10675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03474" y="341353"/>
            <a:ext cx="4584113" cy="3975676"/>
          </a:xfrm>
          <a:custGeom>
            <a:avLst/>
            <a:gdLst/>
            <a:ahLst/>
            <a:cxnLst/>
            <a:rect l="l" t="t" r="r" b="b"/>
            <a:pathLst>
              <a:path w="4584113" h="3975676">
                <a:moveTo>
                  <a:pt x="0" y="0"/>
                </a:moveTo>
                <a:lnTo>
                  <a:pt x="4584112" y="0"/>
                </a:lnTo>
                <a:lnTo>
                  <a:pt x="4584112" y="3975676"/>
                </a:lnTo>
                <a:lnTo>
                  <a:pt x="0" y="3975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-810814">
            <a:off x="105355" y="2414747"/>
            <a:ext cx="4781147" cy="743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1"/>
              </a:lnSpc>
            </a:pPr>
            <a:r>
              <a:rPr lang="en-US" sz="5668" spc="124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Objectives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50521" y="1698138"/>
            <a:ext cx="9458937" cy="865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6"/>
              </a:lnSpc>
            </a:pPr>
            <a:r>
              <a:rPr lang="en-US" sz="3952" spc="86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By the end of this session, participants will be able to:</a:t>
            </a:r>
          </a:p>
          <a:p>
            <a:pPr algn="l">
              <a:lnSpc>
                <a:spcPts val="5256"/>
              </a:lnSpc>
            </a:pPr>
            <a:endParaRPr lang="en-US" sz="3952" spc="86">
              <a:solidFill>
                <a:srgbClr val="FFFFFF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853338" lvl="1" indent="-426669" algn="l">
              <a:lnSpc>
                <a:spcPts val="5256"/>
              </a:lnSpc>
              <a:buAutoNum type="arabicPeriod"/>
            </a:pPr>
            <a:r>
              <a:rPr lang="en-US" sz="3952" spc="86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Analyze research findings on the academic and emotional experiences of postsecondary students with disabilities in virtual learning environments.</a:t>
            </a:r>
          </a:p>
          <a:p>
            <a:pPr marL="853338" lvl="1" indent="-426669" algn="l">
              <a:lnSpc>
                <a:spcPts val="5256"/>
              </a:lnSpc>
              <a:buAutoNum type="arabicPeriod"/>
            </a:pPr>
            <a:r>
              <a:rPr lang="en-US" sz="3952" spc="86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Identify common challenges and barriers students with disabilities face in accessing and engaging with online education.</a:t>
            </a:r>
          </a:p>
          <a:p>
            <a:pPr marL="853338" lvl="1" indent="-426669" algn="l">
              <a:lnSpc>
                <a:spcPts val="5256"/>
              </a:lnSpc>
              <a:buAutoNum type="arabicPeriod"/>
            </a:pPr>
            <a:r>
              <a:rPr lang="en-US" sz="3952" spc="86">
                <a:solidFill>
                  <a:srgbClr val="FFFFFF"/>
                </a:solidFill>
                <a:latin typeface="Handy Casual"/>
                <a:ea typeface="Handy Casual"/>
                <a:cs typeface="Handy Casual"/>
                <a:sym typeface="Handy Casual"/>
              </a:rPr>
              <a:t>Apply inclusive strategies and technology-based solutions to create more accessible, engaging, and supportive online learning experiences for students with disabilities.</a:t>
            </a:r>
          </a:p>
          <a:p>
            <a:pPr algn="l">
              <a:lnSpc>
                <a:spcPts val="5256"/>
              </a:lnSpc>
            </a:pPr>
            <a:endParaRPr lang="en-US" sz="3952" spc="86">
              <a:solidFill>
                <a:srgbClr val="FFFFFF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6" name="Freeform 6"/>
          <p:cNvSpPr/>
          <p:nvPr/>
        </p:nvSpPr>
        <p:spPr>
          <a:xfrm rot="5856579" flipV="1">
            <a:off x="764579" y="5127721"/>
            <a:ext cx="3435988" cy="3641221"/>
          </a:xfrm>
          <a:custGeom>
            <a:avLst/>
            <a:gdLst/>
            <a:ahLst/>
            <a:cxnLst/>
            <a:rect l="l" t="t" r="r" b="b"/>
            <a:pathLst>
              <a:path w="3435988" h="3641221">
                <a:moveTo>
                  <a:pt x="0" y="3641221"/>
                </a:moveTo>
                <a:lnTo>
                  <a:pt x="3435989" y="3641221"/>
                </a:lnTo>
                <a:lnTo>
                  <a:pt x="3435989" y="0"/>
                </a:lnTo>
                <a:lnTo>
                  <a:pt x="0" y="0"/>
                </a:lnTo>
                <a:lnTo>
                  <a:pt x="0" y="364122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568932">
            <a:off x="15964514" y="6351936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3"/>
                </a:lnTo>
                <a:lnTo>
                  <a:pt x="0" y="2069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752595" y="-301411"/>
            <a:ext cx="12710840" cy="1756407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6190582">
            <a:off x="15658202" y="339083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-5599813" y="8633321"/>
            <a:ext cx="13959219" cy="1928910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48932" y="0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9" y="0"/>
                </a:lnTo>
                <a:lnTo>
                  <a:pt x="10083239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71111" y="1331499"/>
            <a:ext cx="7347649" cy="7187337"/>
          </a:xfrm>
          <a:custGeom>
            <a:avLst/>
            <a:gdLst/>
            <a:ahLst/>
            <a:cxnLst/>
            <a:rect l="l" t="t" r="r" b="b"/>
            <a:pathLst>
              <a:path w="7347649" h="7187337">
                <a:moveTo>
                  <a:pt x="0" y="0"/>
                </a:moveTo>
                <a:lnTo>
                  <a:pt x="7347649" y="0"/>
                </a:lnTo>
                <a:lnTo>
                  <a:pt x="7347649" y="7187338"/>
                </a:lnTo>
                <a:lnTo>
                  <a:pt x="0" y="7187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21426" y="1681670"/>
            <a:ext cx="5407993" cy="5210140"/>
          </a:xfrm>
          <a:custGeom>
            <a:avLst/>
            <a:gdLst/>
            <a:ahLst/>
            <a:cxnLst/>
            <a:rect l="l" t="t" r="r" b="b"/>
            <a:pathLst>
              <a:path w="5407993" h="5210140">
                <a:moveTo>
                  <a:pt x="0" y="0"/>
                </a:moveTo>
                <a:lnTo>
                  <a:pt x="5407993" y="0"/>
                </a:lnTo>
                <a:lnTo>
                  <a:pt x="5407993" y="5210140"/>
                </a:lnTo>
                <a:lnTo>
                  <a:pt x="0" y="521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471" t="-18658" r="-30355" b="-104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404703" y="190760"/>
            <a:ext cx="7627468" cy="114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8"/>
              </a:lnSpc>
              <a:spcBef>
                <a:spcPct val="0"/>
              </a:spcBef>
            </a:pPr>
            <a:r>
              <a:rPr lang="en-US" sz="7465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Introduction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1912" y="7405240"/>
            <a:ext cx="6247020" cy="1510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5"/>
              </a:lnSpc>
            </a:pPr>
            <a:r>
              <a:rPr lang="en-US" sz="497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Hi there! I’m Arianna!</a:t>
            </a:r>
          </a:p>
          <a:p>
            <a:pPr algn="ctr">
              <a:lnSpc>
                <a:spcPts val="5975"/>
              </a:lnSpc>
              <a:spcBef>
                <a:spcPct val="0"/>
              </a:spcBef>
            </a:pPr>
            <a:endParaRPr lang="en-US" sz="497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7" name="Freeform 7"/>
          <p:cNvSpPr/>
          <p:nvPr/>
        </p:nvSpPr>
        <p:spPr>
          <a:xfrm rot="-10800000">
            <a:off x="-814179" y="8518837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918760" y="1150524"/>
            <a:ext cx="10024648" cy="9654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4"/>
              </a:lnSpc>
            </a:pPr>
            <a:r>
              <a:rPr lang="en-US" sz="3465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👋 Hi everyone! I’m Arianna Kandola.</a:t>
            </a:r>
          </a:p>
          <a:p>
            <a:pPr marL="683332" lvl="1" indent="-341666" algn="l">
              <a:lnSpc>
                <a:spcPts val="3956"/>
              </a:lnSpc>
              <a:buFont typeface="Arial"/>
              <a:buChar char="•"/>
            </a:pPr>
            <a:r>
              <a:rPr lang="en-US" sz="3165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Virtual Special Education Teacher</a:t>
            </a:r>
          </a:p>
          <a:p>
            <a:pPr marL="683332" lvl="1" indent="-341666" algn="l">
              <a:lnSpc>
                <a:spcPts val="3956"/>
              </a:lnSpc>
              <a:buFont typeface="Arial"/>
              <a:buChar char="•"/>
            </a:pPr>
            <a:r>
              <a:rPr lang="en-US" sz="3165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Ph.D. Candidate in Special Education</a:t>
            </a:r>
          </a:p>
          <a:p>
            <a:pPr marL="683332" lvl="1" indent="-341666" algn="l">
              <a:lnSpc>
                <a:spcPts val="3956"/>
              </a:lnSpc>
              <a:buFont typeface="Arial"/>
              <a:buChar char="•"/>
            </a:pPr>
            <a:r>
              <a:rPr lang="en-US" sz="3165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Research focus: The impact of instructional settings and technology on academic achievement for students with disabilities</a:t>
            </a:r>
          </a:p>
          <a:p>
            <a:pPr algn="l">
              <a:lnSpc>
                <a:spcPts val="3956"/>
              </a:lnSpc>
            </a:pPr>
            <a:endParaRPr lang="en-US" sz="3165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5994"/>
              </a:lnSpc>
            </a:pPr>
            <a:r>
              <a:rPr lang="en-US" sz="3465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🔹 Why This Topic?</a:t>
            </a:r>
          </a:p>
          <a:p>
            <a:pPr marL="683332" lvl="1" indent="-341666" algn="l">
              <a:lnSpc>
                <a:spcPts val="3956"/>
              </a:lnSpc>
              <a:buFont typeface="Arial"/>
              <a:buChar char="•"/>
            </a:pPr>
            <a:r>
              <a:rPr lang="en-US" sz="3165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Technology can be empowering or limiting depending on how it’s implemented</a:t>
            </a:r>
          </a:p>
          <a:p>
            <a:pPr marL="683332" lvl="1" indent="-341666" algn="l">
              <a:lnSpc>
                <a:spcPts val="3956"/>
              </a:lnSpc>
              <a:buFont typeface="Arial"/>
              <a:buChar char="•"/>
            </a:pPr>
            <a:r>
              <a:rPr lang="en-US" sz="3165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Students with disabilities have unique experiences in virtual education, and their voices matter</a:t>
            </a:r>
          </a:p>
          <a:p>
            <a:pPr marL="683332" lvl="1" indent="-341666" algn="l">
              <a:lnSpc>
                <a:spcPts val="3956"/>
              </a:lnSpc>
              <a:buFont typeface="Arial"/>
              <a:buChar char="•"/>
            </a:pPr>
            <a:r>
              <a:rPr lang="en-US" sz="3165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My research explores how we can make online learning more accessible, engaging, and beneficial</a:t>
            </a:r>
          </a:p>
          <a:p>
            <a:pPr algn="l">
              <a:lnSpc>
                <a:spcPts val="3956"/>
              </a:lnSpc>
            </a:pPr>
            <a:endParaRPr lang="en-US" sz="3165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5994"/>
              </a:lnSpc>
            </a:pPr>
            <a:r>
              <a:rPr lang="en-US" sz="3465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👉 Today, I’ll share insights from recent research and discuss strategies to improve online education for students with disabilities.</a:t>
            </a:r>
          </a:p>
          <a:p>
            <a:pPr algn="l">
              <a:lnSpc>
                <a:spcPts val="5994"/>
              </a:lnSpc>
            </a:pPr>
            <a:endParaRPr lang="en-US" sz="3465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80591" y="3897114"/>
            <a:ext cx="6315406" cy="177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💡 THE GROWING ROLE OF ONLINE LEARNING IN HIGHER ED</a:t>
            </a:r>
          </a:p>
        </p:txBody>
      </p:sp>
      <p:sp>
        <p:nvSpPr>
          <p:cNvPr id="3" name="Freeform 3"/>
          <p:cNvSpPr/>
          <p:nvPr/>
        </p:nvSpPr>
        <p:spPr>
          <a:xfrm>
            <a:off x="4546169" y="246664"/>
            <a:ext cx="9699658" cy="3103890"/>
          </a:xfrm>
          <a:custGeom>
            <a:avLst/>
            <a:gdLst/>
            <a:ahLst/>
            <a:cxnLst/>
            <a:rect l="l" t="t" r="r" b="b"/>
            <a:pathLst>
              <a:path w="9699658" h="3103890">
                <a:moveTo>
                  <a:pt x="0" y="0"/>
                </a:moveTo>
                <a:lnTo>
                  <a:pt x="9699657" y="0"/>
                </a:lnTo>
                <a:lnTo>
                  <a:pt x="9699657" y="3103890"/>
                </a:lnTo>
                <a:lnTo>
                  <a:pt x="0" y="310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-166726">
            <a:off x="4458791" y="1061138"/>
            <a:ext cx="9365337" cy="191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7"/>
              </a:lnSpc>
              <a:spcBef>
                <a:spcPct val="0"/>
              </a:spcBef>
            </a:pPr>
            <a:r>
              <a:rPr lang="en-US" sz="5477" spc="213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WHY VIRTUAL EDUCATION?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25423" y="6210829"/>
            <a:ext cx="4697507" cy="259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just">
              <a:lnSpc>
                <a:spcPts val="341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More students with disabilities are enrolling in online programs</a:t>
            </a:r>
          </a:p>
          <a:p>
            <a:pPr algn="just">
              <a:lnSpc>
                <a:spcPts val="3419"/>
              </a:lnSpc>
            </a:pPr>
            <a:endParaRPr lang="en-US" sz="29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647697" lvl="1" indent="-323848" algn="just">
              <a:lnSpc>
                <a:spcPts val="341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Accessibility &amp; flexibility have both benefits and challenges</a:t>
            </a:r>
          </a:p>
          <a:p>
            <a:pPr algn="just">
              <a:lnSpc>
                <a:spcPts val="3419"/>
              </a:lnSpc>
            </a:pPr>
            <a:endParaRPr lang="en-US" sz="29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79942" y="5829483"/>
            <a:ext cx="4199874" cy="3451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just">
              <a:lnSpc>
                <a:spcPts val="341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Online learning should enhance education, not create more barriers</a:t>
            </a:r>
          </a:p>
          <a:p>
            <a:pPr algn="just">
              <a:lnSpc>
                <a:spcPts val="3419"/>
              </a:lnSpc>
            </a:pPr>
            <a:endParaRPr lang="en-US" sz="29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647698" lvl="1" indent="-323849" algn="just">
              <a:lnSpc>
                <a:spcPts val="341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Students' academic success and well-being depend on effective implementation</a:t>
            </a:r>
          </a:p>
          <a:p>
            <a:pPr algn="just">
              <a:lnSpc>
                <a:spcPts val="3419"/>
              </a:lnSpc>
            </a:pPr>
            <a:endParaRPr lang="en-US" sz="29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77212" y="4079212"/>
            <a:ext cx="4199874" cy="117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🎯 WHY THIS MATTERS:</a:t>
            </a:r>
          </a:p>
        </p:txBody>
      </p:sp>
      <p:sp>
        <p:nvSpPr>
          <p:cNvPr id="8" name="Freeform 8"/>
          <p:cNvSpPr/>
          <p:nvPr/>
        </p:nvSpPr>
        <p:spPr>
          <a:xfrm rot="-491967">
            <a:off x="4059589" y="-122645"/>
            <a:ext cx="2241878" cy="2042147"/>
          </a:xfrm>
          <a:custGeom>
            <a:avLst/>
            <a:gdLst/>
            <a:ahLst/>
            <a:cxnLst/>
            <a:rect l="l" t="t" r="r" b="b"/>
            <a:pathLst>
              <a:path w="2241878" h="2042147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706294" flipV="1">
            <a:off x="-104297" y="1286525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7" y="4128058"/>
                </a:lnTo>
                <a:lnTo>
                  <a:pt x="3895387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568932">
            <a:off x="16456936" y="1606121"/>
            <a:ext cx="1447775" cy="2075662"/>
          </a:xfrm>
          <a:custGeom>
            <a:avLst/>
            <a:gdLst/>
            <a:ahLst/>
            <a:cxnLst/>
            <a:rect l="l" t="t" r="r" b="b"/>
            <a:pathLst>
              <a:path w="1447775" h="2075662">
                <a:moveTo>
                  <a:pt x="0" y="0"/>
                </a:moveTo>
                <a:lnTo>
                  <a:pt x="1447775" y="0"/>
                </a:lnTo>
                <a:lnTo>
                  <a:pt x="1447775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538197" y="0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6208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22617">
            <a:off x="8572585" y="1453333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65018" y="2800479"/>
            <a:ext cx="5452145" cy="12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8"/>
              </a:lnSpc>
            </a:pPr>
            <a:r>
              <a:rPr lang="en-US" sz="5150" spc="113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Research Spotlight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51172" y="4496852"/>
            <a:ext cx="4607578" cy="230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sz="6000" spc="131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GEOGAN ET AL. 2023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964208" y="1893931"/>
            <a:ext cx="3705330" cy="976981"/>
            <a:chOff x="0" y="0"/>
            <a:chExt cx="1066981" cy="2813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6981" cy="281330"/>
            </a:xfrm>
            <a:custGeom>
              <a:avLst/>
              <a:gdLst/>
              <a:ahLst/>
              <a:cxnLst/>
              <a:rect l="l" t="t" r="r" b="b"/>
              <a:pathLst>
                <a:path w="1066981" h="281330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1066981" cy="25275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26150" y="6685966"/>
            <a:ext cx="3705330" cy="956919"/>
            <a:chOff x="0" y="0"/>
            <a:chExt cx="1066981" cy="2755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6981" cy="275553"/>
            </a:xfrm>
            <a:custGeom>
              <a:avLst/>
              <a:gdLst/>
              <a:ahLst/>
              <a:cxnLst/>
              <a:rect l="l" t="t" r="r" b="b"/>
              <a:pathLst>
                <a:path w="1066981" h="275553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0335"/>
                  </a:lnTo>
                  <a:cubicBezTo>
                    <a:pt x="1066981" y="220284"/>
                    <a:pt x="1059057" y="239416"/>
                    <a:pt x="1044950" y="253522"/>
                  </a:cubicBezTo>
                  <a:cubicBezTo>
                    <a:pt x="1030844" y="267628"/>
                    <a:pt x="1011712" y="275553"/>
                    <a:pt x="991763" y="275553"/>
                  </a:cubicBezTo>
                  <a:lnTo>
                    <a:pt x="75218" y="275553"/>
                  </a:lnTo>
                  <a:cubicBezTo>
                    <a:pt x="55269" y="275553"/>
                    <a:pt x="36137" y="267628"/>
                    <a:pt x="22031" y="253522"/>
                  </a:cubicBezTo>
                  <a:cubicBezTo>
                    <a:pt x="7925" y="239416"/>
                    <a:pt x="0" y="220284"/>
                    <a:pt x="0" y="200335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E6BF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1066981" cy="246978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690807" y="1893931"/>
            <a:ext cx="3740501" cy="911138"/>
            <a:chOff x="0" y="0"/>
            <a:chExt cx="1077109" cy="2623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77109" cy="262370"/>
            </a:xfrm>
            <a:custGeom>
              <a:avLst/>
              <a:gdLst/>
              <a:ahLst/>
              <a:cxnLst/>
              <a:rect l="l" t="t" r="r" b="b"/>
              <a:pathLst>
                <a:path w="1077109" h="262370">
                  <a:moveTo>
                    <a:pt x="74511" y="0"/>
                  </a:moveTo>
                  <a:lnTo>
                    <a:pt x="1002598" y="0"/>
                  </a:lnTo>
                  <a:cubicBezTo>
                    <a:pt x="1022359" y="0"/>
                    <a:pt x="1041312" y="7850"/>
                    <a:pt x="1055285" y="21824"/>
                  </a:cubicBezTo>
                  <a:cubicBezTo>
                    <a:pt x="1069259" y="35797"/>
                    <a:pt x="1077109" y="54750"/>
                    <a:pt x="1077109" y="74511"/>
                  </a:cubicBezTo>
                  <a:lnTo>
                    <a:pt x="1077109" y="187859"/>
                  </a:lnTo>
                  <a:cubicBezTo>
                    <a:pt x="1077109" y="207620"/>
                    <a:pt x="1069259" y="226573"/>
                    <a:pt x="1055285" y="240546"/>
                  </a:cubicBezTo>
                  <a:cubicBezTo>
                    <a:pt x="1041312" y="254520"/>
                    <a:pt x="1022359" y="262370"/>
                    <a:pt x="1002598" y="262370"/>
                  </a:cubicBezTo>
                  <a:lnTo>
                    <a:pt x="74511" y="262370"/>
                  </a:lnTo>
                  <a:cubicBezTo>
                    <a:pt x="54750" y="262370"/>
                    <a:pt x="35797" y="254520"/>
                    <a:pt x="21824" y="240546"/>
                  </a:cubicBezTo>
                  <a:cubicBezTo>
                    <a:pt x="7850" y="226573"/>
                    <a:pt x="0" y="207620"/>
                    <a:pt x="0" y="187859"/>
                  </a:cubicBezTo>
                  <a:lnTo>
                    <a:pt x="0" y="74511"/>
                  </a:lnTo>
                  <a:cubicBezTo>
                    <a:pt x="0" y="54750"/>
                    <a:pt x="7850" y="35797"/>
                    <a:pt x="21824" y="21824"/>
                  </a:cubicBezTo>
                  <a:cubicBezTo>
                    <a:pt x="35797" y="7850"/>
                    <a:pt x="54750" y="0"/>
                    <a:pt x="74511" y="0"/>
                  </a:cubicBezTo>
                  <a:close/>
                </a:path>
              </a:pathLst>
            </a:custGeom>
            <a:solidFill>
              <a:srgbClr val="FBC0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077109" cy="23379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12701" y="6685966"/>
            <a:ext cx="3705330" cy="976981"/>
            <a:chOff x="0" y="0"/>
            <a:chExt cx="1066981" cy="2813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66981" cy="281330"/>
            </a:xfrm>
            <a:custGeom>
              <a:avLst/>
              <a:gdLst/>
              <a:ahLst/>
              <a:cxnLst/>
              <a:rect l="l" t="t" r="r" b="b"/>
              <a:pathLst>
                <a:path w="1066981" h="281330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8575"/>
              <a:ext cx="1066981" cy="25275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1643804">
            <a:off x="10477014" y="2895848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964208" y="2165003"/>
            <a:ext cx="3779520" cy="47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  <a:spcBef>
                <a:spcPct val="0"/>
              </a:spcBef>
            </a:pPr>
            <a:r>
              <a:rPr lang="en-US" sz="3500" spc="147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Study Focus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64208" y="3002558"/>
            <a:ext cx="4005500" cy="164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Explored undergraduate students with learning disabilities navigating their first online semester during COVID-19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81202" y="6731515"/>
            <a:ext cx="3088337" cy="94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  <a:spcBef>
                <a:spcPct val="0"/>
              </a:spcBef>
            </a:pPr>
            <a:r>
              <a:rPr lang="en-US" sz="3500" spc="147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Key Findings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986082" y="2139936"/>
            <a:ext cx="3507184" cy="47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  <a:spcBef>
                <a:spcPct val="0"/>
              </a:spcBef>
            </a:pPr>
            <a:r>
              <a:rPr lang="en-US" sz="3500" spc="147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Participants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189632" y="6954861"/>
            <a:ext cx="3303635" cy="47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  <a:spcBef>
                <a:spcPct val="0"/>
              </a:spcBef>
            </a:pPr>
            <a:r>
              <a:rPr lang="en-US" sz="3500" spc="147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Limitations</a:t>
            </a:r>
          </a:p>
        </p:txBody>
      </p:sp>
      <p:sp>
        <p:nvSpPr>
          <p:cNvPr id="23" name="Freeform 23"/>
          <p:cNvSpPr/>
          <p:nvPr/>
        </p:nvSpPr>
        <p:spPr>
          <a:xfrm rot="1543996">
            <a:off x="10606292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8767587">
            <a:off x="5953077" y="3012795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9139054">
            <a:off x="5920775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8261386">
            <a:off x="8806164" y="6926598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0"/>
                </a:lnTo>
                <a:lnTo>
                  <a:pt x="0" y="1309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2226150" y="7804810"/>
            <a:ext cx="4005500" cy="2295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"Hit or miss" experience – worked well for some, but others struggled</a:t>
            </a:r>
          </a:p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Emotional overwhelm &amp; fighting for accommodations</a:t>
            </a:r>
          </a:p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Stigma &amp; self-teaching – had to put in extra effort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612532" y="2921392"/>
            <a:ext cx="4005500" cy="676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6 Canadian students with LD in various degree programs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945303" y="7804810"/>
            <a:ext cx="4005500" cy="676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Small sample, only from one country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22617">
            <a:off x="8572585" y="1453333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65018" y="2800479"/>
            <a:ext cx="5452145" cy="12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8"/>
              </a:lnSpc>
            </a:pPr>
            <a:r>
              <a:rPr lang="en-US" sz="5150" spc="113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Research Spotlight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51172" y="4496852"/>
            <a:ext cx="4607578" cy="155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sz="6000" spc="131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MEAD ET AL. 2023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964208" y="1893931"/>
            <a:ext cx="3705330" cy="976981"/>
            <a:chOff x="0" y="0"/>
            <a:chExt cx="1066981" cy="2813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6981" cy="281330"/>
            </a:xfrm>
            <a:custGeom>
              <a:avLst/>
              <a:gdLst/>
              <a:ahLst/>
              <a:cxnLst/>
              <a:rect l="l" t="t" r="r" b="b"/>
              <a:pathLst>
                <a:path w="1066981" h="281330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1066981" cy="25275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26150" y="6685966"/>
            <a:ext cx="3705330" cy="956919"/>
            <a:chOff x="0" y="0"/>
            <a:chExt cx="1066981" cy="2755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6981" cy="275553"/>
            </a:xfrm>
            <a:custGeom>
              <a:avLst/>
              <a:gdLst/>
              <a:ahLst/>
              <a:cxnLst/>
              <a:rect l="l" t="t" r="r" b="b"/>
              <a:pathLst>
                <a:path w="1066981" h="275553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0335"/>
                  </a:lnTo>
                  <a:cubicBezTo>
                    <a:pt x="1066981" y="220284"/>
                    <a:pt x="1059057" y="239416"/>
                    <a:pt x="1044950" y="253522"/>
                  </a:cubicBezTo>
                  <a:cubicBezTo>
                    <a:pt x="1030844" y="267628"/>
                    <a:pt x="1011712" y="275553"/>
                    <a:pt x="991763" y="275553"/>
                  </a:cubicBezTo>
                  <a:lnTo>
                    <a:pt x="75218" y="275553"/>
                  </a:lnTo>
                  <a:cubicBezTo>
                    <a:pt x="55269" y="275553"/>
                    <a:pt x="36137" y="267628"/>
                    <a:pt x="22031" y="253522"/>
                  </a:cubicBezTo>
                  <a:cubicBezTo>
                    <a:pt x="7925" y="239416"/>
                    <a:pt x="0" y="220284"/>
                    <a:pt x="0" y="200335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E6BF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1066981" cy="246978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690807" y="1893931"/>
            <a:ext cx="3740501" cy="911138"/>
            <a:chOff x="0" y="0"/>
            <a:chExt cx="1077109" cy="2623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77109" cy="262370"/>
            </a:xfrm>
            <a:custGeom>
              <a:avLst/>
              <a:gdLst/>
              <a:ahLst/>
              <a:cxnLst/>
              <a:rect l="l" t="t" r="r" b="b"/>
              <a:pathLst>
                <a:path w="1077109" h="262370">
                  <a:moveTo>
                    <a:pt x="74511" y="0"/>
                  </a:moveTo>
                  <a:lnTo>
                    <a:pt x="1002598" y="0"/>
                  </a:lnTo>
                  <a:cubicBezTo>
                    <a:pt x="1022359" y="0"/>
                    <a:pt x="1041312" y="7850"/>
                    <a:pt x="1055285" y="21824"/>
                  </a:cubicBezTo>
                  <a:cubicBezTo>
                    <a:pt x="1069259" y="35797"/>
                    <a:pt x="1077109" y="54750"/>
                    <a:pt x="1077109" y="74511"/>
                  </a:cubicBezTo>
                  <a:lnTo>
                    <a:pt x="1077109" y="187859"/>
                  </a:lnTo>
                  <a:cubicBezTo>
                    <a:pt x="1077109" y="207620"/>
                    <a:pt x="1069259" y="226573"/>
                    <a:pt x="1055285" y="240546"/>
                  </a:cubicBezTo>
                  <a:cubicBezTo>
                    <a:pt x="1041312" y="254520"/>
                    <a:pt x="1022359" y="262370"/>
                    <a:pt x="1002598" y="262370"/>
                  </a:cubicBezTo>
                  <a:lnTo>
                    <a:pt x="74511" y="262370"/>
                  </a:lnTo>
                  <a:cubicBezTo>
                    <a:pt x="54750" y="262370"/>
                    <a:pt x="35797" y="254520"/>
                    <a:pt x="21824" y="240546"/>
                  </a:cubicBezTo>
                  <a:cubicBezTo>
                    <a:pt x="7850" y="226573"/>
                    <a:pt x="0" y="207620"/>
                    <a:pt x="0" y="187859"/>
                  </a:cubicBezTo>
                  <a:lnTo>
                    <a:pt x="0" y="74511"/>
                  </a:lnTo>
                  <a:cubicBezTo>
                    <a:pt x="0" y="54750"/>
                    <a:pt x="7850" y="35797"/>
                    <a:pt x="21824" y="21824"/>
                  </a:cubicBezTo>
                  <a:cubicBezTo>
                    <a:pt x="35797" y="7850"/>
                    <a:pt x="54750" y="0"/>
                    <a:pt x="74511" y="0"/>
                  </a:cubicBezTo>
                  <a:close/>
                </a:path>
              </a:pathLst>
            </a:custGeom>
            <a:solidFill>
              <a:srgbClr val="FBC0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077109" cy="23379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12701" y="6685966"/>
            <a:ext cx="3705330" cy="976981"/>
            <a:chOff x="0" y="0"/>
            <a:chExt cx="1066981" cy="2813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66981" cy="281330"/>
            </a:xfrm>
            <a:custGeom>
              <a:avLst/>
              <a:gdLst/>
              <a:ahLst/>
              <a:cxnLst/>
              <a:rect l="l" t="t" r="r" b="b"/>
              <a:pathLst>
                <a:path w="1066981" h="281330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8575"/>
              <a:ext cx="1066981" cy="25275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1643804">
            <a:off x="10477014" y="2895848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964208" y="2165003"/>
            <a:ext cx="3779520" cy="47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  <a:spcBef>
                <a:spcPct val="0"/>
              </a:spcBef>
            </a:pPr>
            <a:r>
              <a:rPr lang="en-US" sz="3500" spc="147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Study Focus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64208" y="3002558"/>
            <a:ext cx="4005500" cy="164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Compared academic performance and accommodation access in online vs. in-person degree programs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81202" y="6731515"/>
            <a:ext cx="3088337" cy="94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  <a:spcBef>
                <a:spcPct val="0"/>
              </a:spcBef>
            </a:pPr>
            <a:r>
              <a:rPr lang="en-US" sz="3500" spc="147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Key Findings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986082" y="2139936"/>
            <a:ext cx="3507184" cy="47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  <a:spcBef>
                <a:spcPct val="0"/>
              </a:spcBef>
            </a:pPr>
            <a:r>
              <a:rPr lang="en-US" sz="3500" spc="147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Participants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189632" y="6954861"/>
            <a:ext cx="3303635" cy="47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  <a:spcBef>
                <a:spcPct val="0"/>
              </a:spcBef>
            </a:pPr>
            <a:r>
              <a:rPr lang="en-US" sz="3500" spc="147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Limitations</a:t>
            </a:r>
          </a:p>
        </p:txBody>
      </p:sp>
      <p:sp>
        <p:nvSpPr>
          <p:cNvPr id="23" name="Freeform 23"/>
          <p:cNvSpPr/>
          <p:nvPr/>
        </p:nvSpPr>
        <p:spPr>
          <a:xfrm rot="1543996">
            <a:off x="10606292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8767587">
            <a:off x="5953077" y="3012795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9139054">
            <a:off x="5920775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8261386">
            <a:off x="8529939" y="6145562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2226150" y="7804810"/>
            <a:ext cx="4005500" cy="1971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In-person students received more accommodations</a:t>
            </a:r>
          </a:p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Online students with disabilities performed better academically</a:t>
            </a:r>
          </a:p>
          <a:p>
            <a:pPr algn="l">
              <a:lnSpc>
                <a:spcPts val="2624"/>
              </a:lnSpc>
            </a:pPr>
            <a:endParaRPr lang="en-US" sz="2499" spc="104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612532" y="2921392"/>
            <a:ext cx="4005500" cy="1971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5,586 students in Biological Sciences program</a:t>
            </a:r>
          </a:p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126 online students with disabilities</a:t>
            </a:r>
          </a:p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232 in-person students with disabilities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945303" y="7804810"/>
            <a:ext cx="4005500" cy="100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Selection bias – students who preferred online may have performed better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22617">
            <a:off x="8572585" y="1453333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665018" y="2800479"/>
            <a:ext cx="5452145" cy="12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8"/>
              </a:lnSpc>
            </a:pPr>
            <a:r>
              <a:rPr lang="en-US" sz="5150" spc="113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Research Spotlight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51172" y="4496852"/>
            <a:ext cx="4607578" cy="230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sz="6000" spc="131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MA’MOR ET AL. 2022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964208" y="1893931"/>
            <a:ext cx="3705330" cy="976981"/>
            <a:chOff x="0" y="0"/>
            <a:chExt cx="1066981" cy="2813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6981" cy="281330"/>
            </a:xfrm>
            <a:custGeom>
              <a:avLst/>
              <a:gdLst/>
              <a:ahLst/>
              <a:cxnLst/>
              <a:rect l="l" t="t" r="r" b="b"/>
              <a:pathLst>
                <a:path w="1066981" h="281330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1066981" cy="25275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26150" y="6685966"/>
            <a:ext cx="3705330" cy="956919"/>
            <a:chOff x="0" y="0"/>
            <a:chExt cx="1066981" cy="2755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6981" cy="275553"/>
            </a:xfrm>
            <a:custGeom>
              <a:avLst/>
              <a:gdLst/>
              <a:ahLst/>
              <a:cxnLst/>
              <a:rect l="l" t="t" r="r" b="b"/>
              <a:pathLst>
                <a:path w="1066981" h="275553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0335"/>
                  </a:lnTo>
                  <a:cubicBezTo>
                    <a:pt x="1066981" y="220284"/>
                    <a:pt x="1059057" y="239416"/>
                    <a:pt x="1044950" y="253522"/>
                  </a:cubicBezTo>
                  <a:cubicBezTo>
                    <a:pt x="1030844" y="267628"/>
                    <a:pt x="1011712" y="275553"/>
                    <a:pt x="991763" y="275553"/>
                  </a:cubicBezTo>
                  <a:lnTo>
                    <a:pt x="75218" y="275553"/>
                  </a:lnTo>
                  <a:cubicBezTo>
                    <a:pt x="55269" y="275553"/>
                    <a:pt x="36137" y="267628"/>
                    <a:pt x="22031" y="253522"/>
                  </a:cubicBezTo>
                  <a:cubicBezTo>
                    <a:pt x="7925" y="239416"/>
                    <a:pt x="0" y="220284"/>
                    <a:pt x="0" y="200335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E6BF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1066981" cy="246978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690807" y="1893931"/>
            <a:ext cx="3740501" cy="911138"/>
            <a:chOff x="0" y="0"/>
            <a:chExt cx="1077109" cy="2623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77109" cy="262370"/>
            </a:xfrm>
            <a:custGeom>
              <a:avLst/>
              <a:gdLst/>
              <a:ahLst/>
              <a:cxnLst/>
              <a:rect l="l" t="t" r="r" b="b"/>
              <a:pathLst>
                <a:path w="1077109" h="262370">
                  <a:moveTo>
                    <a:pt x="74511" y="0"/>
                  </a:moveTo>
                  <a:lnTo>
                    <a:pt x="1002598" y="0"/>
                  </a:lnTo>
                  <a:cubicBezTo>
                    <a:pt x="1022359" y="0"/>
                    <a:pt x="1041312" y="7850"/>
                    <a:pt x="1055285" y="21824"/>
                  </a:cubicBezTo>
                  <a:cubicBezTo>
                    <a:pt x="1069259" y="35797"/>
                    <a:pt x="1077109" y="54750"/>
                    <a:pt x="1077109" y="74511"/>
                  </a:cubicBezTo>
                  <a:lnTo>
                    <a:pt x="1077109" y="187859"/>
                  </a:lnTo>
                  <a:cubicBezTo>
                    <a:pt x="1077109" y="207620"/>
                    <a:pt x="1069259" y="226573"/>
                    <a:pt x="1055285" y="240546"/>
                  </a:cubicBezTo>
                  <a:cubicBezTo>
                    <a:pt x="1041312" y="254520"/>
                    <a:pt x="1022359" y="262370"/>
                    <a:pt x="1002598" y="262370"/>
                  </a:cubicBezTo>
                  <a:lnTo>
                    <a:pt x="74511" y="262370"/>
                  </a:lnTo>
                  <a:cubicBezTo>
                    <a:pt x="54750" y="262370"/>
                    <a:pt x="35797" y="254520"/>
                    <a:pt x="21824" y="240546"/>
                  </a:cubicBezTo>
                  <a:cubicBezTo>
                    <a:pt x="7850" y="226573"/>
                    <a:pt x="0" y="207620"/>
                    <a:pt x="0" y="187859"/>
                  </a:cubicBezTo>
                  <a:lnTo>
                    <a:pt x="0" y="74511"/>
                  </a:lnTo>
                  <a:cubicBezTo>
                    <a:pt x="0" y="54750"/>
                    <a:pt x="7850" y="35797"/>
                    <a:pt x="21824" y="21824"/>
                  </a:cubicBezTo>
                  <a:cubicBezTo>
                    <a:pt x="35797" y="7850"/>
                    <a:pt x="54750" y="0"/>
                    <a:pt x="74511" y="0"/>
                  </a:cubicBezTo>
                  <a:close/>
                </a:path>
              </a:pathLst>
            </a:custGeom>
            <a:solidFill>
              <a:srgbClr val="FBC0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077109" cy="23379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12701" y="6685966"/>
            <a:ext cx="3705330" cy="976981"/>
            <a:chOff x="0" y="0"/>
            <a:chExt cx="1066981" cy="2813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66981" cy="281330"/>
            </a:xfrm>
            <a:custGeom>
              <a:avLst/>
              <a:gdLst/>
              <a:ahLst/>
              <a:cxnLst/>
              <a:rect l="l" t="t" r="r" b="b"/>
              <a:pathLst>
                <a:path w="1066981" h="281330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8575"/>
              <a:ext cx="1066981" cy="25275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1643804">
            <a:off x="10477014" y="2895848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964208" y="2165003"/>
            <a:ext cx="3779520" cy="47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  <a:spcBef>
                <a:spcPct val="0"/>
              </a:spcBef>
            </a:pPr>
            <a:r>
              <a:rPr lang="en-US" sz="3500" spc="147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Study Focus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64208" y="3002558"/>
            <a:ext cx="4005500" cy="100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Investigated challenges in online learning for college students with disabilities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81202" y="6731515"/>
            <a:ext cx="3088337" cy="94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  <a:spcBef>
                <a:spcPct val="0"/>
              </a:spcBef>
            </a:pPr>
            <a:r>
              <a:rPr lang="en-US" sz="3500" spc="147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Key Findings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986082" y="2139936"/>
            <a:ext cx="3507184" cy="47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  <a:spcBef>
                <a:spcPct val="0"/>
              </a:spcBef>
            </a:pPr>
            <a:r>
              <a:rPr lang="en-US" sz="3500" spc="147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Participants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189632" y="6954861"/>
            <a:ext cx="3303635" cy="47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  <a:spcBef>
                <a:spcPct val="0"/>
              </a:spcBef>
            </a:pPr>
            <a:r>
              <a:rPr lang="en-US" sz="3500" spc="147">
                <a:solidFill>
                  <a:srgbClr val="000000"/>
                </a:solidFill>
                <a:latin typeface="TAN Headline"/>
                <a:ea typeface="TAN Headline"/>
                <a:cs typeface="TAN Headline"/>
                <a:sym typeface="TAN Headline"/>
              </a:rPr>
              <a:t>Limitations</a:t>
            </a:r>
          </a:p>
        </p:txBody>
      </p:sp>
      <p:sp>
        <p:nvSpPr>
          <p:cNvPr id="23" name="Freeform 23"/>
          <p:cNvSpPr/>
          <p:nvPr/>
        </p:nvSpPr>
        <p:spPr>
          <a:xfrm rot="1543996">
            <a:off x="10606292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8767587">
            <a:off x="5953077" y="3012795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9139054">
            <a:off x="5920775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8261386">
            <a:off x="8624931" y="6926598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0"/>
                </a:lnTo>
                <a:lnTo>
                  <a:pt x="0" y="1309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2226150" y="7681996"/>
            <a:ext cx="4005500" cy="294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Benefits: Flexible, accessible, affordable</a:t>
            </a:r>
          </a:p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Challenges: More distractions, less instructor engagement, higher stress</a:t>
            </a:r>
          </a:p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Barrier: Parents lacked tech skills to support their children</a:t>
            </a:r>
          </a:p>
          <a:p>
            <a:pPr algn="l">
              <a:lnSpc>
                <a:spcPts val="2624"/>
              </a:lnSpc>
            </a:pPr>
            <a:endParaRPr lang="en-US" sz="2499" spc="104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612532" y="2921392"/>
            <a:ext cx="4005500" cy="676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113 students with various disabilities in Malaysia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945303" y="7804810"/>
            <a:ext cx="4005500" cy="35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624"/>
              </a:lnSpc>
              <a:buFont typeface="Arial"/>
              <a:buChar char="•"/>
            </a:pPr>
            <a:r>
              <a:rPr lang="en-US" sz="2499" spc="10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Region-specific findings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1042</Words>
  <Application>Microsoft Office PowerPoint</Application>
  <PresentationFormat>Custom</PresentationFormat>
  <Paragraphs>147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TAN Headline</vt:lpstr>
      <vt:lpstr>Calibri</vt:lpstr>
      <vt:lpstr>Canva Sans</vt:lpstr>
      <vt:lpstr>Handy Casual</vt:lpstr>
      <vt:lpstr>Pompiere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Success - AHEAD Presentation - Kandola</dc:title>
  <cp:lastModifiedBy>Maxey, Angie G.</cp:lastModifiedBy>
  <cp:revision>2</cp:revision>
  <cp:lastPrinted>2025-03-31T21:01:05Z</cp:lastPrinted>
  <dcterms:created xsi:type="dcterms:W3CDTF">2006-08-16T00:00:00Z</dcterms:created>
  <dcterms:modified xsi:type="dcterms:W3CDTF">2025-03-31T21:02:06Z</dcterms:modified>
  <dc:identifier>DAGhh0IxysQ</dc:identifier>
</cp:coreProperties>
</file>