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60" r:id="rId4"/>
    <p:sldId id="259" r:id="rId5"/>
    <p:sldId id="258" r:id="rId6"/>
    <p:sldId id="262" r:id="rId7"/>
    <p:sldId id="263" r:id="rId8"/>
    <p:sldId id="261" r:id="rId9"/>
    <p:sldId id="286" r:id="rId10"/>
    <p:sldId id="265" r:id="rId11"/>
    <p:sldId id="276" r:id="rId12"/>
    <p:sldId id="277" r:id="rId13"/>
    <p:sldId id="278" r:id="rId14"/>
    <p:sldId id="279" r:id="rId15"/>
    <p:sldId id="280" r:id="rId16"/>
    <p:sldId id="282" r:id="rId17"/>
    <p:sldId id="283" r:id="rId18"/>
    <p:sldId id="284" r:id="rId19"/>
    <p:sldId id="285" r:id="rId20"/>
    <p:sldId id="267" r:id="rId21"/>
    <p:sldId id="298" r:id="rId22"/>
    <p:sldId id="293" r:id="rId23"/>
    <p:sldId id="289" r:id="rId24"/>
    <p:sldId id="295" r:id="rId25"/>
    <p:sldId id="292" r:id="rId26"/>
    <p:sldId id="296" r:id="rId27"/>
    <p:sldId id="297" r:id="rId28"/>
    <p:sldId id="266" r:id="rId29"/>
    <p:sldId id="264" r:id="rId30"/>
    <p:sldId id="290"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6405"/>
  </p:normalViewPr>
  <p:slideViewPr>
    <p:cSldViewPr snapToGrid="0">
      <p:cViewPr varScale="1">
        <p:scale>
          <a:sx n="126" d="100"/>
          <a:sy n="126" d="100"/>
        </p:scale>
        <p:origin x="584" y="20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3/26/24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4236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157CC2-0FC8-4686-B024-99790E0F5162}" type="datetimeFigureOut">
              <a:rPr lang="en-US" smtClean="0"/>
              <a:t>3/26/24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53625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3/26/24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5865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3/26/24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40508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smtClean="0"/>
              <a:t>3/26/24</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4355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3/26/24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4937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3/26/24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072378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7919A6-33EB-49BD-A62F-1FA56B9F9712}" type="datetimeFigureOut">
              <a:rPr lang="en-US" smtClean="0"/>
              <a:t>3/26/24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8188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3/26/24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9226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smtClean="0"/>
              <a:t>3/26/24</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48389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3/26/24</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1661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smtClean="0"/>
              <a:t>3/26/24</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3AFB-2269-D8ED-343E-17976AFB2A6A}"/>
              </a:ext>
            </a:extLst>
          </p:cNvPr>
          <p:cNvSpPr>
            <a:spLocks noGrp="1"/>
          </p:cNvSpPr>
          <p:nvPr>
            <p:ph type="ctrTitle"/>
          </p:nvPr>
        </p:nvSpPr>
        <p:spPr/>
        <p:txBody>
          <a:bodyPr/>
          <a:lstStyle/>
          <a:p>
            <a:r>
              <a:rPr lang="en-US" dirty="0"/>
              <a:t>AHEAD in Texas: </a:t>
            </a:r>
            <a:br>
              <a:rPr lang="en-US" dirty="0"/>
            </a:br>
            <a:r>
              <a:rPr lang="en-US" dirty="0"/>
              <a:t>Wide Open spaces </a:t>
            </a:r>
          </a:p>
        </p:txBody>
      </p:sp>
      <p:sp>
        <p:nvSpPr>
          <p:cNvPr id="3" name="Subtitle 2">
            <a:extLst>
              <a:ext uri="{FF2B5EF4-FFF2-40B4-BE49-F238E27FC236}">
                <a16:creationId xmlns:a16="http://schemas.microsoft.com/office/drawing/2014/main" id="{468A4F35-7F2A-83C9-EDDF-ED3556982BB5}"/>
              </a:ext>
            </a:extLst>
          </p:cNvPr>
          <p:cNvSpPr>
            <a:spLocks noGrp="1"/>
          </p:cNvSpPr>
          <p:nvPr>
            <p:ph type="subTitle" idx="1"/>
          </p:nvPr>
        </p:nvSpPr>
        <p:spPr>
          <a:xfrm>
            <a:off x="1069847" y="4389120"/>
            <a:ext cx="8103335" cy="1069848"/>
          </a:xfrm>
        </p:spPr>
        <p:txBody>
          <a:bodyPr/>
          <a:lstStyle/>
          <a:p>
            <a:r>
              <a:rPr lang="en-US" dirty="0"/>
              <a:t>Thoughts brought to you by Past and Present Board Members</a:t>
            </a:r>
          </a:p>
        </p:txBody>
      </p:sp>
    </p:spTree>
    <p:extLst>
      <p:ext uri="{BB962C8B-B14F-4D97-AF65-F5344CB8AC3E}">
        <p14:creationId xmlns:p14="http://schemas.microsoft.com/office/powerpoint/2010/main" val="1489505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a:xfrm>
            <a:off x="8530185" y="296693"/>
            <a:ext cx="3200400" cy="1737360"/>
          </a:xfrm>
        </p:spPr>
        <p:txBody>
          <a:bodyPr/>
          <a:lstStyle/>
          <a:p>
            <a:r>
              <a:rPr lang="en-US" dirty="0"/>
              <a:t>Current </a:t>
            </a:r>
            <a:r>
              <a:rPr lang="en-US" dirty="0" err="1"/>
              <a:t>ByLaws</a:t>
            </a:r>
            <a:endParaRPr lang="en-US" dirty="0"/>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a:xfrm>
            <a:off x="87549" y="296693"/>
            <a:ext cx="8180962" cy="6561307"/>
          </a:xfrm>
        </p:spPr>
        <p:txBody>
          <a:bodyPr>
            <a:normAutofit fontScale="47500" lnSpcReduction="20000"/>
          </a:bodyPr>
          <a:lstStyle/>
          <a:p>
            <a:pPr marL="0" marR="2804795" indent="0">
              <a:lnSpc>
                <a:spcPct val="211000"/>
              </a:lnSpc>
              <a:spcBef>
                <a:spcPts val="0"/>
              </a:spcBef>
              <a:spcAft>
                <a:spcPts val="0"/>
              </a:spcAft>
              <a:buNone/>
            </a:pPr>
            <a:r>
              <a:rPr lang="en-US" sz="2900" b="1" kern="0" dirty="0">
                <a:effectLst/>
                <a:ea typeface="Helvetica-Light" pitchFamily="2" charset="0"/>
                <a:cs typeface="Helvetica-Light" pitchFamily="2" charset="0"/>
              </a:rPr>
              <a:t>ARTICLE</a:t>
            </a:r>
            <a:r>
              <a:rPr lang="en-US" sz="2900" b="1" kern="0" spc="-55" dirty="0">
                <a:effectLst/>
                <a:ea typeface="Helvetica-Light" pitchFamily="2" charset="0"/>
                <a:cs typeface="Helvetica-Light" pitchFamily="2" charset="0"/>
              </a:rPr>
              <a:t> </a:t>
            </a:r>
            <a:r>
              <a:rPr lang="en-US" sz="2900" b="1" kern="0" dirty="0">
                <a:effectLst/>
                <a:ea typeface="Helvetica-Light" pitchFamily="2" charset="0"/>
                <a:cs typeface="Helvetica-Light" pitchFamily="2" charset="0"/>
              </a:rPr>
              <a:t>I:</a:t>
            </a:r>
            <a:r>
              <a:rPr lang="en-US" sz="2900" b="1" kern="0" spc="-60" dirty="0">
                <a:effectLst/>
                <a:ea typeface="Helvetica-Light" pitchFamily="2" charset="0"/>
                <a:cs typeface="Helvetica-Light" pitchFamily="2" charset="0"/>
              </a:rPr>
              <a:t> </a:t>
            </a:r>
            <a:r>
              <a:rPr lang="en-US" sz="2900" b="1" kern="0" dirty="0">
                <a:effectLst/>
                <a:ea typeface="Helvetica-Light" pitchFamily="2" charset="0"/>
                <a:cs typeface="Helvetica-Light" pitchFamily="2" charset="0"/>
              </a:rPr>
              <a:t>NAME</a:t>
            </a:r>
            <a:r>
              <a:rPr lang="en-US" sz="2900" b="1" kern="0" spc="-55" dirty="0">
                <a:effectLst/>
                <a:ea typeface="Helvetica-Light" pitchFamily="2" charset="0"/>
                <a:cs typeface="Helvetica-Light" pitchFamily="2" charset="0"/>
              </a:rPr>
              <a:t> </a:t>
            </a:r>
            <a:r>
              <a:rPr lang="en-US" sz="2900" b="1" kern="0" dirty="0">
                <a:effectLst/>
                <a:ea typeface="Helvetica-Light" pitchFamily="2" charset="0"/>
                <a:cs typeface="Helvetica-Light" pitchFamily="2" charset="0"/>
              </a:rPr>
              <a:t>AND</a:t>
            </a:r>
            <a:r>
              <a:rPr lang="en-US" sz="2900" b="1" kern="0" spc="-55" dirty="0">
                <a:effectLst/>
                <a:ea typeface="Helvetica-Light" pitchFamily="2" charset="0"/>
                <a:cs typeface="Helvetica-Light" pitchFamily="2" charset="0"/>
              </a:rPr>
              <a:t> </a:t>
            </a:r>
            <a:r>
              <a:rPr lang="en-US" sz="2900" b="1" kern="0" dirty="0">
                <a:effectLst/>
                <a:ea typeface="Helvetica-Light" pitchFamily="2" charset="0"/>
                <a:cs typeface="Helvetica-Light" pitchFamily="2" charset="0"/>
              </a:rPr>
              <a:t>PURPOSE </a:t>
            </a:r>
          </a:p>
          <a:p>
            <a:pPr marL="0" marR="2804795" indent="0">
              <a:lnSpc>
                <a:spcPct val="211000"/>
              </a:lnSpc>
              <a:spcBef>
                <a:spcPts val="0"/>
              </a:spcBef>
              <a:spcAft>
                <a:spcPts val="0"/>
              </a:spcAft>
              <a:buNone/>
            </a:pPr>
            <a:r>
              <a:rPr lang="en-US" sz="2900" b="1" kern="0" dirty="0">
                <a:effectLst/>
                <a:ea typeface="Helvetica-Light" pitchFamily="2" charset="0"/>
                <a:cs typeface="Helvetica-Light" pitchFamily="2" charset="0"/>
              </a:rPr>
              <a:t>SECTION 1</a:t>
            </a:r>
          </a:p>
          <a:p>
            <a:pPr marL="0" marR="71755" indent="0">
              <a:lnSpc>
                <a:spcPct val="131000"/>
              </a:lnSpc>
              <a:spcBef>
                <a:spcPts val="15"/>
              </a:spcBef>
              <a:spcAft>
                <a:spcPts val="0"/>
              </a:spcAft>
              <a:buNone/>
            </a:pPr>
            <a:r>
              <a:rPr lang="en-US" sz="2900" dirty="0">
                <a:effectLst/>
                <a:ea typeface="Helvetica-Light" pitchFamily="2" charset="0"/>
                <a:cs typeface="Helvetica-Light" pitchFamily="2" charset="0"/>
              </a:rPr>
              <a:t>The name of this organization is the Association on Higher Education And Disability in Texas (AHEAD in Texas). AHEAD in Texas was established in 1992 and incorporated in the State of Texas as a non- proﬁt corporation in 2000. AHEAD in Texas is an afﬁliate of the International Association on Higher Education And Disability, formerly known</a:t>
            </a:r>
            <a:r>
              <a:rPr lang="en-US" sz="2900" spc="-25" dirty="0">
                <a:effectLst/>
                <a:ea typeface="Helvetica-Light" pitchFamily="2" charset="0"/>
                <a:cs typeface="Helvetica-Light" pitchFamily="2" charset="0"/>
              </a:rPr>
              <a:t> </a:t>
            </a:r>
            <a:r>
              <a:rPr lang="en-US" sz="2900" dirty="0">
                <a:effectLst/>
                <a:ea typeface="Helvetica-Light" pitchFamily="2" charset="0"/>
                <a:cs typeface="Helvetica-Light" pitchFamily="2" charset="0"/>
              </a:rPr>
              <a:t>as</a:t>
            </a:r>
            <a:r>
              <a:rPr lang="en-US" sz="2900" spc="-25" dirty="0">
                <a:effectLst/>
                <a:ea typeface="Helvetica-Light" pitchFamily="2" charset="0"/>
                <a:cs typeface="Helvetica-Light" pitchFamily="2" charset="0"/>
              </a:rPr>
              <a:t> </a:t>
            </a:r>
            <a:r>
              <a:rPr lang="en-US" sz="2900" dirty="0">
                <a:effectLst/>
                <a:ea typeface="Helvetica-Light" pitchFamily="2" charset="0"/>
                <a:cs typeface="Helvetica-Light" pitchFamily="2" charset="0"/>
              </a:rPr>
              <a:t>the</a:t>
            </a:r>
            <a:r>
              <a:rPr lang="en-US" sz="2900" spc="-25" dirty="0">
                <a:effectLst/>
                <a:ea typeface="Helvetica-Light" pitchFamily="2" charset="0"/>
                <a:cs typeface="Helvetica-Light" pitchFamily="2" charset="0"/>
              </a:rPr>
              <a:t> </a:t>
            </a:r>
            <a:r>
              <a:rPr lang="en-US" sz="2900" dirty="0">
                <a:effectLst/>
                <a:ea typeface="Helvetica-Light" pitchFamily="2" charset="0"/>
                <a:cs typeface="Helvetica-Light" pitchFamily="2" charset="0"/>
              </a:rPr>
              <a:t>Association</a:t>
            </a:r>
            <a:r>
              <a:rPr lang="en-US" sz="2900" spc="-25" dirty="0">
                <a:effectLst/>
                <a:ea typeface="Helvetica-Light" pitchFamily="2" charset="0"/>
                <a:cs typeface="Helvetica-Light" pitchFamily="2" charset="0"/>
              </a:rPr>
              <a:t> </a:t>
            </a:r>
            <a:r>
              <a:rPr lang="en-US" sz="2900" dirty="0">
                <a:effectLst/>
                <a:ea typeface="Helvetica-Light" pitchFamily="2" charset="0"/>
                <a:cs typeface="Helvetica-Light" pitchFamily="2" charset="0"/>
              </a:rPr>
              <a:t>on</a:t>
            </a:r>
            <a:r>
              <a:rPr lang="en-US" sz="2900" spc="-25" dirty="0">
                <a:effectLst/>
                <a:ea typeface="Helvetica-Light" pitchFamily="2" charset="0"/>
                <a:cs typeface="Helvetica-Light" pitchFamily="2" charset="0"/>
              </a:rPr>
              <a:t> </a:t>
            </a:r>
            <a:r>
              <a:rPr lang="en-US" sz="2900" dirty="0">
                <a:effectLst/>
                <a:ea typeface="Helvetica-Light" pitchFamily="2" charset="0"/>
                <a:cs typeface="Helvetica-Light" pitchFamily="2" charset="0"/>
              </a:rPr>
              <a:t>Handicapped</a:t>
            </a:r>
            <a:r>
              <a:rPr lang="en-US" sz="2900" spc="-25" dirty="0">
                <a:effectLst/>
                <a:ea typeface="Helvetica-Light" pitchFamily="2" charset="0"/>
                <a:cs typeface="Helvetica-Light" pitchFamily="2" charset="0"/>
              </a:rPr>
              <a:t> </a:t>
            </a:r>
            <a:r>
              <a:rPr lang="en-US" sz="2900" dirty="0">
                <a:effectLst/>
                <a:ea typeface="Helvetica-Light" pitchFamily="2" charset="0"/>
                <a:cs typeface="Helvetica-Light" pitchFamily="2" charset="0"/>
              </a:rPr>
              <a:t>Student</a:t>
            </a:r>
            <a:r>
              <a:rPr lang="en-US" sz="2900" spc="-25" dirty="0">
                <a:effectLst/>
                <a:ea typeface="Helvetica-Light" pitchFamily="2" charset="0"/>
                <a:cs typeface="Helvetica-Light" pitchFamily="2" charset="0"/>
              </a:rPr>
              <a:t> </a:t>
            </a:r>
            <a:r>
              <a:rPr lang="en-US" sz="2900" dirty="0">
                <a:effectLst/>
                <a:ea typeface="Helvetica-Light" pitchFamily="2" charset="0"/>
                <a:cs typeface="Helvetica-Light" pitchFamily="2" charset="0"/>
              </a:rPr>
              <a:t>Service</a:t>
            </a:r>
            <a:r>
              <a:rPr lang="en-US" sz="2900" spc="-25" dirty="0">
                <a:effectLst/>
                <a:ea typeface="Helvetica-Light" pitchFamily="2" charset="0"/>
                <a:cs typeface="Helvetica-Light" pitchFamily="2" charset="0"/>
              </a:rPr>
              <a:t> </a:t>
            </a:r>
            <a:r>
              <a:rPr lang="en-US" sz="2900" dirty="0">
                <a:effectLst/>
                <a:ea typeface="Helvetica-Light" pitchFamily="2" charset="0"/>
                <a:cs typeface="Helvetica-Light" pitchFamily="2" charset="0"/>
              </a:rPr>
              <a:t>Programs</a:t>
            </a:r>
            <a:r>
              <a:rPr lang="en-US" sz="2900" spc="-25" dirty="0">
                <a:effectLst/>
                <a:ea typeface="Helvetica-Light" pitchFamily="2" charset="0"/>
                <a:cs typeface="Helvetica-Light" pitchFamily="2" charset="0"/>
              </a:rPr>
              <a:t> </a:t>
            </a:r>
            <a:r>
              <a:rPr lang="en-US" sz="2900" dirty="0">
                <a:effectLst/>
                <a:ea typeface="Helvetica-Light" pitchFamily="2" charset="0"/>
                <a:cs typeface="Helvetica-Light" pitchFamily="2" charset="0"/>
              </a:rPr>
              <a:t>in Post-Secondary Education. AHEAD in Texas (hereafter known as the Afﬁliate) shall educate, train and communicate with professionals of various</a:t>
            </a:r>
            <a:r>
              <a:rPr lang="en-US" sz="2900" spc="-65" dirty="0">
                <a:effectLst/>
                <a:ea typeface="Helvetica-Light" pitchFamily="2" charset="0"/>
                <a:cs typeface="Helvetica-Light" pitchFamily="2" charset="0"/>
              </a:rPr>
              <a:t> </a:t>
            </a:r>
            <a:r>
              <a:rPr lang="en-US" sz="2900" dirty="0">
                <a:effectLst/>
                <a:ea typeface="Helvetica-Light" pitchFamily="2" charset="0"/>
                <a:cs typeface="Helvetica-Light" pitchFamily="2" charset="0"/>
              </a:rPr>
              <a:t>educational</a:t>
            </a:r>
            <a:r>
              <a:rPr lang="en-US" sz="2900" spc="-65" dirty="0">
                <a:effectLst/>
                <a:ea typeface="Helvetica-Light" pitchFamily="2" charset="0"/>
                <a:cs typeface="Helvetica-Light" pitchFamily="2" charset="0"/>
              </a:rPr>
              <a:t> </a:t>
            </a:r>
            <a:r>
              <a:rPr lang="en-US" sz="2900" dirty="0">
                <a:effectLst/>
                <a:ea typeface="Helvetica-Light" pitchFamily="2" charset="0"/>
                <a:cs typeface="Helvetica-Light" pitchFamily="2" charset="0"/>
              </a:rPr>
              <a:t>agencies</a:t>
            </a:r>
            <a:r>
              <a:rPr lang="en-US" sz="2900" spc="-65" dirty="0">
                <a:effectLst/>
                <a:ea typeface="Helvetica-Light" pitchFamily="2" charset="0"/>
                <a:cs typeface="Helvetica-Light" pitchFamily="2" charset="0"/>
              </a:rPr>
              <a:t> </a:t>
            </a:r>
            <a:r>
              <a:rPr lang="en-US" sz="2900" dirty="0">
                <a:effectLst/>
                <a:ea typeface="Helvetica-Light" pitchFamily="2" charset="0"/>
                <a:cs typeface="Helvetica-Light" pitchFamily="2" charset="0"/>
              </a:rPr>
              <a:t>serving</a:t>
            </a:r>
            <a:r>
              <a:rPr lang="en-US" sz="2900" spc="-65" dirty="0">
                <a:effectLst/>
                <a:ea typeface="Helvetica-Light" pitchFamily="2" charset="0"/>
                <a:cs typeface="Helvetica-Light" pitchFamily="2" charset="0"/>
              </a:rPr>
              <a:t> </a:t>
            </a:r>
            <a:r>
              <a:rPr lang="en-US" sz="2900" dirty="0">
                <a:effectLst/>
                <a:ea typeface="Helvetica-Light" pitchFamily="2" charset="0"/>
                <a:cs typeface="Helvetica-Light" pitchFamily="2" charset="0"/>
              </a:rPr>
              <a:t>students</a:t>
            </a:r>
            <a:r>
              <a:rPr lang="en-US" sz="2900" spc="-65" dirty="0">
                <a:effectLst/>
                <a:ea typeface="Helvetica-Light" pitchFamily="2" charset="0"/>
                <a:cs typeface="Helvetica-Light" pitchFamily="2" charset="0"/>
              </a:rPr>
              <a:t> </a:t>
            </a:r>
            <a:r>
              <a:rPr lang="en-US" sz="2900" dirty="0">
                <a:effectLst/>
                <a:ea typeface="Helvetica-Light" pitchFamily="2" charset="0"/>
                <a:cs typeface="Helvetica-Light" pitchFamily="2" charset="0"/>
              </a:rPr>
              <a:t>with</a:t>
            </a:r>
            <a:r>
              <a:rPr lang="en-US" sz="2900" spc="-65" dirty="0">
                <a:effectLst/>
                <a:ea typeface="Helvetica-Light" pitchFamily="2" charset="0"/>
                <a:cs typeface="Helvetica-Light" pitchFamily="2" charset="0"/>
              </a:rPr>
              <a:t> </a:t>
            </a:r>
            <a:r>
              <a:rPr lang="en-US" sz="2900" dirty="0">
                <a:effectLst/>
                <a:ea typeface="Helvetica-Light" pitchFamily="2" charset="0"/>
                <a:cs typeface="Helvetica-Light" pitchFamily="2" charset="0"/>
              </a:rPr>
              <a:t>disabilities</a:t>
            </a:r>
            <a:r>
              <a:rPr lang="en-US" sz="2900" spc="-65" dirty="0">
                <a:effectLst/>
                <a:ea typeface="Helvetica-Light" pitchFamily="2" charset="0"/>
                <a:cs typeface="Helvetica-Light" pitchFamily="2" charset="0"/>
              </a:rPr>
              <a:t> </a:t>
            </a:r>
            <a:r>
              <a:rPr lang="en-US" sz="2900" dirty="0">
                <a:effectLst/>
                <a:ea typeface="Helvetica-Light" pitchFamily="2" charset="0"/>
                <a:cs typeface="Helvetica-Light" pitchFamily="2" charset="0"/>
              </a:rPr>
              <a:t>attending any public or private post-secondary institution in the State of Texas.  AHEAD in Texas does not discriminate against any individual with regard to race, color, gender, age, national origin, religion, disability, sexual orientation, gender identity, or any other constitutionally or statutorily</a:t>
            </a:r>
            <a:r>
              <a:rPr lang="en-US" sz="2900" spc="-40" dirty="0">
                <a:effectLst/>
                <a:ea typeface="Helvetica-Light" pitchFamily="2" charset="0"/>
                <a:cs typeface="Helvetica-Light" pitchFamily="2" charset="0"/>
              </a:rPr>
              <a:t> </a:t>
            </a:r>
            <a:r>
              <a:rPr lang="en-US" sz="2900" dirty="0">
                <a:effectLst/>
                <a:ea typeface="Helvetica-Light" pitchFamily="2" charset="0"/>
                <a:cs typeface="Helvetica-Light" pitchFamily="2" charset="0"/>
              </a:rPr>
              <a:t>impermissible</a:t>
            </a:r>
            <a:r>
              <a:rPr lang="en-US" sz="2900" spc="-40" dirty="0">
                <a:effectLst/>
                <a:ea typeface="Helvetica-Light" pitchFamily="2" charset="0"/>
                <a:cs typeface="Helvetica-Light" pitchFamily="2" charset="0"/>
              </a:rPr>
              <a:t> </a:t>
            </a:r>
            <a:r>
              <a:rPr lang="en-US" sz="2900" dirty="0">
                <a:effectLst/>
                <a:ea typeface="Helvetica-Light" pitchFamily="2" charset="0"/>
                <a:cs typeface="Helvetica-Light" pitchFamily="2" charset="0"/>
              </a:rPr>
              <a:t>reason.</a:t>
            </a:r>
            <a:r>
              <a:rPr lang="en-US" sz="2900" spc="-40" dirty="0">
                <a:effectLst/>
                <a:ea typeface="Helvetica-Light" pitchFamily="2" charset="0"/>
                <a:cs typeface="Helvetica-Light" pitchFamily="2" charset="0"/>
              </a:rPr>
              <a:t> </a:t>
            </a:r>
            <a:r>
              <a:rPr lang="en-US" sz="2900" dirty="0">
                <a:effectLst/>
                <a:ea typeface="Helvetica-Light" pitchFamily="2" charset="0"/>
                <a:cs typeface="Helvetica-Light" pitchFamily="2" charset="0"/>
              </a:rPr>
              <a:t>This</a:t>
            </a:r>
            <a:r>
              <a:rPr lang="en-US" sz="2900" spc="-40" dirty="0">
                <a:effectLst/>
                <a:ea typeface="Helvetica-Light" pitchFamily="2" charset="0"/>
                <a:cs typeface="Helvetica-Light" pitchFamily="2" charset="0"/>
              </a:rPr>
              <a:t> </a:t>
            </a:r>
            <a:r>
              <a:rPr lang="en-US" sz="2900" dirty="0">
                <a:effectLst/>
                <a:ea typeface="Helvetica-Light" pitchFamily="2" charset="0"/>
                <a:cs typeface="Helvetica-Light" pitchFamily="2" charset="0"/>
              </a:rPr>
              <a:t>policy</a:t>
            </a:r>
            <a:r>
              <a:rPr lang="en-US" sz="2900" spc="-40" dirty="0">
                <a:effectLst/>
                <a:ea typeface="Helvetica-Light" pitchFamily="2" charset="0"/>
                <a:cs typeface="Helvetica-Light" pitchFamily="2" charset="0"/>
              </a:rPr>
              <a:t> </a:t>
            </a:r>
            <a:r>
              <a:rPr lang="en-US" sz="2900" dirty="0">
                <a:effectLst/>
                <a:ea typeface="Helvetica-Light" pitchFamily="2" charset="0"/>
                <a:cs typeface="Helvetica-Light" pitchFamily="2" charset="0"/>
              </a:rPr>
              <a:t>extends</a:t>
            </a:r>
            <a:r>
              <a:rPr lang="en-US" sz="2900" spc="-40" dirty="0">
                <a:effectLst/>
                <a:ea typeface="Helvetica-Light" pitchFamily="2" charset="0"/>
                <a:cs typeface="Helvetica-Light" pitchFamily="2" charset="0"/>
              </a:rPr>
              <a:t> </a:t>
            </a:r>
            <a:r>
              <a:rPr lang="en-US" sz="2900" dirty="0">
                <a:effectLst/>
                <a:ea typeface="Helvetica-Light" pitchFamily="2" charset="0"/>
                <a:cs typeface="Helvetica-Light" pitchFamily="2" charset="0"/>
              </a:rPr>
              <a:t>to</a:t>
            </a:r>
            <a:r>
              <a:rPr lang="en-US" sz="2900" spc="-40" dirty="0">
                <a:effectLst/>
                <a:ea typeface="Helvetica-Light" pitchFamily="2" charset="0"/>
                <a:cs typeface="Helvetica-Light" pitchFamily="2" charset="0"/>
              </a:rPr>
              <a:t> </a:t>
            </a:r>
            <a:r>
              <a:rPr lang="en-US" sz="2900" dirty="0">
                <a:effectLst/>
                <a:ea typeface="Helvetica-Light" pitchFamily="2" charset="0"/>
                <a:cs typeface="Helvetica-Light" pitchFamily="2" charset="0"/>
              </a:rPr>
              <a:t>all</a:t>
            </a:r>
            <a:r>
              <a:rPr lang="en-US" sz="2900" spc="-40" dirty="0">
                <a:effectLst/>
                <a:ea typeface="Helvetica-Light" pitchFamily="2" charset="0"/>
                <a:cs typeface="Helvetica-Light" pitchFamily="2" charset="0"/>
              </a:rPr>
              <a:t> </a:t>
            </a:r>
            <a:r>
              <a:rPr lang="en-US" sz="2900" dirty="0">
                <a:effectLst/>
                <a:ea typeface="Helvetica-Light" pitchFamily="2" charset="0"/>
                <a:cs typeface="Helvetica-Light" pitchFamily="2" charset="0"/>
              </a:rPr>
              <a:t>programs</a:t>
            </a:r>
            <a:r>
              <a:rPr lang="en-US" sz="2900" spc="-40" dirty="0">
                <a:effectLst/>
                <a:ea typeface="Helvetica-Light" pitchFamily="2" charset="0"/>
                <a:cs typeface="Helvetica-Light" pitchFamily="2" charset="0"/>
              </a:rPr>
              <a:t> </a:t>
            </a:r>
            <a:r>
              <a:rPr lang="en-US" sz="2900" dirty="0">
                <a:effectLst/>
                <a:ea typeface="Helvetica-Light" pitchFamily="2" charset="0"/>
                <a:cs typeface="Helvetica-Light" pitchFamily="2" charset="0"/>
              </a:rPr>
              <a:t>and activities supported by AHEAD in Texas.</a:t>
            </a:r>
          </a:p>
          <a:p>
            <a:pPr marL="0" marR="0" indent="0">
              <a:spcBef>
                <a:spcPts val="600"/>
              </a:spcBef>
              <a:spcAft>
                <a:spcPts val="0"/>
              </a:spcAft>
              <a:buNone/>
            </a:pPr>
            <a:endParaRPr lang="en-US" sz="2900" b="1" kern="0" dirty="0">
              <a:effectLst/>
              <a:ea typeface="Helvetica-Light" pitchFamily="2" charset="0"/>
              <a:cs typeface="Helvetica-Light" pitchFamily="2" charset="0"/>
            </a:endParaRPr>
          </a:p>
          <a:p>
            <a:pPr marL="0" marR="0" indent="0">
              <a:spcBef>
                <a:spcPts val="600"/>
              </a:spcBef>
              <a:spcAft>
                <a:spcPts val="0"/>
              </a:spcAft>
              <a:buNone/>
            </a:pPr>
            <a:r>
              <a:rPr lang="en-US" sz="2900" b="1" kern="0" dirty="0">
                <a:effectLst/>
                <a:ea typeface="Helvetica-Light" pitchFamily="2" charset="0"/>
                <a:cs typeface="Helvetica-Light" pitchFamily="2" charset="0"/>
              </a:rPr>
              <a:t>SECTION </a:t>
            </a:r>
            <a:r>
              <a:rPr lang="en-US" sz="2900" b="1" kern="0" spc="-50" dirty="0">
                <a:effectLst/>
                <a:ea typeface="Helvetica-Light" pitchFamily="2" charset="0"/>
                <a:cs typeface="Helvetica-Light" pitchFamily="2" charset="0"/>
              </a:rPr>
              <a:t>2</a:t>
            </a:r>
            <a:r>
              <a:rPr lang="en-US" sz="2900" dirty="0">
                <a:effectLst/>
                <a:ea typeface="Helvetica-Light" pitchFamily="2" charset="0"/>
                <a:cs typeface="Helvetica-Light" pitchFamily="2" charset="0"/>
              </a:rPr>
              <a:t> </a:t>
            </a:r>
          </a:p>
          <a:p>
            <a:pPr marL="0" marR="0" indent="0">
              <a:lnSpc>
                <a:spcPct val="135000"/>
              </a:lnSpc>
              <a:spcBef>
                <a:spcPts val="5"/>
              </a:spcBef>
              <a:spcAft>
                <a:spcPts val="0"/>
              </a:spcAft>
              <a:buNone/>
            </a:pPr>
            <a:r>
              <a:rPr lang="en-US" sz="2900" dirty="0">
                <a:effectLst/>
                <a:ea typeface="Helvetica-Light" pitchFamily="2" charset="0"/>
                <a:cs typeface="Helvetica-Light" pitchFamily="2" charset="0"/>
              </a:rPr>
              <a:t>The</a:t>
            </a:r>
            <a:r>
              <a:rPr lang="en-US" sz="2900" spc="-30" dirty="0">
                <a:effectLst/>
                <a:ea typeface="Helvetica-Light" pitchFamily="2" charset="0"/>
                <a:cs typeface="Helvetica-Light" pitchFamily="2" charset="0"/>
              </a:rPr>
              <a:t> </a:t>
            </a:r>
            <a:r>
              <a:rPr lang="en-US" sz="2900" dirty="0">
                <a:effectLst/>
                <a:ea typeface="Helvetica-Light" pitchFamily="2" charset="0"/>
                <a:cs typeface="Helvetica-Light" pitchFamily="2" charset="0"/>
              </a:rPr>
              <a:t>purpose</a:t>
            </a:r>
            <a:r>
              <a:rPr lang="en-US" sz="2900" spc="-30" dirty="0">
                <a:effectLst/>
                <a:ea typeface="Helvetica-Light" pitchFamily="2" charset="0"/>
                <a:cs typeface="Helvetica-Light" pitchFamily="2" charset="0"/>
              </a:rPr>
              <a:t> </a:t>
            </a:r>
            <a:r>
              <a:rPr lang="en-US" sz="2900" dirty="0">
                <a:effectLst/>
                <a:ea typeface="Helvetica-Light" pitchFamily="2" charset="0"/>
                <a:cs typeface="Helvetica-Light" pitchFamily="2" charset="0"/>
              </a:rPr>
              <a:t>of</a:t>
            </a:r>
            <a:r>
              <a:rPr lang="en-US" sz="2900" spc="-30" dirty="0">
                <a:effectLst/>
                <a:ea typeface="Helvetica-Light" pitchFamily="2" charset="0"/>
                <a:cs typeface="Helvetica-Light" pitchFamily="2" charset="0"/>
              </a:rPr>
              <a:t> </a:t>
            </a:r>
            <a:r>
              <a:rPr lang="en-US" sz="2900" dirty="0">
                <a:effectLst/>
                <a:ea typeface="Helvetica-Light" pitchFamily="2" charset="0"/>
                <a:cs typeface="Helvetica-Light" pitchFamily="2" charset="0"/>
              </a:rPr>
              <a:t>the</a:t>
            </a:r>
            <a:r>
              <a:rPr lang="en-US" sz="2900" spc="-30" dirty="0">
                <a:effectLst/>
                <a:ea typeface="Helvetica-Light" pitchFamily="2" charset="0"/>
                <a:cs typeface="Helvetica-Light" pitchFamily="2" charset="0"/>
              </a:rPr>
              <a:t> </a:t>
            </a:r>
            <a:r>
              <a:rPr lang="en-US" sz="2900" dirty="0">
                <a:effectLst/>
                <a:ea typeface="Helvetica-Light" pitchFamily="2" charset="0"/>
                <a:cs typeface="Helvetica-Light" pitchFamily="2" charset="0"/>
              </a:rPr>
              <a:t>Afﬁliate</a:t>
            </a:r>
            <a:r>
              <a:rPr lang="en-US" sz="2900" spc="-30" dirty="0">
                <a:effectLst/>
                <a:ea typeface="Helvetica-Light" pitchFamily="2" charset="0"/>
                <a:cs typeface="Helvetica-Light" pitchFamily="2" charset="0"/>
              </a:rPr>
              <a:t> </a:t>
            </a:r>
            <a:r>
              <a:rPr lang="en-US" sz="2900" dirty="0">
                <a:effectLst/>
                <a:ea typeface="Helvetica-Light" pitchFamily="2" charset="0"/>
                <a:cs typeface="Helvetica-Light" pitchFamily="2" charset="0"/>
              </a:rPr>
              <a:t>shall</a:t>
            </a:r>
            <a:r>
              <a:rPr lang="en-US" sz="2900" spc="-30" dirty="0">
                <a:effectLst/>
                <a:ea typeface="Helvetica-Light" pitchFamily="2" charset="0"/>
                <a:cs typeface="Helvetica-Light" pitchFamily="2" charset="0"/>
              </a:rPr>
              <a:t> </a:t>
            </a:r>
            <a:r>
              <a:rPr lang="en-US" sz="2900" dirty="0">
                <a:effectLst/>
                <a:ea typeface="Helvetica-Light" pitchFamily="2" charset="0"/>
                <a:cs typeface="Helvetica-Light" pitchFamily="2" charset="0"/>
              </a:rPr>
              <a:t>be</a:t>
            </a:r>
            <a:r>
              <a:rPr lang="en-US" sz="2900" spc="-30" dirty="0">
                <a:effectLst/>
                <a:ea typeface="Helvetica-Light" pitchFamily="2" charset="0"/>
                <a:cs typeface="Helvetica-Light" pitchFamily="2" charset="0"/>
              </a:rPr>
              <a:t> </a:t>
            </a:r>
            <a:r>
              <a:rPr lang="en-US" sz="2900" dirty="0">
                <a:effectLst/>
                <a:ea typeface="Helvetica-Light" pitchFamily="2" charset="0"/>
                <a:cs typeface="Helvetica-Light" pitchFamily="2" charset="0"/>
              </a:rPr>
              <a:t>to</a:t>
            </a:r>
            <a:r>
              <a:rPr lang="en-US" sz="2900" spc="-30" dirty="0">
                <a:effectLst/>
                <a:ea typeface="Helvetica-Light" pitchFamily="2" charset="0"/>
                <a:cs typeface="Helvetica-Light" pitchFamily="2" charset="0"/>
              </a:rPr>
              <a:t> </a:t>
            </a:r>
            <a:r>
              <a:rPr lang="en-US" sz="2900" dirty="0">
                <a:effectLst/>
                <a:ea typeface="Helvetica-Light" pitchFamily="2" charset="0"/>
                <a:cs typeface="Helvetica-Light" pitchFamily="2" charset="0"/>
              </a:rPr>
              <a:t>serve</a:t>
            </a:r>
            <a:r>
              <a:rPr lang="en-US" sz="2900" spc="-30" dirty="0">
                <a:effectLst/>
                <a:ea typeface="Helvetica-Light" pitchFamily="2" charset="0"/>
                <a:cs typeface="Helvetica-Light" pitchFamily="2" charset="0"/>
              </a:rPr>
              <a:t> </a:t>
            </a:r>
            <a:r>
              <a:rPr lang="en-US" sz="2900" dirty="0">
                <a:effectLst/>
                <a:ea typeface="Helvetica-Light" pitchFamily="2" charset="0"/>
                <a:cs typeface="Helvetica-Light" pitchFamily="2" charset="0"/>
              </a:rPr>
              <a:t>as</a:t>
            </a:r>
            <a:r>
              <a:rPr lang="en-US" sz="2900" spc="-30" dirty="0">
                <a:effectLst/>
                <a:ea typeface="Helvetica-Light" pitchFamily="2" charset="0"/>
                <a:cs typeface="Helvetica-Light" pitchFamily="2" charset="0"/>
              </a:rPr>
              <a:t> </a:t>
            </a:r>
            <a:r>
              <a:rPr lang="en-US" sz="2900" dirty="0">
                <a:effectLst/>
                <a:ea typeface="Helvetica-Light" pitchFamily="2" charset="0"/>
                <a:cs typeface="Helvetica-Light" pitchFamily="2" charset="0"/>
              </a:rPr>
              <a:t>a</a:t>
            </a:r>
            <a:r>
              <a:rPr lang="en-US" sz="2900" spc="-30" dirty="0">
                <a:effectLst/>
                <a:ea typeface="Helvetica-Light" pitchFamily="2" charset="0"/>
                <a:cs typeface="Helvetica-Light" pitchFamily="2" charset="0"/>
              </a:rPr>
              <a:t> </a:t>
            </a:r>
            <a:r>
              <a:rPr lang="en-US" sz="2900" dirty="0">
                <a:effectLst/>
                <a:ea typeface="Helvetica-Light" pitchFamily="2" charset="0"/>
                <a:cs typeface="Helvetica-Light" pitchFamily="2" charset="0"/>
              </a:rPr>
              <a:t>non-proﬁt</a:t>
            </a:r>
            <a:r>
              <a:rPr lang="en-US" sz="2900" spc="-30" dirty="0">
                <a:effectLst/>
                <a:ea typeface="Helvetica-Light" pitchFamily="2" charset="0"/>
                <a:cs typeface="Helvetica-Light" pitchFamily="2" charset="0"/>
              </a:rPr>
              <a:t> </a:t>
            </a:r>
            <a:r>
              <a:rPr lang="en-US" sz="2900" dirty="0">
                <a:effectLst/>
                <a:ea typeface="Helvetica-Light" pitchFamily="2" charset="0"/>
                <a:cs typeface="Helvetica-Light" pitchFamily="2" charset="0"/>
              </a:rPr>
              <a:t>organization providing expertise and information on disability issues, rights of persons with disabilities, educational and professional development opportunities to higher education disability service providers and other professionals/interested parties, promoting coordination between agencies, associations, and organizations for the purpose of promoting opportunity and advocacy for college and university students with disabilities</a:t>
            </a:r>
            <a:r>
              <a:rPr lang="en-US" sz="2900" spc="-50" dirty="0">
                <a:effectLst/>
                <a:ea typeface="Helvetica-Light" pitchFamily="2" charset="0"/>
                <a:cs typeface="Helvetica-Light" pitchFamily="2" charset="0"/>
              </a:rPr>
              <a:t> </a:t>
            </a:r>
            <a:r>
              <a:rPr lang="en-US" sz="2900" dirty="0">
                <a:effectLst/>
                <a:ea typeface="Helvetica-Light" pitchFamily="2" charset="0"/>
                <a:cs typeface="Helvetica-Light" pitchFamily="2" charset="0"/>
              </a:rPr>
              <a:t>and</a:t>
            </a:r>
            <a:r>
              <a:rPr lang="en-US" sz="2900" spc="-50" dirty="0">
                <a:effectLst/>
                <a:ea typeface="Helvetica-Light" pitchFamily="2" charset="0"/>
                <a:cs typeface="Helvetica-Light" pitchFamily="2" charset="0"/>
              </a:rPr>
              <a:t> </a:t>
            </a:r>
            <a:r>
              <a:rPr lang="en-US" sz="2900" dirty="0">
                <a:effectLst/>
                <a:ea typeface="Helvetica-Light" pitchFamily="2" charset="0"/>
                <a:cs typeface="Helvetica-Light" pitchFamily="2" charset="0"/>
              </a:rPr>
              <a:t>supporting</a:t>
            </a:r>
            <a:r>
              <a:rPr lang="en-US" sz="2900" spc="-50" dirty="0">
                <a:effectLst/>
                <a:ea typeface="Helvetica-Light" pitchFamily="2" charset="0"/>
                <a:cs typeface="Helvetica-Light" pitchFamily="2" charset="0"/>
              </a:rPr>
              <a:t> </a:t>
            </a:r>
            <a:r>
              <a:rPr lang="en-US" sz="2900" dirty="0">
                <a:effectLst/>
                <a:ea typeface="Helvetica-Light" pitchFamily="2" charset="0"/>
                <a:cs typeface="Helvetica-Light" pitchFamily="2" charset="0"/>
              </a:rPr>
              <a:t>legislation</a:t>
            </a:r>
            <a:r>
              <a:rPr lang="en-US" sz="2900" spc="-50" dirty="0">
                <a:effectLst/>
                <a:ea typeface="Helvetica-Light" pitchFamily="2" charset="0"/>
                <a:cs typeface="Helvetica-Light" pitchFamily="2" charset="0"/>
              </a:rPr>
              <a:t> </a:t>
            </a:r>
            <a:r>
              <a:rPr lang="en-US" sz="2900" dirty="0">
                <a:effectLst/>
                <a:ea typeface="Helvetica-Light" pitchFamily="2" charset="0"/>
                <a:cs typeface="Helvetica-Light" pitchFamily="2" charset="0"/>
              </a:rPr>
              <a:t>that</a:t>
            </a:r>
            <a:r>
              <a:rPr lang="en-US" sz="2900" spc="-50" dirty="0">
                <a:effectLst/>
                <a:ea typeface="Helvetica-Light" pitchFamily="2" charset="0"/>
                <a:cs typeface="Helvetica-Light" pitchFamily="2" charset="0"/>
              </a:rPr>
              <a:t> </a:t>
            </a:r>
            <a:r>
              <a:rPr lang="en-US" sz="2900" dirty="0">
                <a:effectLst/>
                <a:ea typeface="Helvetica-Light" pitchFamily="2" charset="0"/>
                <a:cs typeface="Helvetica-Light" pitchFamily="2" charset="0"/>
              </a:rPr>
              <a:t>beneﬁts</a:t>
            </a:r>
            <a:r>
              <a:rPr lang="en-US" sz="2900" spc="-50" dirty="0">
                <a:effectLst/>
                <a:ea typeface="Helvetica-Light" pitchFamily="2" charset="0"/>
                <a:cs typeface="Helvetica-Light" pitchFamily="2" charset="0"/>
              </a:rPr>
              <a:t> </a:t>
            </a:r>
            <a:r>
              <a:rPr lang="en-US" sz="2900" dirty="0">
                <a:effectLst/>
                <a:ea typeface="Helvetica-Light" pitchFamily="2" charset="0"/>
                <a:cs typeface="Helvetica-Light" pitchFamily="2" charset="0"/>
              </a:rPr>
              <a:t>higher</a:t>
            </a:r>
            <a:r>
              <a:rPr lang="en-US" sz="2900" spc="-50" dirty="0">
                <a:effectLst/>
                <a:ea typeface="Helvetica-Light" pitchFamily="2" charset="0"/>
                <a:cs typeface="Helvetica-Light" pitchFamily="2" charset="0"/>
              </a:rPr>
              <a:t> </a:t>
            </a:r>
            <a:r>
              <a:rPr lang="en-US" sz="2900" dirty="0">
                <a:effectLst/>
                <a:ea typeface="Helvetica-Light" pitchFamily="2" charset="0"/>
                <a:cs typeface="Helvetica-Light" pitchFamily="2" charset="0"/>
              </a:rPr>
              <a:t>education</a:t>
            </a:r>
            <a:r>
              <a:rPr lang="en-US" sz="2900" spc="-50" dirty="0">
                <a:effectLst/>
                <a:ea typeface="Helvetica-Light" pitchFamily="2" charset="0"/>
                <a:cs typeface="Helvetica-Light" pitchFamily="2" charset="0"/>
              </a:rPr>
              <a:t> </a:t>
            </a:r>
            <a:r>
              <a:rPr lang="en-US" sz="2900" dirty="0">
                <a:effectLst/>
                <a:ea typeface="Helvetica-Light" pitchFamily="2" charset="0"/>
                <a:cs typeface="Helvetica-Light" pitchFamily="2" charset="0"/>
              </a:rPr>
              <a:t>and students with disabilities.</a:t>
            </a:r>
          </a:p>
          <a:p>
            <a:pPr marL="0" marR="71755" indent="0">
              <a:lnSpc>
                <a:spcPct val="131000"/>
              </a:lnSpc>
              <a:spcBef>
                <a:spcPts val="75"/>
              </a:spcBef>
              <a:spcAft>
                <a:spcPts val="0"/>
              </a:spcAft>
              <a:buNone/>
            </a:pPr>
            <a:endParaRPr lang="en-US" sz="1900" dirty="0">
              <a:effectLst/>
              <a:ea typeface="Helvetica-Light" pitchFamily="2" charset="0"/>
              <a:cs typeface="Helvetica-Light" pitchFamily="2" charset="0"/>
            </a:endParaRPr>
          </a:p>
          <a:p>
            <a:endParaRPr lang="en-US" dirty="0"/>
          </a:p>
        </p:txBody>
      </p:sp>
    </p:spTree>
    <p:extLst>
      <p:ext uri="{BB962C8B-B14F-4D97-AF65-F5344CB8AC3E}">
        <p14:creationId xmlns:p14="http://schemas.microsoft.com/office/powerpoint/2010/main" val="2161545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a:xfrm>
            <a:off x="8530185" y="296693"/>
            <a:ext cx="3200400" cy="1737360"/>
          </a:xfrm>
        </p:spPr>
        <p:txBody>
          <a:bodyPr/>
          <a:lstStyle/>
          <a:p>
            <a:r>
              <a:rPr lang="en-US" dirty="0"/>
              <a:t>Current </a:t>
            </a:r>
            <a:r>
              <a:rPr lang="en-US" dirty="0" err="1"/>
              <a:t>ByLaws</a:t>
            </a:r>
            <a:endParaRPr lang="en-US" dirty="0"/>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a:xfrm>
            <a:off x="461414" y="875489"/>
            <a:ext cx="7641726" cy="5758775"/>
          </a:xfrm>
        </p:spPr>
        <p:txBody>
          <a:bodyPr>
            <a:normAutofit/>
          </a:bodyPr>
          <a:lstStyle/>
          <a:p>
            <a:pPr marL="0" marR="0" indent="0">
              <a:spcBef>
                <a:spcPts val="0"/>
              </a:spcBef>
              <a:spcAft>
                <a:spcPts val="0"/>
              </a:spcAft>
              <a:buNone/>
            </a:pPr>
            <a:r>
              <a:rPr lang="en-US" sz="1800" b="1" kern="0" dirty="0">
                <a:effectLst/>
                <a:ea typeface="Helvetica-Light" pitchFamily="2" charset="0"/>
                <a:cs typeface="Helvetica-Light" pitchFamily="2" charset="0"/>
              </a:rPr>
              <a:t>ARTICLE II: STRUCTURE</a:t>
            </a:r>
          </a:p>
          <a:p>
            <a:pPr marL="0" marR="71755" indent="0">
              <a:spcBef>
                <a:spcPts val="0"/>
              </a:spcBef>
              <a:spcAft>
                <a:spcPts val="0"/>
              </a:spcAft>
              <a:buNone/>
            </a:pPr>
            <a:r>
              <a:rPr lang="en-US" sz="1800" dirty="0">
                <a:effectLst/>
                <a:ea typeface="Helvetica-Light" pitchFamily="2" charset="0"/>
                <a:cs typeface="Helvetica-Light" pitchFamily="2" charset="0"/>
              </a:rPr>
              <a:t> </a:t>
            </a:r>
          </a:p>
          <a:p>
            <a:pPr marL="0" marR="71755" indent="0">
              <a:spcBef>
                <a:spcPts val="0"/>
              </a:spcBef>
              <a:spcAft>
                <a:spcPts val="0"/>
              </a:spcAft>
              <a:buNone/>
            </a:pPr>
            <a:r>
              <a:rPr lang="en-US" sz="1600" dirty="0">
                <a:effectLst/>
                <a:ea typeface="Helvetica-Light" pitchFamily="2" charset="0"/>
                <a:cs typeface="Helvetica-Light" pitchFamily="2" charset="0"/>
              </a:rPr>
              <a:t>AHEAD in Texas (hereafter referred to as the Afﬁliate) is created as a volunteer professional organization directed by a volunteer Board of Directors.</a:t>
            </a:r>
            <a:r>
              <a:rPr lang="en-US" sz="1600" spc="-35" dirty="0">
                <a:effectLst/>
                <a:ea typeface="Helvetica-Light" pitchFamily="2" charset="0"/>
                <a:cs typeface="Helvetica-Light" pitchFamily="2" charset="0"/>
              </a:rPr>
              <a:t> </a:t>
            </a:r>
            <a:r>
              <a:rPr lang="en-US" sz="1600" dirty="0">
                <a:effectLst/>
                <a:ea typeface="Helvetica-Light" pitchFamily="2" charset="0"/>
                <a:cs typeface="Helvetica-Light" pitchFamily="2" charset="0"/>
              </a:rPr>
              <a:t>The</a:t>
            </a:r>
            <a:r>
              <a:rPr lang="en-US" sz="1600" spc="-35" dirty="0">
                <a:effectLst/>
                <a:ea typeface="Helvetica-Light" pitchFamily="2" charset="0"/>
                <a:cs typeface="Helvetica-Light" pitchFamily="2" charset="0"/>
              </a:rPr>
              <a:t> </a:t>
            </a:r>
            <a:r>
              <a:rPr lang="en-US" sz="1600" dirty="0">
                <a:effectLst/>
                <a:ea typeface="Helvetica-Light" pitchFamily="2" charset="0"/>
                <a:cs typeface="Helvetica-Light" pitchFamily="2" charset="0"/>
              </a:rPr>
              <a:t>Board</a:t>
            </a:r>
            <a:r>
              <a:rPr lang="en-US" sz="1600" spc="-35" dirty="0">
                <a:effectLst/>
                <a:ea typeface="Helvetica-Light" pitchFamily="2" charset="0"/>
                <a:cs typeface="Helvetica-Light" pitchFamily="2" charset="0"/>
              </a:rPr>
              <a:t> </a:t>
            </a:r>
            <a:r>
              <a:rPr lang="en-US" sz="1600" dirty="0">
                <a:effectLst/>
                <a:ea typeface="Helvetica-Light" pitchFamily="2" charset="0"/>
                <a:cs typeface="Helvetica-Light" pitchFamily="2" charset="0"/>
              </a:rPr>
              <a:t>of</a:t>
            </a:r>
            <a:r>
              <a:rPr lang="en-US" sz="1600" spc="-35" dirty="0">
                <a:effectLst/>
                <a:ea typeface="Helvetica-Light" pitchFamily="2" charset="0"/>
                <a:cs typeface="Helvetica-Light" pitchFamily="2" charset="0"/>
              </a:rPr>
              <a:t> </a:t>
            </a:r>
            <a:r>
              <a:rPr lang="en-US" sz="1600" dirty="0">
                <a:effectLst/>
                <a:ea typeface="Helvetica-Light" pitchFamily="2" charset="0"/>
                <a:cs typeface="Helvetica-Light" pitchFamily="2" charset="0"/>
              </a:rPr>
              <a:t>Directors</a:t>
            </a:r>
            <a:r>
              <a:rPr lang="en-US" sz="1600" spc="-35" dirty="0">
                <a:effectLst/>
                <a:ea typeface="Helvetica-Light" pitchFamily="2" charset="0"/>
                <a:cs typeface="Helvetica-Light" pitchFamily="2" charset="0"/>
              </a:rPr>
              <a:t> </a:t>
            </a:r>
            <a:r>
              <a:rPr lang="en-US" sz="1600" dirty="0">
                <a:effectLst/>
                <a:ea typeface="Helvetica-Light" pitchFamily="2" charset="0"/>
                <a:cs typeface="Helvetica-Light" pitchFamily="2" charset="0"/>
              </a:rPr>
              <a:t>will</a:t>
            </a:r>
            <a:r>
              <a:rPr lang="en-US" sz="1600" spc="-35" dirty="0">
                <a:effectLst/>
                <a:ea typeface="Helvetica-Light" pitchFamily="2" charset="0"/>
                <a:cs typeface="Helvetica-Light" pitchFamily="2" charset="0"/>
              </a:rPr>
              <a:t> </a:t>
            </a:r>
            <a:r>
              <a:rPr lang="en-US" sz="1600" dirty="0">
                <a:effectLst/>
                <a:ea typeface="Helvetica-Light" pitchFamily="2" charset="0"/>
                <a:cs typeface="Helvetica-Light" pitchFamily="2" charset="0"/>
              </a:rPr>
              <a:t>be</a:t>
            </a:r>
            <a:r>
              <a:rPr lang="en-US" sz="1600" spc="-35" dirty="0">
                <a:effectLst/>
                <a:ea typeface="Helvetica-Light" pitchFamily="2" charset="0"/>
                <a:cs typeface="Helvetica-Light" pitchFamily="2" charset="0"/>
              </a:rPr>
              <a:t> </a:t>
            </a:r>
            <a:r>
              <a:rPr lang="en-US" sz="1600" dirty="0">
                <a:effectLst/>
                <a:ea typeface="Helvetica-Light" pitchFamily="2" charset="0"/>
                <a:cs typeface="Helvetica-Light" pitchFamily="2" charset="0"/>
              </a:rPr>
              <a:t>composed</a:t>
            </a:r>
            <a:r>
              <a:rPr lang="en-US" sz="1600" spc="-35" dirty="0">
                <a:effectLst/>
                <a:ea typeface="Helvetica-Light" pitchFamily="2" charset="0"/>
                <a:cs typeface="Helvetica-Light" pitchFamily="2" charset="0"/>
              </a:rPr>
              <a:t> </a:t>
            </a:r>
            <a:r>
              <a:rPr lang="en-US" sz="1600" dirty="0">
                <a:effectLst/>
                <a:ea typeface="Helvetica-Light" pitchFamily="2" charset="0"/>
                <a:cs typeface="Helvetica-Light" pitchFamily="2" charset="0"/>
              </a:rPr>
              <a:t>of</a:t>
            </a:r>
            <a:r>
              <a:rPr lang="en-US" sz="1600" spc="-35" dirty="0">
                <a:effectLst/>
                <a:ea typeface="Helvetica-Light" pitchFamily="2" charset="0"/>
                <a:cs typeface="Helvetica-Light" pitchFamily="2" charset="0"/>
              </a:rPr>
              <a:t> </a:t>
            </a:r>
            <a:r>
              <a:rPr lang="en-US" sz="1600" dirty="0">
                <a:effectLst/>
                <a:ea typeface="Helvetica-Light" pitchFamily="2" charset="0"/>
                <a:cs typeface="Helvetica-Light" pitchFamily="2" charset="0"/>
              </a:rPr>
              <a:t>elected</a:t>
            </a:r>
            <a:r>
              <a:rPr lang="en-US" sz="1600" spc="-35" dirty="0">
                <a:effectLst/>
                <a:ea typeface="Helvetica-Light" pitchFamily="2" charset="0"/>
                <a:cs typeface="Helvetica-Light" pitchFamily="2" charset="0"/>
              </a:rPr>
              <a:t> </a:t>
            </a:r>
            <a:r>
              <a:rPr lang="en-US" sz="1600" dirty="0">
                <a:effectLst/>
                <a:ea typeface="Helvetica-Light" pitchFamily="2" charset="0"/>
                <a:cs typeface="Helvetica-Light" pitchFamily="2" charset="0"/>
              </a:rPr>
              <a:t>ofﬁcers whose responsibility will be to carry out the mission of the Afﬁliate through</a:t>
            </a:r>
            <a:r>
              <a:rPr lang="en-US" sz="1600" spc="-25" dirty="0">
                <a:effectLst/>
                <a:ea typeface="Helvetica-Light" pitchFamily="2" charset="0"/>
                <a:cs typeface="Helvetica-Light" pitchFamily="2" charset="0"/>
              </a:rPr>
              <a:t> </a:t>
            </a:r>
            <a:r>
              <a:rPr lang="en-US" sz="1600" dirty="0">
                <a:effectLst/>
                <a:ea typeface="Helvetica-Light" pitchFamily="2" charset="0"/>
                <a:cs typeface="Helvetica-Light" pitchFamily="2" charset="0"/>
              </a:rPr>
              <a:t>policy</a:t>
            </a:r>
            <a:r>
              <a:rPr lang="en-US" sz="1600" spc="-25" dirty="0">
                <a:effectLst/>
                <a:ea typeface="Helvetica-Light" pitchFamily="2" charset="0"/>
                <a:cs typeface="Helvetica-Light" pitchFamily="2" charset="0"/>
              </a:rPr>
              <a:t> </a:t>
            </a:r>
            <a:r>
              <a:rPr lang="en-US" sz="1600" dirty="0">
                <a:effectLst/>
                <a:ea typeface="Helvetica-Light" pitchFamily="2" charset="0"/>
                <a:cs typeface="Helvetica-Light" pitchFamily="2" charset="0"/>
              </a:rPr>
              <a:t>formation,</a:t>
            </a:r>
            <a:r>
              <a:rPr lang="en-US" sz="1600" spc="-25" dirty="0">
                <a:effectLst/>
                <a:ea typeface="Helvetica-Light" pitchFamily="2" charset="0"/>
                <a:cs typeface="Helvetica-Light" pitchFamily="2" charset="0"/>
              </a:rPr>
              <a:t> </a:t>
            </a:r>
            <a:r>
              <a:rPr lang="en-US" sz="1600" dirty="0">
                <a:effectLst/>
                <a:ea typeface="Helvetica-Light" pitchFamily="2" charset="0"/>
                <a:cs typeface="Helvetica-Light" pitchFamily="2" charset="0"/>
              </a:rPr>
              <a:t>the</a:t>
            </a:r>
            <a:r>
              <a:rPr lang="en-US" sz="1600" spc="-25" dirty="0">
                <a:effectLst/>
                <a:ea typeface="Helvetica-Light" pitchFamily="2" charset="0"/>
                <a:cs typeface="Helvetica-Light" pitchFamily="2" charset="0"/>
              </a:rPr>
              <a:t> </a:t>
            </a:r>
            <a:r>
              <a:rPr lang="en-US" sz="1600" dirty="0">
                <a:effectLst/>
                <a:ea typeface="Helvetica-Light" pitchFamily="2" charset="0"/>
                <a:cs typeface="Helvetica-Light" pitchFamily="2" charset="0"/>
              </a:rPr>
              <a:t>execution</a:t>
            </a:r>
            <a:r>
              <a:rPr lang="en-US" sz="1600" spc="-25" dirty="0">
                <a:effectLst/>
                <a:ea typeface="Helvetica-Light" pitchFamily="2" charset="0"/>
                <a:cs typeface="Helvetica-Light" pitchFamily="2" charset="0"/>
              </a:rPr>
              <a:t> </a:t>
            </a:r>
            <a:r>
              <a:rPr lang="en-US" sz="1600" dirty="0">
                <a:effectLst/>
                <a:ea typeface="Helvetica-Light" pitchFamily="2" charset="0"/>
                <a:cs typeface="Helvetica-Light" pitchFamily="2" charset="0"/>
              </a:rPr>
              <a:t>of</a:t>
            </a:r>
            <a:r>
              <a:rPr lang="en-US" sz="1600" spc="-25" dirty="0">
                <a:effectLst/>
                <a:ea typeface="Helvetica-Light" pitchFamily="2" charset="0"/>
                <a:cs typeface="Helvetica-Light" pitchFamily="2" charset="0"/>
              </a:rPr>
              <a:t> </a:t>
            </a:r>
            <a:r>
              <a:rPr lang="en-US" sz="1600" dirty="0">
                <a:effectLst/>
                <a:ea typeface="Helvetica-Light" pitchFamily="2" charset="0"/>
                <a:cs typeface="Helvetica-Light" pitchFamily="2" charset="0"/>
              </a:rPr>
              <a:t>ﬁduciary</a:t>
            </a:r>
            <a:r>
              <a:rPr lang="en-US" sz="1600" spc="-25" dirty="0">
                <a:effectLst/>
                <a:ea typeface="Helvetica-Light" pitchFamily="2" charset="0"/>
                <a:cs typeface="Helvetica-Light" pitchFamily="2" charset="0"/>
              </a:rPr>
              <a:t> </a:t>
            </a:r>
            <a:r>
              <a:rPr lang="en-US" sz="1600" dirty="0">
                <a:effectLst/>
                <a:ea typeface="Helvetica-Light" pitchFamily="2" charset="0"/>
                <a:cs typeface="Helvetica-Light" pitchFamily="2" charset="0"/>
              </a:rPr>
              <a:t>responsibility,</a:t>
            </a:r>
            <a:r>
              <a:rPr lang="en-US" sz="1600" spc="-25" dirty="0">
                <a:effectLst/>
                <a:ea typeface="Helvetica-Light" pitchFamily="2" charset="0"/>
                <a:cs typeface="Helvetica-Light" pitchFamily="2" charset="0"/>
              </a:rPr>
              <a:t> </a:t>
            </a:r>
            <a:r>
              <a:rPr lang="en-US" sz="1600" dirty="0">
                <a:effectLst/>
                <a:ea typeface="Helvetica-Light" pitchFamily="2" charset="0"/>
                <a:cs typeface="Helvetica-Light" pitchFamily="2" charset="0"/>
              </a:rPr>
              <a:t>and maintenance and growth of the organization.</a:t>
            </a:r>
          </a:p>
          <a:p>
            <a:pPr marL="0" marR="71755" indent="0">
              <a:spcBef>
                <a:spcPts val="0"/>
              </a:spcBef>
              <a:spcAft>
                <a:spcPts val="0"/>
              </a:spcAft>
              <a:buNone/>
            </a:pPr>
            <a:endParaRPr lang="en-US" sz="1800" dirty="0">
              <a:ea typeface="Helvetica-Light" pitchFamily="2" charset="0"/>
              <a:cs typeface="Helvetica-Light" pitchFamily="2" charset="0"/>
            </a:endParaRPr>
          </a:p>
          <a:p>
            <a:pPr marL="0" marR="71755" indent="0">
              <a:spcBef>
                <a:spcPts val="0"/>
              </a:spcBef>
              <a:spcAft>
                <a:spcPts val="0"/>
              </a:spcAft>
              <a:buNone/>
            </a:pPr>
            <a:endParaRPr lang="en-US" sz="1800" dirty="0">
              <a:effectLst/>
              <a:ea typeface="Helvetica-Light" pitchFamily="2" charset="0"/>
              <a:cs typeface="Helvetica-Light" pitchFamily="2" charset="0"/>
            </a:endParaRPr>
          </a:p>
          <a:p>
            <a:pPr marL="0" marR="2804795" indent="0">
              <a:lnSpc>
                <a:spcPct val="216000"/>
              </a:lnSpc>
              <a:spcBef>
                <a:spcPts val="0"/>
              </a:spcBef>
              <a:spcAft>
                <a:spcPts val="0"/>
              </a:spcAft>
              <a:buNone/>
            </a:pPr>
            <a:r>
              <a:rPr lang="en-US" sz="1800" b="1" kern="0" dirty="0">
                <a:effectLst/>
                <a:ea typeface="Helvetica-Light" pitchFamily="2" charset="0"/>
                <a:cs typeface="Helvetica-Light" pitchFamily="2" charset="0"/>
              </a:rPr>
              <a:t>ARTICLE</a:t>
            </a:r>
            <a:r>
              <a:rPr lang="en-US" sz="1800" b="1" kern="0" spc="-95" dirty="0">
                <a:effectLst/>
                <a:ea typeface="Helvetica-Light" pitchFamily="2" charset="0"/>
                <a:cs typeface="Helvetica-Light" pitchFamily="2" charset="0"/>
              </a:rPr>
              <a:t> </a:t>
            </a:r>
            <a:r>
              <a:rPr lang="en-US" sz="1800" b="1" kern="0" dirty="0">
                <a:effectLst/>
                <a:ea typeface="Helvetica-Light" pitchFamily="2" charset="0"/>
                <a:cs typeface="Helvetica-Light" pitchFamily="2" charset="0"/>
              </a:rPr>
              <a:t>III:</a:t>
            </a:r>
            <a:r>
              <a:rPr lang="en-US" sz="1800" b="1" kern="0" spc="-95" dirty="0">
                <a:effectLst/>
                <a:ea typeface="Helvetica-Light" pitchFamily="2" charset="0"/>
                <a:cs typeface="Helvetica-Light" pitchFamily="2" charset="0"/>
              </a:rPr>
              <a:t> </a:t>
            </a:r>
            <a:r>
              <a:rPr lang="en-US" sz="1800" b="1" kern="0" dirty="0">
                <a:effectLst/>
                <a:ea typeface="Helvetica-Light" pitchFamily="2" charset="0"/>
                <a:cs typeface="Helvetica-Light" pitchFamily="2" charset="0"/>
              </a:rPr>
              <a:t>MEMBERSHIP </a:t>
            </a:r>
          </a:p>
          <a:p>
            <a:pPr marL="0" marR="2804795" indent="0">
              <a:lnSpc>
                <a:spcPct val="216000"/>
              </a:lnSpc>
              <a:spcBef>
                <a:spcPts val="0"/>
              </a:spcBef>
              <a:spcAft>
                <a:spcPts val="0"/>
              </a:spcAft>
              <a:buNone/>
            </a:pPr>
            <a:r>
              <a:rPr lang="en-US" sz="1800" b="1" kern="0" dirty="0">
                <a:effectLst/>
                <a:ea typeface="Helvetica-Light" pitchFamily="2" charset="0"/>
                <a:cs typeface="Helvetica-Light" pitchFamily="2" charset="0"/>
              </a:rPr>
              <a:t>SECTION 1</a:t>
            </a:r>
          </a:p>
          <a:p>
            <a:pPr marL="0" marR="0" indent="0">
              <a:lnSpc>
                <a:spcPts val="1585"/>
              </a:lnSpc>
              <a:spcBef>
                <a:spcPts val="0"/>
              </a:spcBef>
              <a:spcAft>
                <a:spcPts val="0"/>
              </a:spcAft>
              <a:buNone/>
            </a:pPr>
            <a:endParaRPr lang="en-US" sz="1800" dirty="0">
              <a:effectLst/>
              <a:ea typeface="Helvetica-Light" pitchFamily="2" charset="0"/>
              <a:cs typeface="Helvetica-Light" pitchFamily="2" charset="0"/>
            </a:endParaRPr>
          </a:p>
          <a:p>
            <a:pPr marL="0" marR="0" indent="0">
              <a:lnSpc>
                <a:spcPts val="1585"/>
              </a:lnSpc>
              <a:spcBef>
                <a:spcPts val="0"/>
              </a:spcBef>
              <a:spcAft>
                <a:spcPts val="0"/>
              </a:spcAft>
              <a:buNone/>
            </a:pPr>
            <a:r>
              <a:rPr lang="en-US" sz="1800" dirty="0">
                <a:effectLst/>
                <a:ea typeface="Helvetica-Light" pitchFamily="2" charset="0"/>
                <a:cs typeface="Helvetica-Light" pitchFamily="2" charset="0"/>
              </a:rPr>
              <a:t>Membership</a:t>
            </a:r>
            <a:r>
              <a:rPr lang="en-US" sz="1800" spc="-10" dirty="0">
                <a:effectLst/>
                <a:ea typeface="Helvetica-Light" pitchFamily="2" charset="0"/>
                <a:cs typeface="Helvetica-Light" pitchFamily="2" charset="0"/>
              </a:rPr>
              <a:t> </a:t>
            </a:r>
            <a:r>
              <a:rPr lang="en-US" sz="1800" dirty="0">
                <a:effectLst/>
                <a:ea typeface="Helvetica-Light" pitchFamily="2" charset="0"/>
                <a:cs typeface="Helvetica-Light" pitchFamily="2" charset="0"/>
              </a:rPr>
              <a:t>shall</a:t>
            </a:r>
            <a:r>
              <a:rPr lang="en-US" sz="1800" spc="-10" dirty="0">
                <a:effectLst/>
                <a:ea typeface="Helvetica-Light" pitchFamily="2" charset="0"/>
                <a:cs typeface="Helvetica-Light" pitchFamily="2" charset="0"/>
              </a:rPr>
              <a:t> </a:t>
            </a:r>
            <a:r>
              <a:rPr lang="en-US" sz="1800" dirty="0">
                <a:effectLst/>
                <a:ea typeface="Helvetica-Light" pitchFamily="2" charset="0"/>
                <a:cs typeface="Helvetica-Light" pitchFamily="2" charset="0"/>
              </a:rPr>
              <a:t>be</a:t>
            </a:r>
            <a:r>
              <a:rPr lang="en-US" sz="1800" spc="-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open</a:t>
            </a:r>
            <a:r>
              <a:rPr lang="en-US" sz="1800" spc="-1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and</a:t>
            </a:r>
            <a:r>
              <a:rPr lang="en-US" sz="1800" spc="-1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available</a:t>
            </a:r>
            <a:r>
              <a:rPr lang="en-US" sz="1800" spc="-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to</a:t>
            </a:r>
            <a:r>
              <a:rPr lang="en-US" sz="1800" spc="-1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any</a:t>
            </a:r>
            <a:r>
              <a:rPr lang="en-US" sz="1800" spc="-10" dirty="0">
                <a:effectLst/>
                <a:ea typeface="Helvetica-Light" pitchFamily="2" charset="0"/>
                <a:cs typeface="Helvetica-Light" pitchFamily="2" charset="0"/>
              </a:rPr>
              <a:t> </a:t>
            </a:r>
            <a:r>
              <a:rPr lang="en-US" sz="1800" dirty="0">
                <a:effectLst/>
                <a:ea typeface="Helvetica-Light" pitchFamily="2" charset="0"/>
                <a:cs typeface="Helvetica-Light" pitchFamily="2" charset="0"/>
              </a:rPr>
              <a:t>interested</a:t>
            </a:r>
            <a:r>
              <a:rPr lang="en-US" sz="1800" spc="-5" dirty="0">
                <a:effectLst/>
                <a:ea typeface="Helvetica-Light" pitchFamily="2" charset="0"/>
                <a:cs typeface="Helvetica-Light" pitchFamily="2" charset="0"/>
              </a:rPr>
              <a:t> </a:t>
            </a:r>
            <a:r>
              <a:rPr lang="en-US" sz="1800" spc="-10" dirty="0">
                <a:effectLst/>
                <a:ea typeface="Helvetica-Light" pitchFamily="2" charset="0"/>
                <a:cs typeface="Helvetica-Light" pitchFamily="2" charset="0"/>
              </a:rPr>
              <a:t>person</a:t>
            </a:r>
            <a:endParaRPr lang="en-US" sz="1800" dirty="0">
              <a:effectLst/>
              <a:ea typeface="Helvetica-Light" pitchFamily="2" charset="0"/>
              <a:cs typeface="Helvetica-Light" pitchFamily="2" charset="0"/>
            </a:endParaRPr>
          </a:p>
          <a:p>
            <a:pPr marL="0" marR="0" indent="0">
              <a:lnSpc>
                <a:spcPct val="132000"/>
              </a:lnSpc>
              <a:spcBef>
                <a:spcPts val="515"/>
              </a:spcBef>
              <a:spcAft>
                <a:spcPts val="0"/>
              </a:spcAft>
              <a:buNone/>
            </a:pPr>
            <a:r>
              <a:rPr lang="en-US" sz="1800" dirty="0">
                <a:effectLst/>
                <a:ea typeface="Helvetica-Light" pitchFamily="2" charset="0"/>
                <a:cs typeface="Helvetica-Light" pitchFamily="2" charset="0"/>
              </a:rPr>
              <a:t>according</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to</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membership</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and</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dues</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categories</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as</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established</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by</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 Board of Directors and contained in the bylaws with rights and responsibilities contained therein.</a:t>
            </a:r>
          </a:p>
          <a:p>
            <a:endParaRPr lang="en-US" dirty="0"/>
          </a:p>
        </p:txBody>
      </p:sp>
    </p:spTree>
    <p:extLst>
      <p:ext uri="{BB962C8B-B14F-4D97-AF65-F5344CB8AC3E}">
        <p14:creationId xmlns:p14="http://schemas.microsoft.com/office/powerpoint/2010/main" val="3656970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a:xfrm>
            <a:off x="8530185" y="126458"/>
            <a:ext cx="3501959" cy="3132307"/>
          </a:xfrm>
        </p:spPr>
        <p:txBody>
          <a:bodyPr>
            <a:normAutofit/>
          </a:bodyPr>
          <a:lstStyle/>
          <a:p>
            <a:r>
              <a:rPr lang="en-US" dirty="0"/>
              <a:t>Current </a:t>
            </a:r>
            <a:r>
              <a:rPr lang="en-US" dirty="0" err="1"/>
              <a:t>ByLaws</a:t>
            </a:r>
            <a:br>
              <a:rPr lang="en-US" dirty="0"/>
            </a:br>
            <a:br>
              <a:rPr lang="en-US" dirty="0"/>
            </a:br>
            <a:br>
              <a:rPr lang="en-US" dirty="0"/>
            </a:br>
            <a:r>
              <a:rPr lang="en-US" sz="1800" dirty="0"/>
              <a:t>Suggested change to Section 3</a:t>
            </a:r>
            <a:endParaRPr lang="en-US" dirty="0"/>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a:xfrm>
            <a:off x="0" y="126458"/>
            <a:ext cx="8274025" cy="6838545"/>
          </a:xfrm>
        </p:spPr>
        <p:txBody>
          <a:bodyPr>
            <a:normAutofit fontScale="70000" lnSpcReduction="20000"/>
          </a:bodyPr>
          <a:lstStyle/>
          <a:p>
            <a:pPr marL="0" marR="2804795" indent="0">
              <a:lnSpc>
                <a:spcPct val="216000"/>
              </a:lnSpc>
              <a:spcBef>
                <a:spcPts val="0"/>
              </a:spcBef>
              <a:spcAft>
                <a:spcPts val="0"/>
              </a:spcAft>
              <a:buNone/>
            </a:pPr>
            <a:r>
              <a:rPr lang="en-US" sz="1800" b="1" kern="0" dirty="0">
                <a:effectLst/>
                <a:ea typeface="Helvetica-Light" pitchFamily="2" charset="0"/>
                <a:cs typeface="Helvetica-Light" pitchFamily="2" charset="0"/>
              </a:rPr>
              <a:t>ARTICLE</a:t>
            </a:r>
            <a:r>
              <a:rPr lang="en-US" sz="1800" b="1" kern="0" spc="-95" dirty="0">
                <a:effectLst/>
                <a:ea typeface="Helvetica-Light" pitchFamily="2" charset="0"/>
                <a:cs typeface="Helvetica-Light" pitchFamily="2" charset="0"/>
              </a:rPr>
              <a:t> </a:t>
            </a:r>
            <a:r>
              <a:rPr lang="en-US" sz="1800" b="1" kern="0" dirty="0">
                <a:effectLst/>
                <a:ea typeface="Helvetica-Light" pitchFamily="2" charset="0"/>
                <a:cs typeface="Helvetica-Light" pitchFamily="2" charset="0"/>
              </a:rPr>
              <a:t>III:</a:t>
            </a:r>
            <a:r>
              <a:rPr lang="en-US" sz="1800" b="1" kern="0" spc="-95" dirty="0">
                <a:effectLst/>
                <a:ea typeface="Helvetica-Light" pitchFamily="2" charset="0"/>
                <a:cs typeface="Helvetica-Light" pitchFamily="2" charset="0"/>
              </a:rPr>
              <a:t> </a:t>
            </a:r>
            <a:r>
              <a:rPr lang="en-US" sz="1800" b="1" kern="0" dirty="0">
                <a:effectLst/>
                <a:ea typeface="Helvetica-Light" pitchFamily="2" charset="0"/>
                <a:cs typeface="Helvetica-Light" pitchFamily="2" charset="0"/>
              </a:rPr>
              <a:t>MEMBERSHIP </a:t>
            </a:r>
          </a:p>
          <a:p>
            <a:pPr marL="0" marR="0" indent="0">
              <a:spcBef>
                <a:spcPts val="0"/>
              </a:spcBef>
              <a:spcAft>
                <a:spcPts val="0"/>
              </a:spcAft>
              <a:buNone/>
            </a:pPr>
            <a:r>
              <a:rPr lang="en-US" sz="1800" b="1" kern="0" dirty="0">
                <a:effectLst/>
                <a:ea typeface="Helvetica-Light" pitchFamily="2" charset="0"/>
                <a:cs typeface="Helvetica-Light" pitchFamily="2" charset="0"/>
              </a:rPr>
              <a:t>SECTION </a:t>
            </a:r>
            <a:r>
              <a:rPr lang="en-US" sz="1800" b="1" kern="0" spc="-50" dirty="0">
                <a:effectLst/>
                <a:ea typeface="Helvetica-Light" pitchFamily="2" charset="0"/>
                <a:cs typeface="Helvetica-Light" pitchFamily="2" charset="0"/>
              </a:rPr>
              <a:t>2</a:t>
            </a:r>
            <a:endParaRPr lang="en-US" sz="1800" b="1" kern="0" dirty="0">
              <a:effectLst/>
              <a:ea typeface="Helvetica-Light" pitchFamily="2" charset="0"/>
              <a:cs typeface="Helvetica-Light" pitchFamily="2" charset="0"/>
            </a:endParaRPr>
          </a:p>
          <a:p>
            <a:pPr marL="0" marR="0" indent="0">
              <a:spcBef>
                <a:spcPts val="25"/>
              </a:spcBef>
              <a:spcAft>
                <a:spcPts val="0"/>
              </a:spcAft>
              <a:buNone/>
            </a:pPr>
            <a:endParaRPr lang="en-US" sz="1800" dirty="0">
              <a:effectLst/>
              <a:ea typeface="Helvetica-Light" pitchFamily="2" charset="0"/>
              <a:cs typeface="Helvetica-Light" pitchFamily="2" charset="0"/>
            </a:endParaRPr>
          </a:p>
          <a:p>
            <a:pPr marL="0" marR="0" indent="0">
              <a:spcBef>
                <a:spcPts val="0"/>
              </a:spcBef>
              <a:spcAft>
                <a:spcPts val="0"/>
              </a:spcAft>
              <a:buNone/>
            </a:pPr>
            <a:r>
              <a:rPr lang="en-US" sz="1800" dirty="0">
                <a:effectLst/>
                <a:ea typeface="Helvetica-Light" pitchFamily="2" charset="0"/>
                <a:cs typeface="Helvetica-Light" pitchFamily="2" charset="0"/>
              </a:rPr>
              <a:t>Membership</a:t>
            </a:r>
            <a:r>
              <a:rPr lang="en-US" sz="1800" spc="-25" dirty="0">
                <a:effectLst/>
                <a:ea typeface="Helvetica-Light" pitchFamily="2" charset="0"/>
                <a:cs typeface="Helvetica-Light" pitchFamily="2" charset="0"/>
              </a:rPr>
              <a:t> </a:t>
            </a:r>
            <a:r>
              <a:rPr lang="en-US" sz="1800" spc="-10" dirty="0">
                <a:effectLst/>
                <a:ea typeface="Helvetica-Light" pitchFamily="2" charset="0"/>
                <a:cs typeface="Helvetica-Light" pitchFamily="2" charset="0"/>
              </a:rPr>
              <a:t>levels:</a:t>
            </a:r>
            <a:endParaRPr lang="en-US" sz="1800" dirty="0">
              <a:effectLst/>
              <a:ea typeface="Helvetica-Light" pitchFamily="2" charset="0"/>
              <a:cs typeface="Helvetica-Light" pitchFamily="2" charset="0"/>
            </a:endParaRPr>
          </a:p>
          <a:p>
            <a:pPr marL="0" marR="0" indent="0">
              <a:spcBef>
                <a:spcPts val="10"/>
              </a:spcBef>
              <a:spcAft>
                <a:spcPts val="0"/>
              </a:spcAft>
              <a:buNone/>
            </a:pPr>
            <a:r>
              <a:rPr lang="en-US" sz="1800" dirty="0">
                <a:effectLst/>
                <a:ea typeface="Helvetica-Light" pitchFamily="2" charset="0"/>
                <a:cs typeface="Helvetica-Light" pitchFamily="2" charset="0"/>
              </a:rPr>
              <a:t> </a:t>
            </a:r>
          </a:p>
          <a:p>
            <a:pPr marL="0" marR="0" lvl="0" indent="0">
              <a:spcBef>
                <a:spcPts val="5"/>
              </a:spcBef>
              <a:spcAft>
                <a:spcPts val="0"/>
              </a:spcAft>
              <a:buSzPts val="1350"/>
              <a:buNone/>
              <a:tabLst>
                <a:tab pos="254000" algn="l"/>
              </a:tabLst>
            </a:pPr>
            <a:r>
              <a:rPr lang="en-US" sz="1800" spc="0" dirty="0">
                <a:effectLst/>
                <a:ea typeface="Helvetica-Light" pitchFamily="2" charset="0"/>
                <a:cs typeface="Helvetica-Light" pitchFamily="2" charset="0"/>
              </a:rPr>
              <a:t>1 - Institutional</a:t>
            </a:r>
            <a:r>
              <a:rPr lang="en-US" sz="1800" spc="-25"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Membership</a:t>
            </a:r>
            <a:r>
              <a:rPr lang="en-US" sz="1800" spc="-25"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a:t>
            </a:r>
            <a:r>
              <a:rPr lang="en-US" sz="1800" spc="-25"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Higher</a:t>
            </a:r>
            <a:r>
              <a:rPr lang="en-US" sz="1800" spc="-25" dirty="0">
                <a:effectLst/>
                <a:ea typeface="Helvetica-Light" pitchFamily="2" charset="0"/>
                <a:cs typeface="Helvetica-Light" pitchFamily="2" charset="0"/>
              </a:rPr>
              <a:t> </a:t>
            </a:r>
            <a:r>
              <a:rPr lang="en-US" sz="1800" spc="-10" dirty="0">
                <a:effectLst/>
                <a:ea typeface="Helvetica-Light" pitchFamily="2" charset="0"/>
                <a:cs typeface="Helvetica-Light" pitchFamily="2" charset="0"/>
              </a:rPr>
              <a:t>Education</a:t>
            </a:r>
            <a:endParaRPr lang="en-US" sz="1800" dirty="0">
              <a:effectLst/>
              <a:ea typeface="Helvetica-Light" pitchFamily="2" charset="0"/>
              <a:cs typeface="Helvetica-Light" pitchFamily="2" charset="0"/>
            </a:endParaRPr>
          </a:p>
          <a:p>
            <a:pPr marL="0" marR="69215" indent="0">
              <a:lnSpc>
                <a:spcPct val="135000"/>
              </a:lnSpc>
              <a:spcBef>
                <a:spcPts val="0"/>
              </a:spcBef>
              <a:spcAft>
                <a:spcPts val="0"/>
              </a:spcAft>
              <a:buNone/>
            </a:pPr>
            <a:r>
              <a:rPr lang="en-US" sz="1800" dirty="0">
                <a:effectLst/>
                <a:ea typeface="Helvetica-Light" pitchFamily="2" charset="0"/>
                <a:cs typeface="Helvetica-Light" pitchFamily="2" charset="0"/>
              </a:rPr>
              <a:t>Directors/Coordinators/Counselors/Staff</a:t>
            </a:r>
            <a:r>
              <a:rPr lang="en-US" sz="1800" spc="-10"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10" dirty="0">
                <a:effectLst/>
                <a:ea typeface="Helvetica-Light" pitchFamily="2" charset="0"/>
                <a:cs typeface="Helvetica-Light" pitchFamily="2" charset="0"/>
              </a:rPr>
              <a:t> </a:t>
            </a:r>
            <a:r>
              <a:rPr lang="en-US" sz="1800" dirty="0">
                <a:effectLst/>
                <a:ea typeface="Helvetica-Light" pitchFamily="2" charset="0"/>
                <a:cs typeface="Helvetica-Light" pitchFamily="2" charset="0"/>
              </a:rPr>
              <a:t>Disability</a:t>
            </a:r>
            <a:r>
              <a:rPr lang="en-US" sz="1800" spc="-10" dirty="0">
                <a:effectLst/>
                <a:ea typeface="Helvetica-Light" pitchFamily="2" charset="0"/>
                <a:cs typeface="Helvetica-Light" pitchFamily="2" charset="0"/>
              </a:rPr>
              <a:t> </a:t>
            </a:r>
            <a:r>
              <a:rPr lang="en-US" sz="1800" dirty="0">
                <a:effectLst/>
                <a:ea typeface="Helvetica-Light" pitchFamily="2" charset="0"/>
                <a:cs typeface="Helvetica-Light" pitchFamily="2" charset="0"/>
              </a:rPr>
              <a:t>Services</a:t>
            </a:r>
            <a:r>
              <a:rPr lang="en-US" sz="1800" spc="-1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at</a:t>
            </a:r>
            <a:r>
              <a:rPr lang="en-US" sz="1800" spc="-10" dirty="0">
                <a:effectLst/>
                <a:ea typeface="Helvetica-Light" pitchFamily="2" charset="0"/>
                <a:cs typeface="Helvetica-Light" pitchFamily="2" charset="0"/>
              </a:rPr>
              <a:t> </a:t>
            </a:r>
            <a:r>
              <a:rPr lang="en-US" sz="1800" dirty="0">
                <a:effectLst/>
                <a:ea typeface="Helvetica-Light" pitchFamily="2" charset="0"/>
                <a:cs typeface="Helvetica-Light" pitchFamily="2" charset="0"/>
              </a:rPr>
              <a:t>2</a:t>
            </a:r>
            <a:r>
              <a:rPr lang="en-US" sz="1800" spc="-1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and</a:t>
            </a:r>
            <a:r>
              <a:rPr lang="en-US" sz="1800" spc="-10" dirty="0">
                <a:effectLst/>
                <a:ea typeface="Helvetica-Light" pitchFamily="2" charset="0"/>
                <a:cs typeface="Helvetica-Light" pitchFamily="2" charset="0"/>
              </a:rPr>
              <a:t> </a:t>
            </a:r>
            <a:r>
              <a:rPr lang="en-US" sz="1800" dirty="0">
                <a:effectLst/>
                <a:ea typeface="Helvetica-Light" pitchFamily="2" charset="0"/>
                <a:cs typeface="Helvetica-Light" pitchFamily="2" charset="0"/>
              </a:rPr>
              <a:t>4 year</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public</a:t>
            </a:r>
            <a:r>
              <a:rPr lang="en-US" sz="1800" spc="-2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and</a:t>
            </a:r>
            <a:r>
              <a:rPr lang="en-US" sz="1800" spc="-20" dirty="0">
                <a:effectLst/>
                <a:ea typeface="Helvetica-Light" pitchFamily="2" charset="0"/>
                <a:cs typeface="Helvetica-Light" pitchFamily="2" charset="0"/>
              </a:rPr>
              <a:t> </a:t>
            </a:r>
            <a:r>
              <a:rPr lang="en-US" sz="1800" dirty="0">
                <a:effectLst/>
                <a:ea typeface="Helvetica-Light" pitchFamily="2" charset="0"/>
                <a:cs typeface="Helvetica-Light" pitchFamily="2" charset="0"/>
              </a:rPr>
              <a:t>private</a:t>
            </a:r>
            <a:r>
              <a:rPr lang="en-US" sz="1800" spc="-20" dirty="0">
                <a:effectLst/>
                <a:ea typeface="Helvetica-Light" pitchFamily="2" charset="0"/>
                <a:cs typeface="Helvetica-Light" pitchFamily="2" charset="0"/>
              </a:rPr>
              <a:t> </a:t>
            </a:r>
            <a:r>
              <a:rPr lang="en-US" sz="1800" dirty="0">
                <a:effectLst/>
                <a:ea typeface="Helvetica-Light" pitchFamily="2" charset="0"/>
                <a:cs typeface="Helvetica-Light" pitchFamily="2" charset="0"/>
              </a:rPr>
              <a:t>colleges</a:t>
            </a:r>
            <a:r>
              <a:rPr lang="en-US" sz="1800" spc="-2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and</a:t>
            </a:r>
            <a:r>
              <a:rPr lang="en-US" sz="1800" spc="-20" dirty="0">
                <a:effectLst/>
                <a:ea typeface="Helvetica-Light" pitchFamily="2" charset="0"/>
                <a:cs typeface="Helvetica-Light" pitchFamily="2" charset="0"/>
              </a:rPr>
              <a:t> </a:t>
            </a:r>
            <a:r>
              <a:rPr lang="en-US" sz="1800" dirty="0">
                <a:effectLst/>
                <a:ea typeface="Helvetica-Light" pitchFamily="2" charset="0"/>
                <a:cs typeface="Helvetica-Light" pitchFamily="2" charset="0"/>
              </a:rPr>
              <a:t>universities.</a:t>
            </a:r>
            <a:r>
              <a:rPr lang="en-US" sz="1800" spc="-20"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This</a:t>
            </a:r>
            <a:r>
              <a:rPr lang="en-US" sz="1800" spc="-20" dirty="0">
                <a:effectLst/>
                <a:ea typeface="Helvetica-Light" pitchFamily="2" charset="0"/>
                <a:cs typeface="Helvetica-Light" pitchFamily="2" charset="0"/>
              </a:rPr>
              <a:t> </a:t>
            </a:r>
            <a:r>
              <a:rPr lang="en-US" sz="1800" dirty="0">
                <a:effectLst/>
                <a:ea typeface="Helvetica-Light" pitchFamily="2" charset="0"/>
                <a:cs typeface="Helvetica-Light" pitchFamily="2" charset="0"/>
              </a:rPr>
              <a:t>membership</a:t>
            </a:r>
            <a:r>
              <a:rPr lang="en-US" sz="1800" spc="-15" dirty="0">
                <a:effectLst/>
                <a:ea typeface="Helvetica-Light" pitchFamily="2" charset="0"/>
                <a:cs typeface="Helvetica-Light" pitchFamily="2" charset="0"/>
              </a:rPr>
              <a:t> </a:t>
            </a:r>
            <a:r>
              <a:rPr lang="en-US" sz="1800" spc="-10" dirty="0">
                <a:effectLst/>
                <a:ea typeface="Helvetica-Light" pitchFamily="2" charset="0"/>
                <a:cs typeface="Helvetica-Light" pitchFamily="2" charset="0"/>
              </a:rPr>
              <a:t>level</a:t>
            </a:r>
            <a:r>
              <a:rPr lang="en-US" sz="1800" spc="-10" dirty="0">
                <a:ea typeface="Helvetica-Light" pitchFamily="2" charset="0"/>
                <a:cs typeface="Helvetica-Light" pitchFamily="2" charset="0"/>
              </a:rPr>
              <a:t> </a:t>
            </a:r>
            <a:r>
              <a:rPr lang="en-US" sz="1800" dirty="0">
                <a:effectLst/>
                <a:ea typeface="Helvetica-Light" pitchFamily="2" charset="0"/>
                <a:cs typeface="Helvetica-Light" pitchFamily="2" charset="0"/>
              </a:rPr>
              <a:t>is</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eligible</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to</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hold</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ofﬁce</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and</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has</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full</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voting</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privileges.</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This</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membership is</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transferable</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to</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another</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staff</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member</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at</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same</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institution</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if</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there</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is a change of staff during the membership year as long as the original membership was paid for by the institution.</a:t>
            </a:r>
          </a:p>
          <a:p>
            <a:pPr marL="0" marR="0" indent="0">
              <a:spcBef>
                <a:spcPts val="10"/>
              </a:spcBef>
              <a:spcAft>
                <a:spcPts val="0"/>
              </a:spcAft>
              <a:buNone/>
            </a:pPr>
            <a:r>
              <a:rPr lang="en-US" sz="1800" dirty="0">
                <a:effectLst/>
                <a:ea typeface="Helvetica-Light" pitchFamily="2" charset="0"/>
                <a:cs typeface="Helvetica-Light" pitchFamily="2" charset="0"/>
              </a:rPr>
              <a:t> </a:t>
            </a:r>
          </a:p>
          <a:p>
            <a:pPr marL="0" marR="0" lvl="0" indent="0">
              <a:spcBef>
                <a:spcPts val="0"/>
              </a:spcBef>
              <a:spcAft>
                <a:spcPts val="0"/>
              </a:spcAft>
              <a:buSzPts val="1350"/>
              <a:buNone/>
              <a:tabLst>
                <a:tab pos="254000" algn="l"/>
              </a:tabLst>
            </a:pPr>
            <a:r>
              <a:rPr lang="en-US" sz="1800" spc="0" dirty="0">
                <a:effectLst/>
                <a:ea typeface="Helvetica-Light" pitchFamily="2" charset="0"/>
                <a:cs typeface="Helvetica-Light" pitchFamily="2" charset="0"/>
              </a:rPr>
              <a:t>2 - Professional</a:t>
            </a:r>
            <a:r>
              <a:rPr lang="en-US" sz="1800" spc="-25"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a:t>
            </a:r>
            <a:r>
              <a:rPr lang="en-US" sz="1800" spc="-25"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Higher</a:t>
            </a:r>
            <a:r>
              <a:rPr lang="en-US" sz="1800" spc="-25"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Education</a:t>
            </a:r>
            <a:r>
              <a:rPr lang="en-US" sz="1800" spc="-25" dirty="0">
                <a:effectLst/>
                <a:ea typeface="Helvetica-Light" pitchFamily="2" charset="0"/>
                <a:cs typeface="Helvetica-Light" pitchFamily="2" charset="0"/>
              </a:rPr>
              <a:t> </a:t>
            </a:r>
            <a:r>
              <a:rPr lang="en-US" sz="1800" spc="-10" dirty="0">
                <a:effectLst/>
                <a:ea typeface="Helvetica-Light" pitchFamily="2" charset="0"/>
                <a:cs typeface="Helvetica-Light" pitchFamily="2" charset="0"/>
              </a:rPr>
              <a:t>Other</a:t>
            </a:r>
            <a:r>
              <a:rPr lang="en-US" sz="1800" dirty="0">
                <a:effectLst/>
                <a:ea typeface="Helvetica-Light" pitchFamily="2" charset="0"/>
                <a:cs typeface="Helvetica-Light" pitchFamily="2" charset="0"/>
              </a:rPr>
              <a:t> </a:t>
            </a:r>
          </a:p>
          <a:p>
            <a:pPr marL="0" marR="69215" indent="0">
              <a:lnSpc>
                <a:spcPct val="131000"/>
              </a:lnSpc>
              <a:spcBef>
                <a:spcPts val="0"/>
              </a:spcBef>
              <a:spcAft>
                <a:spcPts val="0"/>
              </a:spcAft>
              <a:buNone/>
            </a:pPr>
            <a:r>
              <a:rPr lang="en-US" sz="1800" dirty="0">
                <a:effectLst/>
                <a:ea typeface="Helvetica-Light" pitchFamily="2" charset="0"/>
                <a:cs typeface="Helvetica-Light" pitchFamily="2" charset="0"/>
              </a:rPr>
              <a:t>Directors/Coordinators/Counselors/Staff</a:t>
            </a:r>
            <a:r>
              <a:rPr lang="en-US" sz="1800" spc="-5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55" dirty="0">
                <a:effectLst/>
                <a:ea typeface="Helvetica-Light" pitchFamily="2" charset="0"/>
                <a:cs typeface="Helvetica-Light" pitchFamily="2" charset="0"/>
              </a:rPr>
              <a:t> </a:t>
            </a:r>
            <a:r>
              <a:rPr lang="en-US" sz="1800" dirty="0">
                <a:effectLst/>
                <a:ea typeface="Helvetica-Light" pitchFamily="2" charset="0"/>
                <a:cs typeface="Helvetica-Light" pitchFamily="2" charset="0"/>
              </a:rPr>
              <a:t>Disability</a:t>
            </a:r>
            <a:r>
              <a:rPr lang="en-US" sz="1800" spc="-55" dirty="0">
                <a:effectLst/>
                <a:ea typeface="Helvetica-Light" pitchFamily="2" charset="0"/>
                <a:cs typeface="Helvetica-Light" pitchFamily="2" charset="0"/>
              </a:rPr>
              <a:t> </a:t>
            </a:r>
            <a:r>
              <a:rPr lang="en-US" sz="1800" dirty="0">
                <a:effectLst/>
                <a:ea typeface="Helvetica-Light" pitchFamily="2" charset="0"/>
                <a:cs typeface="Helvetica-Light" pitchFamily="2" charset="0"/>
              </a:rPr>
              <a:t>Services</a:t>
            </a:r>
            <a:r>
              <a:rPr lang="en-US" sz="1800" spc="-5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at</a:t>
            </a:r>
            <a:r>
              <a:rPr lang="en-US" sz="1800" spc="-55" dirty="0">
                <a:effectLst/>
                <a:ea typeface="Helvetica-Light" pitchFamily="2" charset="0"/>
                <a:cs typeface="Helvetica-Light" pitchFamily="2" charset="0"/>
              </a:rPr>
              <a:t> </a:t>
            </a:r>
            <a:r>
              <a:rPr lang="en-US" sz="1800" dirty="0">
                <a:effectLst/>
                <a:ea typeface="Helvetica-Light" pitchFamily="2" charset="0"/>
                <a:cs typeface="Helvetica-Light" pitchFamily="2" charset="0"/>
              </a:rPr>
              <a:t>2</a:t>
            </a:r>
            <a:r>
              <a:rPr lang="en-US" sz="1800" spc="-5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and</a:t>
            </a:r>
            <a:r>
              <a:rPr lang="en-US" sz="1800" spc="-55" dirty="0">
                <a:effectLst/>
                <a:ea typeface="Helvetica-Light" pitchFamily="2" charset="0"/>
                <a:cs typeface="Helvetica-Light" pitchFamily="2" charset="0"/>
              </a:rPr>
              <a:t> </a:t>
            </a:r>
            <a:r>
              <a:rPr lang="en-US" sz="1800" dirty="0">
                <a:effectLst/>
                <a:ea typeface="Helvetica-Light" pitchFamily="2" charset="0"/>
                <a:cs typeface="Helvetica-Light" pitchFamily="2" charset="0"/>
              </a:rPr>
              <a:t>4 year public and private colleges and universities. In addition, Directors/Coordinators/Counselors/Case Managers of other agencies/professional organizations providing services to and promoting access or advocating for post-secondary students with disabilities can also serve as professional members. This membership level is eligible to hold ofﬁce and has full voting privileges. This membership is transferable (higher ed only).</a:t>
            </a:r>
          </a:p>
          <a:p>
            <a:pPr marL="0" marR="0" indent="0">
              <a:spcBef>
                <a:spcPts val="30"/>
              </a:spcBef>
              <a:spcAft>
                <a:spcPts val="0"/>
              </a:spcAft>
              <a:buNone/>
            </a:pPr>
            <a:r>
              <a:rPr lang="en-US" sz="1800" dirty="0">
                <a:effectLst/>
                <a:ea typeface="Helvetica-Light" pitchFamily="2" charset="0"/>
                <a:cs typeface="Helvetica-Light" pitchFamily="2" charset="0"/>
              </a:rPr>
              <a:t> </a:t>
            </a:r>
          </a:p>
          <a:p>
            <a:pPr marL="0" marR="0" lvl="0" indent="0">
              <a:spcBef>
                <a:spcPts val="0"/>
              </a:spcBef>
              <a:spcAft>
                <a:spcPts val="0"/>
              </a:spcAft>
              <a:buSzPts val="1350"/>
              <a:buNone/>
              <a:tabLst>
                <a:tab pos="254000" algn="l"/>
              </a:tabLst>
            </a:pPr>
            <a:r>
              <a:rPr lang="en-US" sz="1800" spc="-10" dirty="0">
                <a:effectLst/>
                <a:ea typeface="Helvetica-Light" pitchFamily="2" charset="0"/>
                <a:cs typeface="Helvetica-Light" pitchFamily="2" charset="0"/>
              </a:rPr>
              <a:t>3 - Associate</a:t>
            </a:r>
            <a:endParaRPr lang="en-US" sz="1800" dirty="0">
              <a:effectLst/>
              <a:ea typeface="Helvetica-Light" pitchFamily="2" charset="0"/>
              <a:cs typeface="Helvetica-Light" pitchFamily="2" charset="0"/>
            </a:endParaRPr>
          </a:p>
          <a:p>
            <a:pPr marL="0" marR="0" indent="0">
              <a:lnSpc>
                <a:spcPct val="132000"/>
              </a:lnSpc>
              <a:spcBef>
                <a:spcPts val="0"/>
              </a:spcBef>
              <a:spcAft>
                <a:spcPts val="0"/>
              </a:spcAft>
              <a:buNone/>
            </a:pPr>
            <a:r>
              <a:rPr lang="en-US" sz="1800" dirty="0">
                <a:effectLst/>
                <a:ea typeface="Helvetica-Light" pitchFamily="2" charset="0"/>
                <a:cs typeface="Helvetica-Light" pitchFamily="2" charset="0"/>
              </a:rPr>
              <a:t>Former professional members, administrative/support staff at any agency/professional organization/post-secondary institution, advocates or</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family</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members</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students</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with</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disabilities.</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This</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membership</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level</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is not transferable, not eligible to hold ofﬁce and has no voting privileges.</a:t>
            </a:r>
          </a:p>
          <a:p>
            <a:pPr marL="0" marR="0" indent="0">
              <a:spcBef>
                <a:spcPts val="10"/>
              </a:spcBef>
              <a:spcAft>
                <a:spcPts val="0"/>
              </a:spcAft>
              <a:buNone/>
            </a:pPr>
            <a:r>
              <a:rPr lang="en-US" sz="1800" dirty="0">
                <a:effectLst/>
                <a:ea typeface="Helvetica-Light" pitchFamily="2" charset="0"/>
                <a:cs typeface="Helvetica-Light" pitchFamily="2" charset="0"/>
              </a:rPr>
              <a:t> </a:t>
            </a:r>
          </a:p>
          <a:p>
            <a:pPr marL="0" marR="0" lvl="0" indent="0">
              <a:spcBef>
                <a:spcPts val="0"/>
              </a:spcBef>
              <a:spcAft>
                <a:spcPts val="0"/>
              </a:spcAft>
              <a:buSzPts val="1350"/>
              <a:buNone/>
              <a:tabLst>
                <a:tab pos="254000" algn="l"/>
              </a:tabLst>
            </a:pPr>
            <a:r>
              <a:rPr lang="en-US" sz="1800" spc="0" dirty="0">
                <a:effectLst/>
                <a:ea typeface="Helvetica-Light" pitchFamily="2" charset="0"/>
                <a:cs typeface="Helvetica-Light" pitchFamily="2" charset="0"/>
              </a:rPr>
              <a:t>4 - Emeritus</a:t>
            </a:r>
            <a:r>
              <a:rPr lang="en-US" sz="1800" spc="-25" dirty="0">
                <a:effectLst/>
                <a:ea typeface="Helvetica-Light" pitchFamily="2" charset="0"/>
                <a:cs typeface="Helvetica-Light" pitchFamily="2" charset="0"/>
              </a:rPr>
              <a:t> </a:t>
            </a:r>
            <a:r>
              <a:rPr lang="en-US" sz="1800" spc="-10" dirty="0">
                <a:effectLst/>
                <a:ea typeface="Helvetica-Light" pitchFamily="2" charset="0"/>
                <a:cs typeface="Helvetica-Light" pitchFamily="2" charset="0"/>
              </a:rPr>
              <a:t>Professional</a:t>
            </a:r>
            <a:r>
              <a:rPr lang="en-US" sz="1800" dirty="0">
                <a:effectLst/>
                <a:ea typeface="Helvetica-Light" pitchFamily="2" charset="0"/>
                <a:cs typeface="Helvetica-Light" pitchFamily="2" charset="0"/>
              </a:rPr>
              <a:t> </a:t>
            </a:r>
          </a:p>
          <a:p>
            <a:pPr marL="0" marR="0" indent="0">
              <a:lnSpc>
                <a:spcPct val="130000"/>
              </a:lnSpc>
              <a:spcBef>
                <a:spcPts val="0"/>
              </a:spcBef>
              <a:spcAft>
                <a:spcPts val="0"/>
              </a:spcAft>
              <a:buNone/>
            </a:pPr>
            <a:r>
              <a:rPr lang="en-US" sz="1800" dirty="0">
                <a:effectLst/>
                <a:ea typeface="Helvetica-Light" pitchFamily="2" charset="0"/>
                <a:cs typeface="Helvetica-Light" pitchFamily="2" charset="0"/>
              </a:rPr>
              <a:t>Individual retired from positions in higher education who were previous members</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AHEAD</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in</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Texas.</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This</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membership</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level</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is</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not</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transferable, not eligible to hold ofﬁce and has no voting privileges.</a:t>
            </a:r>
          </a:p>
          <a:p>
            <a:pPr marL="0" marR="0" indent="0">
              <a:spcBef>
                <a:spcPts val="0"/>
              </a:spcBef>
              <a:spcAft>
                <a:spcPts val="0"/>
              </a:spcAft>
              <a:buNone/>
            </a:pPr>
            <a:r>
              <a:rPr lang="en-US" sz="1800" dirty="0">
                <a:effectLst/>
                <a:ea typeface="Helvetica-Light" pitchFamily="2" charset="0"/>
                <a:cs typeface="Helvetica-Light" pitchFamily="2" charset="0"/>
              </a:rPr>
              <a:t> </a:t>
            </a:r>
          </a:p>
          <a:p>
            <a:pPr marL="0" marR="0" lvl="0" indent="0">
              <a:spcBef>
                <a:spcPts val="5"/>
              </a:spcBef>
              <a:spcAft>
                <a:spcPts val="0"/>
              </a:spcAft>
              <a:buSzPts val="1350"/>
              <a:buNone/>
              <a:tabLst>
                <a:tab pos="254000" algn="l"/>
              </a:tabLst>
            </a:pPr>
            <a:r>
              <a:rPr lang="en-US" sz="1800" spc="-10" dirty="0">
                <a:effectLst/>
                <a:ea typeface="Helvetica-Light" pitchFamily="2" charset="0"/>
                <a:cs typeface="Helvetica-Light" pitchFamily="2" charset="0"/>
              </a:rPr>
              <a:t>5 – Student</a:t>
            </a:r>
          </a:p>
          <a:p>
            <a:pPr marL="0" marR="0" lvl="0" indent="0">
              <a:spcBef>
                <a:spcPts val="5"/>
              </a:spcBef>
              <a:spcAft>
                <a:spcPts val="0"/>
              </a:spcAft>
              <a:buSzPts val="1350"/>
              <a:buNone/>
              <a:tabLst>
                <a:tab pos="254000" algn="l"/>
              </a:tabLst>
            </a:pPr>
            <a:r>
              <a:rPr lang="en-US" sz="1800" dirty="0">
                <a:effectLst/>
                <a:ea typeface="Helvetica-Light" pitchFamily="2" charset="0"/>
                <a:cs typeface="Helvetica-Light" pitchFamily="2" charset="0"/>
              </a:rPr>
              <a:t>Individuals enrolled as full-time students in an undergraduate or graduate</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program</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at</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an</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institution</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higher</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learning.</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This</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membership level is not transferable, not eligible to hold ofﬁce, no voting </a:t>
            </a:r>
            <a:r>
              <a:rPr lang="en-US" sz="1800" spc="-10" dirty="0">
                <a:effectLst/>
                <a:ea typeface="Helvetica-Light" pitchFamily="2" charset="0"/>
                <a:cs typeface="Helvetica-Light" pitchFamily="2" charset="0"/>
              </a:rPr>
              <a:t>privileges.</a:t>
            </a:r>
          </a:p>
          <a:p>
            <a:pPr marL="0" marR="0" lvl="0" indent="0">
              <a:spcBef>
                <a:spcPts val="5"/>
              </a:spcBef>
              <a:spcAft>
                <a:spcPts val="0"/>
              </a:spcAft>
              <a:buSzPts val="1350"/>
              <a:buNone/>
              <a:tabLst>
                <a:tab pos="254000" algn="l"/>
              </a:tabLst>
            </a:pPr>
            <a:endParaRPr lang="en-US" sz="1800" spc="-10" dirty="0">
              <a:ea typeface="Helvetica-Light" pitchFamily="2" charset="0"/>
              <a:cs typeface="Helvetica-Light" pitchFamily="2" charset="0"/>
            </a:endParaRPr>
          </a:p>
          <a:p>
            <a:pPr marL="0" marR="0" lvl="0" indent="0">
              <a:spcBef>
                <a:spcPts val="5"/>
              </a:spcBef>
              <a:spcAft>
                <a:spcPts val="0"/>
              </a:spcAft>
              <a:buSzPts val="1350"/>
              <a:buNone/>
              <a:tabLst>
                <a:tab pos="254000" algn="l"/>
              </a:tabLst>
            </a:pPr>
            <a:endParaRPr lang="en-US" sz="1800" spc="-10" dirty="0">
              <a:effectLst/>
              <a:ea typeface="Helvetica-Light" pitchFamily="2" charset="0"/>
              <a:cs typeface="Helvetica-Light" pitchFamily="2" charset="0"/>
            </a:endParaRPr>
          </a:p>
          <a:p>
            <a:pPr marL="0" marR="4709795" indent="0">
              <a:spcBef>
                <a:spcPts val="0"/>
              </a:spcBef>
              <a:spcAft>
                <a:spcPts val="0"/>
              </a:spcAft>
              <a:buNone/>
            </a:pPr>
            <a:r>
              <a:rPr lang="en-US" sz="1800" b="1" kern="0" dirty="0">
                <a:effectLst/>
                <a:ea typeface="Helvetica-Light" pitchFamily="2" charset="0"/>
                <a:cs typeface="Helvetica-Light" pitchFamily="2" charset="0"/>
              </a:rPr>
              <a:t>SECTION </a:t>
            </a:r>
            <a:r>
              <a:rPr lang="en-US" sz="1800" b="1" kern="0" spc="-50" dirty="0">
                <a:effectLst/>
                <a:ea typeface="Helvetica-Light" pitchFamily="2" charset="0"/>
                <a:cs typeface="Helvetica-Light" pitchFamily="2" charset="0"/>
              </a:rPr>
              <a:t>3</a:t>
            </a:r>
            <a:endParaRPr lang="en-US" sz="1800" b="1" kern="0" dirty="0">
              <a:effectLst/>
              <a:ea typeface="Helvetica-Light" pitchFamily="2" charset="0"/>
              <a:cs typeface="Helvetica-Light" pitchFamily="2" charset="0"/>
            </a:endParaRPr>
          </a:p>
          <a:p>
            <a:pPr marL="0" marR="0" indent="0">
              <a:spcBef>
                <a:spcPts val="20"/>
              </a:spcBef>
              <a:spcAft>
                <a:spcPts val="0"/>
              </a:spcAft>
              <a:buNone/>
            </a:pPr>
            <a:r>
              <a:rPr lang="en-US" sz="1800" dirty="0">
                <a:effectLst/>
                <a:ea typeface="Helvetica-Light" pitchFamily="2" charset="0"/>
                <a:cs typeface="Helvetica-Light" pitchFamily="2" charset="0"/>
              </a:rPr>
              <a:t> The</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membership/dues</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year</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shall</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run</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from</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January</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1</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December</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31. </a:t>
            </a:r>
          </a:p>
          <a:p>
            <a:pPr marL="0" marR="0" lvl="0" indent="0">
              <a:spcBef>
                <a:spcPts val="5"/>
              </a:spcBef>
              <a:spcAft>
                <a:spcPts val="0"/>
              </a:spcAft>
              <a:buSzPts val="1350"/>
              <a:buNone/>
              <a:tabLst>
                <a:tab pos="254000" algn="l"/>
              </a:tabLst>
            </a:pPr>
            <a:endParaRPr lang="en-US" sz="1800" spc="-10" dirty="0">
              <a:effectLst/>
              <a:ea typeface="Helvetica-Light" pitchFamily="2" charset="0"/>
              <a:cs typeface="Helvetica-Light" pitchFamily="2" charset="0"/>
            </a:endParaRPr>
          </a:p>
          <a:p>
            <a:pPr marL="0" marR="0" lvl="0" indent="0">
              <a:spcBef>
                <a:spcPts val="5"/>
              </a:spcBef>
              <a:spcAft>
                <a:spcPts val="0"/>
              </a:spcAft>
              <a:buSzPts val="1350"/>
              <a:buNone/>
              <a:tabLst>
                <a:tab pos="254000" algn="l"/>
              </a:tabLst>
            </a:pPr>
            <a:endParaRPr lang="en-US" sz="1800" spc="-10" dirty="0">
              <a:effectLst/>
              <a:ea typeface="Helvetica-Light" pitchFamily="2" charset="0"/>
              <a:cs typeface="Helvetica-Light" pitchFamily="2" charset="0"/>
            </a:endParaRPr>
          </a:p>
          <a:p>
            <a:endParaRPr lang="en-US" dirty="0"/>
          </a:p>
        </p:txBody>
      </p:sp>
    </p:spTree>
    <p:extLst>
      <p:ext uri="{BB962C8B-B14F-4D97-AF65-F5344CB8AC3E}">
        <p14:creationId xmlns:p14="http://schemas.microsoft.com/office/powerpoint/2010/main" val="2134890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a:xfrm>
            <a:off x="8530185" y="296693"/>
            <a:ext cx="3200400" cy="1737360"/>
          </a:xfrm>
        </p:spPr>
        <p:txBody>
          <a:bodyPr/>
          <a:lstStyle/>
          <a:p>
            <a:r>
              <a:rPr lang="en-US" dirty="0"/>
              <a:t>Current </a:t>
            </a:r>
            <a:r>
              <a:rPr lang="en-US" dirty="0" err="1"/>
              <a:t>ByLaws</a:t>
            </a:r>
            <a:endParaRPr lang="en-US" dirty="0"/>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a:xfrm>
            <a:off x="159856" y="126458"/>
            <a:ext cx="8147565" cy="6838545"/>
          </a:xfrm>
        </p:spPr>
        <p:txBody>
          <a:bodyPr>
            <a:normAutofit/>
          </a:bodyPr>
          <a:lstStyle/>
          <a:p>
            <a:pPr marL="0" marR="0" indent="0">
              <a:lnSpc>
                <a:spcPct val="216000"/>
              </a:lnSpc>
              <a:spcBef>
                <a:spcPts val="0"/>
              </a:spcBef>
              <a:spcAft>
                <a:spcPts val="0"/>
              </a:spcAft>
              <a:buNone/>
            </a:pPr>
            <a:r>
              <a:rPr lang="en-US" sz="1800" dirty="0">
                <a:effectLst/>
                <a:ea typeface="Helvetica-Light" pitchFamily="2" charset="0"/>
                <a:cs typeface="Helvetica-Light" pitchFamily="2" charset="0"/>
              </a:rPr>
              <a:t>ARTICLE IV: EXECUTIVE AUTHORITY</a:t>
            </a:r>
          </a:p>
          <a:p>
            <a:pPr marL="0" marR="0" indent="0">
              <a:lnSpc>
                <a:spcPts val="1585"/>
              </a:lnSpc>
              <a:spcBef>
                <a:spcPts val="0"/>
              </a:spcBef>
              <a:spcAft>
                <a:spcPts val="0"/>
              </a:spcAft>
              <a:buNone/>
            </a:pPr>
            <a:endParaRPr lang="en-US" sz="1800" b="1" kern="0" dirty="0">
              <a:effectLst/>
              <a:ea typeface="Helvetica-Light" pitchFamily="2" charset="0"/>
              <a:cs typeface="Helvetica-Light" pitchFamily="2" charset="0"/>
            </a:endParaRPr>
          </a:p>
          <a:p>
            <a:pPr marL="0" marR="0" indent="0">
              <a:lnSpc>
                <a:spcPts val="1585"/>
              </a:lnSpc>
              <a:spcBef>
                <a:spcPts val="0"/>
              </a:spcBef>
              <a:spcAft>
                <a:spcPts val="0"/>
              </a:spcAft>
              <a:buNone/>
            </a:pPr>
            <a:r>
              <a:rPr lang="en-US" sz="1800" b="1" kern="0" dirty="0">
                <a:effectLst/>
                <a:ea typeface="Helvetica-Light" pitchFamily="2" charset="0"/>
                <a:cs typeface="Helvetica-Light" pitchFamily="2" charset="0"/>
              </a:rPr>
              <a:t>SECTION </a:t>
            </a:r>
            <a:r>
              <a:rPr lang="en-US" sz="1800" b="1" kern="0" spc="-50" dirty="0">
                <a:effectLst/>
                <a:ea typeface="Helvetica-Light" pitchFamily="2" charset="0"/>
                <a:cs typeface="Helvetica-Light" pitchFamily="2" charset="0"/>
              </a:rPr>
              <a:t>1</a:t>
            </a:r>
            <a:endParaRPr lang="en-US" sz="1800" dirty="0">
              <a:effectLst/>
              <a:ea typeface="Helvetica-Light" pitchFamily="2" charset="0"/>
              <a:cs typeface="Helvetica-Light" pitchFamily="2" charset="0"/>
            </a:endParaRPr>
          </a:p>
          <a:p>
            <a:pPr marL="0" marR="97790" indent="0">
              <a:lnSpc>
                <a:spcPct val="132000"/>
              </a:lnSpc>
              <a:spcBef>
                <a:spcPts val="0"/>
              </a:spcBef>
              <a:spcAft>
                <a:spcPts val="0"/>
              </a:spcAft>
              <a:buNone/>
            </a:pPr>
            <a:r>
              <a:rPr lang="en-US" sz="1800" dirty="0">
                <a:effectLst/>
                <a:ea typeface="Helvetica-Light" pitchFamily="2" charset="0"/>
                <a:cs typeface="Helvetica-Light" pitchFamily="2" charset="0"/>
              </a:rPr>
              <a:t>Executive</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Authority</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shall</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be</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vested</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in</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Board</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Directors,</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composed of elected Ofﬁcers. The Board of Directors is empowered to do all things</a:t>
            </a:r>
            <a:r>
              <a:rPr lang="en-US" sz="1800" spc="-20" dirty="0">
                <a:effectLst/>
                <a:ea typeface="Helvetica-Light" pitchFamily="2" charset="0"/>
                <a:cs typeface="Helvetica-Light" pitchFamily="2" charset="0"/>
              </a:rPr>
              <a:t> </a:t>
            </a:r>
            <a:r>
              <a:rPr lang="en-US" sz="1800" dirty="0">
                <a:effectLst/>
                <a:ea typeface="Helvetica-Light" pitchFamily="2" charset="0"/>
                <a:cs typeface="Helvetica-Light" pitchFamily="2" charset="0"/>
              </a:rPr>
              <a:t>permitted</a:t>
            </a:r>
            <a:r>
              <a:rPr lang="en-US" sz="1800" spc="-20" dirty="0">
                <a:effectLst/>
                <a:ea typeface="Helvetica-Light" pitchFamily="2" charset="0"/>
                <a:cs typeface="Helvetica-Light" pitchFamily="2" charset="0"/>
              </a:rPr>
              <a:t> </a:t>
            </a:r>
            <a:r>
              <a:rPr lang="en-US" sz="1800" dirty="0">
                <a:effectLst/>
                <a:ea typeface="Helvetica-Light" pitchFamily="2" charset="0"/>
                <a:cs typeface="Helvetica-Light" pitchFamily="2" charset="0"/>
              </a:rPr>
              <a:t>by</a:t>
            </a:r>
            <a:r>
              <a:rPr lang="en-US" sz="1800" spc="-20" dirty="0">
                <a:effectLst/>
                <a:ea typeface="Helvetica-Light" pitchFamily="2" charset="0"/>
                <a:cs typeface="Helvetica-Light" pitchFamily="2" charset="0"/>
              </a:rPr>
              <a:t> </a:t>
            </a:r>
            <a:r>
              <a:rPr lang="en-US" sz="1800" dirty="0">
                <a:effectLst/>
                <a:ea typeface="Helvetica-Light" pitchFamily="2" charset="0"/>
                <a:cs typeface="Helvetica-Light" pitchFamily="2" charset="0"/>
              </a:rPr>
              <a:t>law</a:t>
            </a:r>
            <a:r>
              <a:rPr lang="en-US" sz="1800" spc="-2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and</a:t>
            </a:r>
            <a:r>
              <a:rPr lang="en-US" sz="1800" spc="-20" dirty="0">
                <a:effectLst/>
                <a:ea typeface="Helvetica-Light" pitchFamily="2" charset="0"/>
                <a:cs typeface="Helvetica-Light" pitchFamily="2" charset="0"/>
              </a:rPr>
              <a:t> </a:t>
            </a:r>
            <a:r>
              <a:rPr lang="en-US" sz="1800" dirty="0">
                <a:effectLst/>
                <a:ea typeface="Helvetica-Light" pitchFamily="2" charset="0"/>
                <a:cs typeface="Helvetica-Light" pitchFamily="2" charset="0"/>
              </a:rPr>
              <a:t>to</a:t>
            </a:r>
            <a:r>
              <a:rPr lang="en-US" sz="1800" spc="-20" dirty="0">
                <a:effectLst/>
                <a:ea typeface="Helvetica-Light" pitchFamily="2" charset="0"/>
                <a:cs typeface="Helvetica-Light" pitchFamily="2" charset="0"/>
              </a:rPr>
              <a:t> </a:t>
            </a:r>
            <a:r>
              <a:rPr lang="en-US" sz="1800" dirty="0">
                <a:effectLst/>
                <a:ea typeface="Helvetica-Light" pitchFamily="2" charset="0"/>
                <a:cs typeface="Helvetica-Light" pitchFamily="2" charset="0"/>
              </a:rPr>
              <a:t>exercise</a:t>
            </a:r>
            <a:r>
              <a:rPr lang="en-US" sz="1800" spc="-2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all</a:t>
            </a:r>
            <a:r>
              <a:rPr lang="en-US" sz="1800" spc="-2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authority</a:t>
            </a:r>
            <a:r>
              <a:rPr lang="en-US" sz="1800" spc="-20" dirty="0">
                <a:effectLst/>
                <a:ea typeface="Helvetica-Light" pitchFamily="2" charset="0"/>
                <a:cs typeface="Helvetica-Light" pitchFamily="2" charset="0"/>
              </a:rPr>
              <a:t> </a:t>
            </a:r>
            <a:r>
              <a:rPr lang="en-US" sz="1800" dirty="0">
                <a:effectLst/>
                <a:ea typeface="Helvetica-Light" pitchFamily="2" charset="0"/>
                <a:cs typeface="Helvetica-Light" pitchFamily="2" charset="0"/>
              </a:rPr>
              <a:t>within</a:t>
            </a:r>
            <a:r>
              <a:rPr lang="en-US" sz="1800" spc="-20"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20" dirty="0">
                <a:effectLst/>
                <a:ea typeface="Helvetica-Light" pitchFamily="2" charset="0"/>
                <a:cs typeface="Helvetica-Light" pitchFamily="2" charset="0"/>
              </a:rPr>
              <a:t> </a:t>
            </a:r>
            <a:r>
              <a:rPr lang="en-US" sz="1800" dirty="0">
                <a:effectLst/>
                <a:ea typeface="Helvetica-Light" pitchFamily="2" charset="0"/>
                <a:cs typeface="Helvetica-Light" pitchFamily="2" charset="0"/>
              </a:rPr>
              <a:t>purposes stated in the bylaws contained herein.</a:t>
            </a:r>
          </a:p>
          <a:p>
            <a:pPr marL="0" marR="0" indent="0">
              <a:spcBef>
                <a:spcPts val="5"/>
              </a:spcBef>
              <a:spcAft>
                <a:spcPts val="0"/>
              </a:spcAft>
              <a:buNone/>
            </a:pPr>
            <a:endParaRPr lang="en-US" sz="1800" dirty="0">
              <a:ea typeface="Helvetica-Light" pitchFamily="2" charset="0"/>
              <a:cs typeface="Helvetica-Light" pitchFamily="2" charset="0"/>
            </a:endParaRPr>
          </a:p>
          <a:p>
            <a:pPr marL="0" marR="0" indent="0">
              <a:spcBef>
                <a:spcPts val="5"/>
              </a:spcBef>
              <a:spcAft>
                <a:spcPts val="0"/>
              </a:spcAft>
              <a:buNone/>
            </a:pPr>
            <a:endParaRPr lang="en-US" sz="1800" dirty="0">
              <a:effectLst/>
              <a:ea typeface="Helvetica-Light" pitchFamily="2" charset="0"/>
              <a:cs typeface="Helvetica-Light" pitchFamily="2" charset="0"/>
            </a:endParaRPr>
          </a:p>
          <a:p>
            <a:pPr marL="0" marR="0" indent="0">
              <a:spcBef>
                <a:spcPts val="0"/>
              </a:spcBef>
              <a:spcAft>
                <a:spcPts val="0"/>
              </a:spcAft>
              <a:buNone/>
            </a:pPr>
            <a:r>
              <a:rPr lang="en-US" sz="1800" b="1" kern="0" dirty="0">
                <a:effectLst/>
                <a:ea typeface="Helvetica-Light" pitchFamily="2" charset="0"/>
                <a:cs typeface="Helvetica-Light" pitchFamily="2" charset="0"/>
              </a:rPr>
              <a:t>SECTION </a:t>
            </a:r>
            <a:r>
              <a:rPr lang="en-US" sz="1800" b="1" kern="0" spc="-50" dirty="0">
                <a:effectLst/>
                <a:ea typeface="Helvetica-Light" pitchFamily="2" charset="0"/>
                <a:cs typeface="Helvetica-Light" pitchFamily="2" charset="0"/>
              </a:rPr>
              <a:t>2</a:t>
            </a:r>
            <a:endParaRPr lang="en-US" sz="1800" dirty="0">
              <a:ea typeface="Helvetica-Light" pitchFamily="2" charset="0"/>
              <a:cs typeface="Helvetica-Light" pitchFamily="2" charset="0"/>
            </a:endParaRPr>
          </a:p>
          <a:p>
            <a:pPr marL="0" marR="0" indent="0">
              <a:lnSpc>
                <a:spcPct val="132000"/>
              </a:lnSpc>
              <a:spcBef>
                <a:spcPts val="0"/>
              </a:spcBef>
              <a:spcAft>
                <a:spcPts val="0"/>
              </a:spcAft>
              <a:buNone/>
            </a:pPr>
            <a:r>
              <a:rPr lang="en-US" sz="1800" dirty="0">
                <a:effectLst/>
                <a:ea typeface="Helvetica-Light" pitchFamily="2" charset="0"/>
                <a:cs typeface="Helvetica-Light" pitchFamily="2" charset="0"/>
              </a:rPr>
              <a:t>The</a:t>
            </a:r>
            <a:r>
              <a:rPr lang="en-US" sz="1800" spc="-4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ofﬁcers</a:t>
            </a:r>
            <a:r>
              <a:rPr lang="en-US" sz="1800" spc="-4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4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4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Afﬁliate</a:t>
            </a:r>
            <a:r>
              <a:rPr lang="en-US" sz="1800" spc="-45" dirty="0">
                <a:effectLst/>
                <a:ea typeface="Helvetica-Light" pitchFamily="2" charset="0"/>
                <a:cs typeface="Helvetica-Light" pitchFamily="2" charset="0"/>
              </a:rPr>
              <a:t> </a:t>
            </a:r>
            <a:r>
              <a:rPr lang="en-US" sz="1800" dirty="0">
                <a:effectLst/>
                <a:ea typeface="Helvetica-Light" pitchFamily="2" charset="0"/>
                <a:cs typeface="Helvetica-Light" pitchFamily="2" charset="0"/>
              </a:rPr>
              <a:t>shall</a:t>
            </a:r>
            <a:r>
              <a:rPr lang="en-US" sz="1800" spc="-4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be</a:t>
            </a:r>
            <a:r>
              <a:rPr lang="en-US" sz="1800" spc="-4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45" dirty="0">
                <a:effectLst/>
                <a:ea typeface="Helvetica-Light" pitchFamily="2" charset="0"/>
                <a:cs typeface="Helvetica-Light" pitchFamily="2" charset="0"/>
              </a:rPr>
              <a:t> </a:t>
            </a:r>
            <a:r>
              <a:rPr lang="en-US" sz="1800" dirty="0">
                <a:effectLst/>
                <a:ea typeface="Helvetica-Light" pitchFamily="2" charset="0"/>
                <a:cs typeface="Helvetica-Light" pitchFamily="2" charset="0"/>
              </a:rPr>
              <a:t>President,</a:t>
            </a:r>
            <a:r>
              <a:rPr lang="en-US" sz="1800" spc="-45" dirty="0">
                <a:effectLst/>
                <a:ea typeface="Helvetica-Light" pitchFamily="2" charset="0"/>
                <a:cs typeface="Helvetica-Light" pitchFamily="2" charset="0"/>
              </a:rPr>
              <a:t> </a:t>
            </a:r>
            <a:r>
              <a:rPr lang="en-US" sz="1800" dirty="0">
                <a:effectLst/>
                <a:ea typeface="Helvetica-Light" pitchFamily="2" charset="0"/>
                <a:cs typeface="Helvetica-Light" pitchFamily="2" charset="0"/>
              </a:rPr>
              <a:t>President-Elect, Secretary, Treasurer, Immediate Past-President, Director of Membership/Communication, and Director-at-Large.</a:t>
            </a:r>
          </a:p>
          <a:p>
            <a:pPr marL="0" indent="0">
              <a:lnSpc>
                <a:spcPct val="132000"/>
              </a:lnSpc>
              <a:spcBef>
                <a:spcPts val="0"/>
              </a:spcBef>
              <a:buNone/>
            </a:pPr>
            <a:r>
              <a:rPr lang="en-US" sz="1800" dirty="0">
                <a:solidFill>
                  <a:srgbClr val="C00000"/>
                </a:solidFill>
                <a:ea typeface="Helvetica-Light" pitchFamily="2" charset="0"/>
                <a:cs typeface="Helvetica-Light" pitchFamily="2" charset="0"/>
              </a:rPr>
              <a:t>*Proposed Revisions</a:t>
            </a:r>
            <a:endParaRPr lang="en-US" sz="1800" dirty="0">
              <a:solidFill>
                <a:srgbClr val="C00000"/>
              </a:solidFill>
              <a:effectLst/>
              <a:ea typeface="Helvetica-Light" pitchFamily="2" charset="0"/>
              <a:cs typeface="Helvetica-Light" pitchFamily="2" charset="0"/>
            </a:endParaRPr>
          </a:p>
          <a:p>
            <a:pPr marL="0" marR="0" indent="0">
              <a:lnSpc>
                <a:spcPct val="132000"/>
              </a:lnSpc>
              <a:spcBef>
                <a:spcPts val="0"/>
              </a:spcBef>
              <a:spcAft>
                <a:spcPts val="0"/>
              </a:spcAft>
              <a:buNone/>
            </a:pPr>
            <a:endParaRPr lang="en-US" sz="1800" dirty="0">
              <a:effectLst/>
              <a:ea typeface="Helvetica-Light" pitchFamily="2" charset="0"/>
              <a:cs typeface="Helvetica-Light" pitchFamily="2" charset="0"/>
            </a:endParaRPr>
          </a:p>
          <a:p>
            <a:pPr marL="0" marR="0" indent="0">
              <a:spcBef>
                <a:spcPts val="40"/>
              </a:spcBef>
              <a:spcAft>
                <a:spcPts val="0"/>
              </a:spcAft>
              <a:buNone/>
            </a:pPr>
            <a:r>
              <a:rPr lang="en-US" sz="1800" dirty="0">
                <a:effectLst/>
                <a:latin typeface="Helvetica-Light" pitchFamily="2" charset="0"/>
                <a:ea typeface="Helvetica-Light" pitchFamily="2" charset="0"/>
                <a:cs typeface="Helvetica-Light" pitchFamily="2" charset="0"/>
              </a:rPr>
              <a:t> </a:t>
            </a:r>
          </a:p>
          <a:p>
            <a:endParaRPr lang="en-US" dirty="0"/>
          </a:p>
        </p:txBody>
      </p:sp>
    </p:spTree>
    <p:extLst>
      <p:ext uri="{BB962C8B-B14F-4D97-AF65-F5344CB8AC3E}">
        <p14:creationId xmlns:p14="http://schemas.microsoft.com/office/powerpoint/2010/main" val="897243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a:xfrm>
            <a:off x="8530185" y="296693"/>
            <a:ext cx="3200400" cy="1737360"/>
          </a:xfrm>
        </p:spPr>
        <p:txBody>
          <a:bodyPr/>
          <a:lstStyle/>
          <a:p>
            <a:r>
              <a:rPr lang="en-US" dirty="0"/>
              <a:t>Current </a:t>
            </a:r>
            <a:r>
              <a:rPr lang="en-US" dirty="0" err="1"/>
              <a:t>ByLaws</a:t>
            </a:r>
            <a:endParaRPr lang="en-US" dirty="0"/>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a:xfrm>
            <a:off x="159856" y="126458"/>
            <a:ext cx="8147565" cy="6838545"/>
          </a:xfrm>
        </p:spPr>
        <p:txBody>
          <a:bodyPr>
            <a:normAutofit/>
          </a:bodyPr>
          <a:lstStyle/>
          <a:p>
            <a:pPr marL="0" marR="0" indent="0">
              <a:lnSpc>
                <a:spcPct val="216000"/>
              </a:lnSpc>
              <a:spcBef>
                <a:spcPts val="0"/>
              </a:spcBef>
              <a:spcAft>
                <a:spcPts val="0"/>
              </a:spcAft>
              <a:buNone/>
            </a:pPr>
            <a:r>
              <a:rPr lang="en-US" sz="1800" dirty="0">
                <a:effectLst/>
                <a:ea typeface="Helvetica-Light" pitchFamily="2" charset="0"/>
                <a:cs typeface="Helvetica-Light" pitchFamily="2" charset="0"/>
              </a:rPr>
              <a:t>ARTICLE IV: EXECUTIVE AUTHORITY</a:t>
            </a:r>
          </a:p>
          <a:p>
            <a:pPr marL="0" marR="0" indent="0">
              <a:spcBef>
                <a:spcPts val="0"/>
              </a:spcBef>
              <a:spcAft>
                <a:spcPts val="0"/>
              </a:spcAft>
              <a:buNone/>
            </a:pPr>
            <a:endParaRPr lang="en-US" sz="1800" b="1" kern="0" dirty="0">
              <a:effectLst/>
              <a:ea typeface="Helvetica-Light" pitchFamily="2" charset="0"/>
              <a:cs typeface="Helvetica-Light" pitchFamily="2" charset="0"/>
            </a:endParaRPr>
          </a:p>
          <a:p>
            <a:pPr marL="0" marR="0" indent="0">
              <a:spcBef>
                <a:spcPts val="0"/>
              </a:spcBef>
              <a:spcAft>
                <a:spcPts val="0"/>
              </a:spcAft>
              <a:buNone/>
            </a:pPr>
            <a:r>
              <a:rPr lang="en-US" sz="1800" b="1" kern="0" dirty="0">
                <a:effectLst/>
                <a:ea typeface="Helvetica-Light" pitchFamily="2" charset="0"/>
                <a:cs typeface="Helvetica-Light" pitchFamily="2" charset="0"/>
              </a:rPr>
              <a:t>SECTION </a:t>
            </a:r>
            <a:r>
              <a:rPr lang="en-US" sz="1800" b="1" kern="0" spc="-50" dirty="0">
                <a:effectLst/>
                <a:ea typeface="Helvetica-Light" pitchFamily="2" charset="0"/>
                <a:cs typeface="Helvetica-Light" pitchFamily="2" charset="0"/>
              </a:rPr>
              <a:t>3</a:t>
            </a:r>
            <a:endParaRPr lang="en-US" sz="1800" dirty="0">
              <a:ea typeface="Helvetica-Light" pitchFamily="2" charset="0"/>
              <a:cs typeface="Helvetica-Light" pitchFamily="2" charset="0"/>
            </a:endParaRPr>
          </a:p>
          <a:p>
            <a:pPr marL="0" marR="0" indent="0">
              <a:spcBef>
                <a:spcPts val="20"/>
              </a:spcBef>
              <a:spcAft>
                <a:spcPts val="0"/>
              </a:spcAft>
              <a:buNone/>
            </a:pPr>
            <a:r>
              <a:rPr lang="en-US" sz="1800" dirty="0">
                <a:effectLst/>
                <a:ea typeface="Helvetica-Light" pitchFamily="2" charset="0"/>
                <a:cs typeface="Helvetica-Light" pitchFamily="2" charset="0"/>
              </a:rPr>
              <a:t>All ofﬁcers shall be elected at-large from the active and eligible voting members of the Afﬁliate by a date set by the Board of Directors. The terms of all ofﬁcers will begin June 1. Nomination and elections of Ofﬁcers</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will</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be</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in</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accordance</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with</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procedures</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established</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by</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Board of Directors.</a:t>
            </a:r>
          </a:p>
          <a:p>
            <a:pPr marL="0" marR="0" indent="0">
              <a:spcBef>
                <a:spcPts val="10"/>
              </a:spcBef>
              <a:spcAft>
                <a:spcPts val="0"/>
              </a:spcAft>
              <a:buNone/>
            </a:pPr>
            <a:r>
              <a:rPr lang="en-US" sz="1800" dirty="0">
                <a:effectLst/>
                <a:ea typeface="Helvetica-Light" pitchFamily="2" charset="0"/>
                <a:cs typeface="Helvetica-Light" pitchFamily="2" charset="0"/>
              </a:rPr>
              <a:t> </a:t>
            </a:r>
          </a:p>
          <a:p>
            <a:pPr marL="0" marR="0" indent="0">
              <a:spcBef>
                <a:spcPts val="0"/>
              </a:spcBef>
              <a:spcAft>
                <a:spcPts val="0"/>
              </a:spcAft>
              <a:buNone/>
            </a:pPr>
            <a:r>
              <a:rPr lang="en-US" sz="1800" b="1" kern="0" dirty="0">
                <a:effectLst/>
                <a:ea typeface="Helvetica-Light" pitchFamily="2" charset="0"/>
                <a:cs typeface="Helvetica-Light" pitchFamily="2" charset="0"/>
              </a:rPr>
              <a:t>SECTION </a:t>
            </a:r>
            <a:r>
              <a:rPr lang="en-US" sz="1800" b="1" kern="0" spc="-50" dirty="0">
                <a:effectLst/>
                <a:ea typeface="Helvetica-Light" pitchFamily="2" charset="0"/>
                <a:cs typeface="Helvetica-Light" pitchFamily="2" charset="0"/>
              </a:rPr>
              <a:t>4</a:t>
            </a:r>
            <a:endParaRPr lang="en-US" sz="1800" b="1" kern="0" dirty="0">
              <a:effectLst/>
              <a:ea typeface="Helvetica-Light" pitchFamily="2" charset="0"/>
              <a:cs typeface="Helvetica-Light" pitchFamily="2" charset="0"/>
            </a:endParaRPr>
          </a:p>
          <a:p>
            <a:pPr marL="0" marR="0" indent="0">
              <a:spcBef>
                <a:spcPts val="0"/>
              </a:spcBef>
              <a:spcAft>
                <a:spcPts val="0"/>
              </a:spcAft>
              <a:buNone/>
            </a:pPr>
            <a:r>
              <a:rPr lang="en-US" sz="1800" dirty="0">
                <a:effectLst/>
                <a:ea typeface="Helvetica-Light" pitchFamily="2" charset="0"/>
                <a:cs typeface="Helvetica-Light" pitchFamily="2" charset="0"/>
              </a:rPr>
              <a:t>The</a:t>
            </a:r>
            <a:r>
              <a:rPr lang="en-US" sz="1800" spc="-10" dirty="0">
                <a:effectLst/>
                <a:ea typeface="Helvetica-Light" pitchFamily="2" charset="0"/>
                <a:cs typeface="Helvetica-Light" pitchFamily="2" charset="0"/>
              </a:rPr>
              <a:t> </a:t>
            </a:r>
            <a:r>
              <a:rPr lang="en-US" sz="1800" dirty="0">
                <a:effectLst/>
                <a:ea typeface="Helvetica-Light" pitchFamily="2" charset="0"/>
                <a:cs typeface="Helvetica-Light" pitchFamily="2" charset="0"/>
              </a:rPr>
              <a:t>term</a:t>
            </a:r>
            <a:r>
              <a:rPr lang="en-US" sz="1800" spc="-10"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10"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ofﬁce</a:t>
            </a:r>
            <a:r>
              <a:rPr lang="en-US" sz="1800" spc="-10" dirty="0">
                <a:effectLst/>
                <a:ea typeface="Helvetica-Light" pitchFamily="2" charset="0"/>
                <a:cs typeface="Helvetica-Light" pitchFamily="2" charset="0"/>
              </a:rPr>
              <a:t> </a:t>
            </a:r>
            <a:r>
              <a:rPr lang="en-US" sz="1800" dirty="0">
                <a:effectLst/>
                <a:ea typeface="Helvetica-Light" pitchFamily="2" charset="0"/>
                <a:cs typeface="Helvetica-Light" pitchFamily="2" charset="0"/>
              </a:rPr>
              <a:t>for</a:t>
            </a:r>
            <a:r>
              <a:rPr lang="en-US" sz="1800" spc="-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10" dirty="0">
                <a:effectLst/>
                <a:ea typeface="Helvetica-Light" pitchFamily="2" charset="0"/>
                <a:cs typeface="Helvetica-Light" pitchFamily="2" charset="0"/>
              </a:rPr>
              <a:t> </a:t>
            </a:r>
            <a:r>
              <a:rPr lang="en-US" sz="1800" dirty="0">
                <a:effectLst/>
                <a:ea typeface="Helvetica-Light" pitchFamily="2" charset="0"/>
                <a:cs typeface="Helvetica-Light" pitchFamily="2" charset="0"/>
              </a:rPr>
              <a:t>President,</a:t>
            </a:r>
            <a:r>
              <a:rPr lang="en-US" sz="1800" spc="-10" dirty="0">
                <a:effectLst/>
                <a:ea typeface="Helvetica-Light" pitchFamily="2" charset="0"/>
                <a:cs typeface="Helvetica-Light" pitchFamily="2" charset="0"/>
              </a:rPr>
              <a:t> </a:t>
            </a:r>
            <a:r>
              <a:rPr lang="en-US" sz="1800" dirty="0">
                <a:effectLst/>
                <a:ea typeface="Helvetica-Light" pitchFamily="2" charset="0"/>
                <a:cs typeface="Helvetica-Light" pitchFamily="2" charset="0"/>
              </a:rPr>
              <a:t>President-Elect,</a:t>
            </a:r>
            <a:r>
              <a:rPr lang="en-US" sz="1800" spc="-1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and</a:t>
            </a:r>
            <a:r>
              <a:rPr lang="en-US" sz="1800" spc="-5" dirty="0">
                <a:effectLst/>
                <a:ea typeface="Helvetica-Light" pitchFamily="2" charset="0"/>
                <a:cs typeface="Helvetica-Light" pitchFamily="2" charset="0"/>
              </a:rPr>
              <a:t> </a:t>
            </a:r>
            <a:r>
              <a:rPr lang="en-US" sz="1800" spc="-10" dirty="0">
                <a:effectLst/>
                <a:ea typeface="Helvetica-Light" pitchFamily="2" charset="0"/>
                <a:cs typeface="Helvetica-Light" pitchFamily="2" charset="0"/>
              </a:rPr>
              <a:t>Immediate</a:t>
            </a:r>
            <a:r>
              <a:rPr lang="en-US" sz="1800" spc="-10" dirty="0">
                <a:ea typeface="Helvetica-Light" pitchFamily="2" charset="0"/>
                <a:cs typeface="Helvetica-Light" pitchFamily="2" charset="0"/>
              </a:rPr>
              <a:t> </a:t>
            </a:r>
            <a:r>
              <a:rPr lang="en-US" sz="1800" dirty="0">
                <a:effectLst/>
                <a:ea typeface="Helvetica-Light" pitchFamily="2" charset="0"/>
                <a:cs typeface="Helvetica-Light" pitchFamily="2" charset="0"/>
              </a:rPr>
              <a:t>Past-President</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shall</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be</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for</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period</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one</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(1)</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year.</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term</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ofﬁce</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for the Treasurer, Secretary, Director of Membership/Communication and Director-at-Large</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shall</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be</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for</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period</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two</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(2)</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years.</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In</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event</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 vacancy in the ofﬁce of President, President-Elect shall assume the duties of the President without prejudice to the ensuing term of ofﬁce.</a:t>
            </a:r>
          </a:p>
          <a:p>
            <a:pPr marL="0" marR="0" indent="0">
              <a:spcBef>
                <a:spcPts val="0"/>
              </a:spcBef>
              <a:spcAft>
                <a:spcPts val="0"/>
              </a:spcAft>
              <a:buNone/>
            </a:pPr>
            <a:r>
              <a:rPr lang="en-US" sz="1800" dirty="0">
                <a:effectLst/>
                <a:ea typeface="Helvetica-Light" pitchFamily="2" charset="0"/>
                <a:cs typeface="Helvetica-Light" pitchFamily="2" charset="0"/>
              </a:rPr>
              <a:t>All</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other</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midterm</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vacancies</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shall</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be</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ﬁlled</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by</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presidential</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appointment and approved by a majority of the ofﬁcers.</a:t>
            </a:r>
          </a:p>
          <a:p>
            <a:pPr marL="0" indent="0">
              <a:spcBef>
                <a:spcPts val="0"/>
              </a:spcBef>
              <a:buNone/>
            </a:pPr>
            <a:r>
              <a:rPr lang="en-US" sz="1800" dirty="0">
                <a:solidFill>
                  <a:srgbClr val="C00000"/>
                </a:solidFill>
                <a:ea typeface="Helvetica-Light" pitchFamily="2" charset="0"/>
                <a:cs typeface="Helvetica-Light" pitchFamily="2" charset="0"/>
              </a:rPr>
              <a:t>*Proposed Revisions</a:t>
            </a:r>
            <a:endParaRPr lang="en-US" sz="1800" dirty="0">
              <a:solidFill>
                <a:srgbClr val="C00000"/>
              </a:solidFill>
              <a:effectLst/>
              <a:ea typeface="Helvetica-Light" pitchFamily="2" charset="0"/>
              <a:cs typeface="Helvetica-Light" pitchFamily="2" charset="0"/>
            </a:endParaRPr>
          </a:p>
          <a:p>
            <a:pPr marL="0" marR="0" indent="0">
              <a:spcBef>
                <a:spcPts val="0"/>
              </a:spcBef>
              <a:spcAft>
                <a:spcPts val="0"/>
              </a:spcAft>
              <a:buNone/>
            </a:pPr>
            <a:endParaRPr lang="en-US" sz="1800" dirty="0">
              <a:effectLst/>
              <a:ea typeface="Helvetica-Light" pitchFamily="2" charset="0"/>
              <a:cs typeface="Helvetica-Light" pitchFamily="2" charset="0"/>
            </a:endParaRPr>
          </a:p>
          <a:p>
            <a:endParaRPr lang="en-US" dirty="0"/>
          </a:p>
        </p:txBody>
      </p:sp>
    </p:spTree>
    <p:extLst>
      <p:ext uri="{BB962C8B-B14F-4D97-AF65-F5344CB8AC3E}">
        <p14:creationId xmlns:p14="http://schemas.microsoft.com/office/powerpoint/2010/main" val="2510680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a:xfrm>
            <a:off x="8530185" y="296693"/>
            <a:ext cx="3200400" cy="1737360"/>
          </a:xfrm>
        </p:spPr>
        <p:txBody>
          <a:bodyPr/>
          <a:lstStyle/>
          <a:p>
            <a:r>
              <a:rPr lang="en-US" dirty="0"/>
              <a:t>Current </a:t>
            </a:r>
            <a:r>
              <a:rPr lang="en-US" dirty="0" err="1"/>
              <a:t>ByLaws</a:t>
            </a:r>
            <a:endParaRPr lang="en-US" dirty="0"/>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a:xfrm>
            <a:off x="159856" y="126458"/>
            <a:ext cx="8147565" cy="6838545"/>
          </a:xfrm>
        </p:spPr>
        <p:txBody>
          <a:bodyPr>
            <a:normAutofit/>
          </a:bodyPr>
          <a:lstStyle/>
          <a:p>
            <a:pPr marL="0" marR="0" indent="0">
              <a:lnSpc>
                <a:spcPct val="216000"/>
              </a:lnSpc>
              <a:spcBef>
                <a:spcPts val="0"/>
              </a:spcBef>
              <a:spcAft>
                <a:spcPts val="0"/>
              </a:spcAft>
              <a:buNone/>
            </a:pPr>
            <a:r>
              <a:rPr lang="en-US" sz="1800" b="1" dirty="0">
                <a:effectLst/>
                <a:ea typeface="Helvetica-Light" pitchFamily="2" charset="0"/>
                <a:cs typeface="Helvetica-Light" pitchFamily="2" charset="0"/>
              </a:rPr>
              <a:t>ARTICLE IV: EXECUTIVE AUTHORITY</a:t>
            </a:r>
          </a:p>
          <a:p>
            <a:pPr marL="0" marR="0" indent="0">
              <a:spcBef>
                <a:spcPts val="5"/>
              </a:spcBef>
              <a:spcAft>
                <a:spcPts val="0"/>
              </a:spcAft>
              <a:buNone/>
            </a:pPr>
            <a:endParaRPr lang="en-US" sz="1800" b="1" kern="0" dirty="0">
              <a:effectLst/>
              <a:ea typeface="Helvetica-Light" pitchFamily="2" charset="0"/>
              <a:cs typeface="Helvetica-Light" pitchFamily="2" charset="0"/>
            </a:endParaRPr>
          </a:p>
          <a:p>
            <a:pPr marL="0" marR="0" indent="0">
              <a:spcBef>
                <a:spcPts val="5"/>
              </a:spcBef>
              <a:spcAft>
                <a:spcPts val="0"/>
              </a:spcAft>
              <a:buNone/>
            </a:pPr>
            <a:r>
              <a:rPr lang="en-US" sz="1800" b="1" kern="0" dirty="0">
                <a:effectLst/>
                <a:ea typeface="Helvetica-Light" pitchFamily="2" charset="0"/>
                <a:cs typeface="Helvetica-Light" pitchFamily="2" charset="0"/>
              </a:rPr>
              <a:t>SECTION </a:t>
            </a:r>
            <a:r>
              <a:rPr lang="en-US" sz="1800" b="1" kern="0" spc="-50" dirty="0">
                <a:effectLst/>
                <a:ea typeface="Helvetica-Light" pitchFamily="2" charset="0"/>
                <a:cs typeface="Helvetica-Light" pitchFamily="2" charset="0"/>
              </a:rPr>
              <a:t>5</a:t>
            </a:r>
            <a:endParaRPr lang="en-US" sz="1800" b="1" kern="0" dirty="0">
              <a:effectLst/>
              <a:ea typeface="Helvetica-Light" pitchFamily="2" charset="0"/>
              <a:cs typeface="Helvetica-Light" pitchFamily="2" charset="0"/>
            </a:endParaRPr>
          </a:p>
          <a:p>
            <a:pPr marL="0" marR="0" indent="0">
              <a:spcBef>
                <a:spcPts val="20"/>
              </a:spcBef>
              <a:spcAft>
                <a:spcPts val="0"/>
              </a:spcAft>
              <a:buNone/>
            </a:pPr>
            <a:r>
              <a:rPr lang="en-US" sz="1800" dirty="0">
                <a:effectLst/>
                <a:ea typeface="Helvetica-Light" pitchFamily="2" charset="0"/>
                <a:cs typeface="Helvetica-Light" pitchFamily="2" charset="0"/>
              </a:rPr>
              <a:t>The</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ofﬁcers</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shall</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have</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full</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authority</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to</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conduct</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affairs</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3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Afﬁliate between meetings of the Board of Directors.</a:t>
            </a:r>
          </a:p>
          <a:p>
            <a:pPr marL="0" marR="0" indent="0">
              <a:spcBef>
                <a:spcPts val="30"/>
              </a:spcBef>
              <a:spcAft>
                <a:spcPts val="0"/>
              </a:spcAft>
              <a:buNone/>
            </a:pPr>
            <a:endParaRPr lang="en-US" sz="1800" b="1" kern="0" dirty="0">
              <a:ea typeface="Helvetica-Light" pitchFamily="2" charset="0"/>
              <a:cs typeface="Helvetica-Light" pitchFamily="2" charset="0"/>
            </a:endParaRPr>
          </a:p>
          <a:p>
            <a:pPr marL="0" marR="0" indent="0">
              <a:spcBef>
                <a:spcPts val="30"/>
              </a:spcBef>
              <a:spcAft>
                <a:spcPts val="0"/>
              </a:spcAft>
              <a:buNone/>
            </a:pPr>
            <a:r>
              <a:rPr lang="en-US" sz="1800" b="1" kern="0" dirty="0">
                <a:effectLst/>
                <a:ea typeface="Helvetica-Light" pitchFamily="2" charset="0"/>
                <a:cs typeface="Helvetica-Light" pitchFamily="2" charset="0"/>
              </a:rPr>
              <a:t>SECTION </a:t>
            </a:r>
            <a:r>
              <a:rPr lang="en-US" sz="1800" b="1" kern="0" spc="-50" dirty="0">
                <a:effectLst/>
                <a:ea typeface="Helvetica-Light" pitchFamily="2" charset="0"/>
                <a:cs typeface="Helvetica-Light" pitchFamily="2" charset="0"/>
              </a:rPr>
              <a:t>6</a:t>
            </a:r>
            <a:endParaRPr lang="en-US" sz="1800" b="1" kern="0" dirty="0">
              <a:effectLst/>
              <a:ea typeface="Helvetica-Light" pitchFamily="2" charset="0"/>
              <a:cs typeface="Helvetica-Light" pitchFamily="2" charset="0"/>
            </a:endParaRPr>
          </a:p>
          <a:p>
            <a:pPr marL="0" marR="0" indent="0">
              <a:spcBef>
                <a:spcPts val="20"/>
              </a:spcBef>
              <a:spcAft>
                <a:spcPts val="0"/>
              </a:spcAft>
              <a:buNone/>
            </a:pPr>
            <a:r>
              <a:rPr lang="en-US" sz="1800" dirty="0">
                <a:effectLst/>
                <a:ea typeface="Helvetica-Light" pitchFamily="2" charset="0"/>
                <a:cs typeface="Helvetica-Light" pitchFamily="2" charset="0"/>
              </a:rPr>
              <a:t>Such</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authority</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must</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remain</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within</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provisions</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and</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not</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conﬂict</a:t>
            </a:r>
            <a:r>
              <a:rPr lang="en-US" sz="1800" spc="-40" dirty="0">
                <a:effectLst/>
                <a:ea typeface="Helvetica-Light" pitchFamily="2" charset="0"/>
                <a:cs typeface="Helvetica-Light" pitchFamily="2" charset="0"/>
              </a:rPr>
              <a:t> </a:t>
            </a:r>
            <a:r>
              <a:rPr lang="en-US" sz="1800" dirty="0">
                <a:effectLst/>
                <a:ea typeface="Helvetica-Light" pitchFamily="2" charset="0"/>
                <a:cs typeface="Helvetica-Light" pitchFamily="2" charset="0"/>
              </a:rPr>
              <a:t>with the bylaws, decisions, actions or policies established by the Afﬁliate.</a:t>
            </a:r>
          </a:p>
          <a:p>
            <a:pPr marL="0" marR="0" indent="0">
              <a:spcBef>
                <a:spcPts val="20"/>
              </a:spcBef>
              <a:spcAft>
                <a:spcPts val="0"/>
              </a:spcAft>
              <a:buNone/>
            </a:pPr>
            <a:endParaRPr lang="en-US" sz="1800" dirty="0">
              <a:effectLst/>
              <a:ea typeface="Helvetica-Light" pitchFamily="2" charset="0"/>
              <a:cs typeface="Helvetica-Light" pitchFamily="2" charset="0"/>
            </a:endParaRPr>
          </a:p>
          <a:p>
            <a:pPr marL="0" indent="0">
              <a:buNone/>
            </a:pPr>
            <a:endParaRPr lang="en-US" dirty="0"/>
          </a:p>
          <a:p>
            <a:pPr marL="0" marR="0" indent="0">
              <a:spcBef>
                <a:spcPts val="0"/>
              </a:spcBef>
              <a:spcAft>
                <a:spcPts val="0"/>
              </a:spcAft>
              <a:buNone/>
            </a:pPr>
            <a:r>
              <a:rPr lang="en-US" sz="2000" b="1" kern="0" dirty="0">
                <a:effectLst/>
                <a:ea typeface="Helvetica-Light" pitchFamily="2" charset="0"/>
                <a:cs typeface="Helvetica-Light" pitchFamily="2" charset="0"/>
              </a:rPr>
              <a:t>ARTICLE</a:t>
            </a:r>
            <a:r>
              <a:rPr lang="en-US" sz="2000" b="1" kern="0" spc="-65" dirty="0">
                <a:effectLst/>
                <a:ea typeface="Helvetica-Light" pitchFamily="2" charset="0"/>
                <a:cs typeface="Helvetica-Light" pitchFamily="2" charset="0"/>
              </a:rPr>
              <a:t> </a:t>
            </a:r>
            <a:r>
              <a:rPr lang="en-US" sz="2000" b="1" kern="0" dirty="0">
                <a:effectLst/>
                <a:ea typeface="Helvetica-Light" pitchFamily="2" charset="0"/>
                <a:cs typeface="Helvetica-Light" pitchFamily="2" charset="0"/>
              </a:rPr>
              <a:t>V:</a:t>
            </a:r>
            <a:r>
              <a:rPr lang="en-US" sz="2000" b="1" kern="0" spc="-60" dirty="0">
                <a:effectLst/>
                <a:ea typeface="Helvetica-Light" pitchFamily="2" charset="0"/>
                <a:cs typeface="Helvetica-Light" pitchFamily="2" charset="0"/>
              </a:rPr>
              <a:t> </a:t>
            </a:r>
            <a:r>
              <a:rPr lang="en-US" sz="2000" b="1" kern="0" spc="-10" dirty="0">
                <a:effectLst/>
                <a:ea typeface="Helvetica-Light" pitchFamily="2" charset="0"/>
                <a:cs typeface="Helvetica-Light" pitchFamily="2" charset="0"/>
              </a:rPr>
              <a:t>OFFICERS</a:t>
            </a:r>
            <a:endParaRPr lang="en-US" sz="2000" b="1" kern="0" dirty="0">
              <a:effectLst/>
              <a:ea typeface="Helvetica-Light" pitchFamily="2" charset="0"/>
              <a:cs typeface="Helvetica-Light" pitchFamily="2" charset="0"/>
            </a:endParaRPr>
          </a:p>
          <a:p>
            <a:pPr marL="0" marR="0" indent="0">
              <a:spcBef>
                <a:spcPts val="20"/>
              </a:spcBef>
              <a:spcAft>
                <a:spcPts val="0"/>
              </a:spcAft>
              <a:buNone/>
            </a:pPr>
            <a:endParaRPr lang="en-US" sz="2000" dirty="0">
              <a:ea typeface="Helvetica-Light" pitchFamily="2" charset="0"/>
              <a:cs typeface="Helvetica-Light" pitchFamily="2" charset="0"/>
            </a:endParaRPr>
          </a:p>
          <a:p>
            <a:pPr marL="0" marR="0" indent="0">
              <a:spcBef>
                <a:spcPts val="20"/>
              </a:spcBef>
              <a:spcAft>
                <a:spcPts val="0"/>
              </a:spcAft>
              <a:buNone/>
            </a:pPr>
            <a:r>
              <a:rPr lang="en-US" sz="2000" dirty="0">
                <a:effectLst/>
                <a:ea typeface="Helvetica-Light" pitchFamily="2" charset="0"/>
                <a:cs typeface="Helvetica-Light" pitchFamily="2" charset="0"/>
              </a:rPr>
              <a:t>The ofﬁcers of the board shall be the President, President Elect, Immediate Past President, Secretary, Treasurer, Director of Membership/Communication,</a:t>
            </a:r>
            <a:r>
              <a:rPr lang="en-US" sz="2000" spc="-85" dirty="0">
                <a:effectLst/>
                <a:ea typeface="Helvetica-Light" pitchFamily="2" charset="0"/>
                <a:cs typeface="Helvetica-Light" pitchFamily="2" charset="0"/>
              </a:rPr>
              <a:t> </a:t>
            </a:r>
            <a:r>
              <a:rPr lang="en-US" sz="2000" dirty="0">
                <a:effectLst/>
                <a:ea typeface="Helvetica-Light" pitchFamily="2" charset="0"/>
                <a:cs typeface="Helvetica-Light" pitchFamily="2" charset="0"/>
              </a:rPr>
              <a:t>and</a:t>
            </a:r>
            <a:r>
              <a:rPr lang="en-US" sz="2000" spc="-85" dirty="0">
                <a:effectLst/>
                <a:ea typeface="Helvetica-Light" pitchFamily="2" charset="0"/>
                <a:cs typeface="Helvetica-Light" pitchFamily="2" charset="0"/>
              </a:rPr>
              <a:t> </a:t>
            </a:r>
            <a:r>
              <a:rPr lang="en-US" sz="2000" dirty="0">
                <a:effectLst/>
                <a:ea typeface="Helvetica-Light" pitchFamily="2" charset="0"/>
                <a:cs typeface="Helvetica-Light" pitchFamily="2" charset="0"/>
              </a:rPr>
              <a:t>Director-at-Large.</a:t>
            </a:r>
            <a:r>
              <a:rPr lang="en-US" sz="2000" spc="-85" dirty="0">
                <a:effectLst/>
                <a:ea typeface="Helvetica-Light" pitchFamily="2" charset="0"/>
                <a:cs typeface="Helvetica-Light" pitchFamily="2" charset="0"/>
              </a:rPr>
              <a:t> </a:t>
            </a:r>
            <a:r>
              <a:rPr lang="en-US" sz="2000" dirty="0">
                <a:effectLst/>
                <a:ea typeface="Helvetica-Light" pitchFamily="2" charset="0"/>
                <a:cs typeface="Helvetica-Light" pitchFamily="2" charset="0"/>
              </a:rPr>
              <a:t>Duties</a:t>
            </a:r>
            <a:r>
              <a:rPr lang="en-US" sz="2000" spc="-85" dirty="0">
                <a:effectLst/>
                <a:ea typeface="Helvetica-Light" pitchFamily="2" charset="0"/>
                <a:cs typeface="Helvetica-Light" pitchFamily="2" charset="0"/>
              </a:rPr>
              <a:t> </a:t>
            </a:r>
            <a:r>
              <a:rPr lang="en-US" sz="2000" dirty="0">
                <a:effectLst/>
                <a:ea typeface="Helvetica-Light" pitchFamily="2" charset="0"/>
                <a:cs typeface="Helvetica-Light" pitchFamily="2" charset="0"/>
              </a:rPr>
              <a:t>of</a:t>
            </a:r>
            <a:r>
              <a:rPr lang="en-US" sz="2000" spc="-85" dirty="0">
                <a:effectLst/>
                <a:ea typeface="Helvetica-Light" pitchFamily="2" charset="0"/>
                <a:cs typeface="Helvetica-Light" pitchFamily="2" charset="0"/>
              </a:rPr>
              <a:t> </a:t>
            </a:r>
            <a:r>
              <a:rPr lang="en-US" sz="2000" dirty="0">
                <a:effectLst/>
                <a:ea typeface="Helvetica-Light" pitchFamily="2" charset="0"/>
                <a:cs typeface="Helvetica-Light" pitchFamily="2" charset="0"/>
              </a:rPr>
              <a:t>the Ofﬁcers of the Board shall be delineated in the Board Policy and Procedure Manual.</a:t>
            </a:r>
          </a:p>
          <a:p>
            <a:pPr marL="0" marR="0" indent="0">
              <a:spcBef>
                <a:spcPts val="20"/>
              </a:spcBef>
              <a:spcAft>
                <a:spcPts val="0"/>
              </a:spcAft>
              <a:buNone/>
            </a:pPr>
            <a:r>
              <a:rPr lang="en-US" dirty="0">
                <a:solidFill>
                  <a:srgbClr val="C00000"/>
                </a:solidFill>
                <a:ea typeface="Helvetica-Light" pitchFamily="2" charset="0"/>
                <a:cs typeface="Helvetica-Light" pitchFamily="2" charset="0"/>
              </a:rPr>
              <a:t>*Proposed Revisions</a:t>
            </a:r>
            <a:endParaRPr lang="en-US" sz="2000" dirty="0">
              <a:solidFill>
                <a:srgbClr val="C00000"/>
              </a:solidFill>
              <a:effectLst/>
              <a:ea typeface="Helvetica-Light" pitchFamily="2" charset="0"/>
              <a:cs typeface="Helvetica-Light" pitchFamily="2" charset="0"/>
            </a:endParaRPr>
          </a:p>
          <a:p>
            <a:pPr marL="0" indent="0">
              <a:buNone/>
            </a:pPr>
            <a:endParaRPr lang="en-US" dirty="0"/>
          </a:p>
        </p:txBody>
      </p:sp>
    </p:spTree>
    <p:extLst>
      <p:ext uri="{BB962C8B-B14F-4D97-AF65-F5344CB8AC3E}">
        <p14:creationId xmlns:p14="http://schemas.microsoft.com/office/powerpoint/2010/main" val="589817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a:xfrm>
            <a:off x="8530185" y="296693"/>
            <a:ext cx="3200400" cy="1737360"/>
          </a:xfrm>
        </p:spPr>
        <p:txBody>
          <a:bodyPr/>
          <a:lstStyle/>
          <a:p>
            <a:r>
              <a:rPr lang="en-US" dirty="0"/>
              <a:t>Current </a:t>
            </a:r>
            <a:r>
              <a:rPr lang="en-US" dirty="0" err="1"/>
              <a:t>ByLaws</a:t>
            </a:r>
            <a:endParaRPr lang="en-US" dirty="0"/>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a:xfrm>
            <a:off x="0" y="126458"/>
            <a:ext cx="8307421" cy="6838545"/>
          </a:xfrm>
        </p:spPr>
        <p:txBody>
          <a:bodyPr>
            <a:normAutofit/>
          </a:bodyPr>
          <a:lstStyle/>
          <a:p>
            <a:pPr marL="0" marR="3166745" indent="0">
              <a:lnSpc>
                <a:spcPct val="211000"/>
              </a:lnSpc>
              <a:spcBef>
                <a:spcPts val="0"/>
              </a:spcBef>
              <a:spcAft>
                <a:spcPts val="0"/>
              </a:spcAft>
              <a:buNone/>
            </a:pPr>
            <a:r>
              <a:rPr lang="en-US" sz="1800" b="1" kern="0" dirty="0">
                <a:effectLst/>
                <a:ea typeface="Helvetica-Light" pitchFamily="2" charset="0"/>
                <a:cs typeface="Helvetica-Light" pitchFamily="2" charset="0"/>
              </a:rPr>
              <a:t>ARTICLE</a:t>
            </a:r>
            <a:r>
              <a:rPr lang="en-US" sz="1800" b="1" kern="0" spc="-95" dirty="0">
                <a:effectLst/>
                <a:ea typeface="Helvetica-Light" pitchFamily="2" charset="0"/>
                <a:cs typeface="Helvetica-Light" pitchFamily="2" charset="0"/>
              </a:rPr>
              <a:t> </a:t>
            </a:r>
            <a:r>
              <a:rPr lang="en-US" sz="1800" b="1" kern="0" dirty="0">
                <a:effectLst/>
                <a:ea typeface="Helvetica-Light" pitchFamily="2" charset="0"/>
                <a:cs typeface="Helvetica-Light" pitchFamily="2" charset="0"/>
              </a:rPr>
              <a:t>VI:</a:t>
            </a:r>
            <a:r>
              <a:rPr lang="en-US" sz="1800" b="1" kern="0" spc="-95" dirty="0">
                <a:effectLst/>
                <a:ea typeface="Helvetica-Light" pitchFamily="2" charset="0"/>
                <a:cs typeface="Helvetica-Light" pitchFamily="2" charset="0"/>
              </a:rPr>
              <a:t> </a:t>
            </a:r>
            <a:r>
              <a:rPr lang="en-US" sz="1800" b="1" kern="0" dirty="0">
                <a:effectLst/>
                <a:ea typeface="Helvetica-Light" pitchFamily="2" charset="0"/>
                <a:cs typeface="Helvetica-Light" pitchFamily="2" charset="0"/>
              </a:rPr>
              <a:t>FINANCE </a:t>
            </a:r>
          </a:p>
          <a:p>
            <a:pPr marL="0" marR="3166745" indent="0">
              <a:lnSpc>
                <a:spcPct val="211000"/>
              </a:lnSpc>
              <a:spcBef>
                <a:spcPts val="0"/>
              </a:spcBef>
              <a:spcAft>
                <a:spcPts val="0"/>
              </a:spcAft>
              <a:buNone/>
            </a:pPr>
            <a:r>
              <a:rPr lang="en-US" sz="1800" b="1" kern="0" dirty="0">
                <a:effectLst/>
                <a:ea typeface="Helvetica-Light" pitchFamily="2" charset="0"/>
                <a:cs typeface="Helvetica-Light" pitchFamily="2" charset="0"/>
              </a:rPr>
              <a:t>SECTION 1</a:t>
            </a:r>
          </a:p>
          <a:p>
            <a:pPr marL="0" marR="335280" indent="0" algn="just">
              <a:lnSpc>
                <a:spcPct val="130000"/>
              </a:lnSpc>
              <a:spcBef>
                <a:spcPts val="90"/>
              </a:spcBef>
              <a:spcAft>
                <a:spcPts val="0"/>
              </a:spcAft>
              <a:buNone/>
            </a:pPr>
            <a:r>
              <a:rPr lang="en-US" sz="1800" dirty="0">
                <a:effectLst/>
                <a:ea typeface="Helvetica-Light" pitchFamily="2" charset="0"/>
                <a:cs typeface="Helvetica-Light" pitchFamily="2" charset="0"/>
              </a:rPr>
              <a:t>The</a:t>
            </a:r>
            <a:r>
              <a:rPr lang="en-US" sz="1800" spc="-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Board</a:t>
            </a:r>
            <a:r>
              <a:rPr lang="en-US" sz="1800" spc="-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Directors</a:t>
            </a:r>
            <a:r>
              <a:rPr lang="en-US" sz="1800" spc="-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shall</a:t>
            </a:r>
            <a:r>
              <a:rPr lang="en-US" sz="1800" spc="-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be</a:t>
            </a:r>
            <a:r>
              <a:rPr lang="en-US" sz="1800" spc="-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responsible</a:t>
            </a:r>
            <a:r>
              <a:rPr lang="en-US" sz="1800" spc="-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for</a:t>
            </a:r>
            <a:r>
              <a:rPr lang="en-US" sz="1800" spc="-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maintaining</a:t>
            </a:r>
            <a:r>
              <a:rPr lang="en-US" sz="1800" spc="-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ﬁscal integrity</a:t>
            </a:r>
            <a:r>
              <a:rPr lang="en-US" sz="1800" spc="-4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4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4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Afﬁliate</a:t>
            </a:r>
            <a:r>
              <a:rPr lang="en-US" sz="1800" spc="-4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and</a:t>
            </a:r>
            <a:r>
              <a:rPr lang="en-US" sz="1800" spc="-45" dirty="0">
                <a:effectLst/>
                <a:ea typeface="Helvetica-Light" pitchFamily="2" charset="0"/>
                <a:cs typeface="Helvetica-Light" pitchFamily="2" charset="0"/>
              </a:rPr>
              <a:t> </a:t>
            </a:r>
            <a:r>
              <a:rPr lang="en-US" sz="1800" dirty="0">
                <a:effectLst/>
                <a:ea typeface="Helvetica-Light" pitchFamily="2" charset="0"/>
                <a:cs typeface="Helvetica-Light" pitchFamily="2" charset="0"/>
              </a:rPr>
              <a:t>for</a:t>
            </a:r>
            <a:r>
              <a:rPr lang="en-US" sz="1800" spc="-45" dirty="0">
                <a:effectLst/>
                <a:ea typeface="Helvetica-Light" pitchFamily="2" charset="0"/>
                <a:cs typeface="Helvetica-Light" pitchFamily="2" charset="0"/>
              </a:rPr>
              <a:t> </a:t>
            </a:r>
            <a:r>
              <a:rPr lang="en-US" sz="1800" dirty="0">
                <a:effectLst/>
                <a:ea typeface="Helvetica-Light" pitchFamily="2" charset="0"/>
                <a:cs typeface="Helvetica-Light" pitchFamily="2" charset="0"/>
              </a:rPr>
              <a:t>ensuring</a:t>
            </a:r>
            <a:r>
              <a:rPr lang="en-US" sz="1800" spc="-45" dirty="0">
                <a:effectLst/>
                <a:ea typeface="Helvetica-Light" pitchFamily="2" charset="0"/>
                <a:cs typeface="Helvetica-Light" pitchFamily="2" charset="0"/>
              </a:rPr>
              <a:t> </a:t>
            </a:r>
            <a:r>
              <a:rPr lang="en-US" sz="1800" dirty="0">
                <a:effectLst/>
                <a:ea typeface="Helvetica-Light" pitchFamily="2" charset="0"/>
                <a:cs typeface="Helvetica-Light" pitchFamily="2" charset="0"/>
              </a:rPr>
              <a:t>ﬁnancial</a:t>
            </a:r>
            <a:r>
              <a:rPr lang="en-US" sz="1800" spc="-45" dirty="0">
                <a:effectLst/>
                <a:ea typeface="Helvetica-Light" pitchFamily="2" charset="0"/>
                <a:cs typeface="Helvetica-Light" pitchFamily="2" charset="0"/>
              </a:rPr>
              <a:t> </a:t>
            </a:r>
            <a:r>
              <a:rPr lang="en-US" sz="1800" dirty="0">
                <a:effectLst/>
                <a:ea typeface="Helvetica-Light" pitchFamily="2" charset="0"/>
                <a:cs typeface="Helvetica-Light" pitchFamily="2" charset="0"/>
              </a:rPr>
              <a:t>stability</a:t>
            </a:r>
            <a:r>
              <a:rPr lang="en-US" sz="1800" spc="-4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and</a:t>
            </a:r>
            <a:r>
              <a:rPr lang="en-US" sz="1800" spc="-45" dirty="0">
                <a:effectLst/>
                <a:ea typeface="Helvetica-Light" pitchFamily="2" charset="0"/>
                <a:cs typeface="Helvetica-Light" pitchFamily="2" charset="0"/>
              </a:rPr>
              <a:t> </a:t>
            </a:r>
            <a:r>
              <a:rPr lang="en-US" sz="1800" dirty="0">
                <a:effectLst/>
                <a:ea typeface="Helvetica-Light" pitchFamily="2" charset="0"/>
                <a:cs typeface="Helvetica-Light" pitchFamily="2" charset="0"/>
              </a:rPr>
              <a:t>growth. The Treasurer will serve as the chief ﬁnancial ofﬁcer of the Afﬁliate.</a:t>
            </a:r>
          </a:p>
          <a:p>
            <a:pPr marL="0" marR="0" indent="0">
              <a:spcBef>
                <a:spcPts val="980"/>
              </a:spcBef>
              <a:spcAft>
                <a:spcPts val="0"/>
              </a:spcAft>
              <a:buNone/>
            </a:pPr>
            <a:endParaRPr lang="en-US" sz="1800" b="1" kern="0" dirty="0">
              <a:effectLst/>
              <a:ea typeface="Helvetica-Light" pitchFamily="2" charset="0"/>
              <a:cs typeface="Helvetica-Light" pitchFamily="2" charset="0"/>
            </a:endParaRPr>
          </a:p>
          <a:p>
            <a:pPr marL="0" marR="0" indent="0">
              <a:spcBef>
                <a:spcPts val="980"/>
              </a:spcBef>
              <a:spcAft>
                <a:spcPts val="0"/>
              </a:spcAft>
              <a:buNone/>
            </a:pPr>
            <a:r>
              <a:rPr lang="en-US" sz="1800" b="1" kern="0" dirty="0">
                <a:effectLst/>
                <a:ea typeface="Helvetica-Light" pitchFamily="2" charset="0"/>
                <a:cs typeface="Helvetica-Light" pitchFamily="2" charset="0"/>
              </a:rPr>
              <a:t>SECTION </a:t>
            </a:r>
            <a:r>
              <a:rPr lang="en-US" sz="1800" b="1" kern="0" spc="-50" dirty="0">
                <a:effectLst/>
                <a:ea typeface="Helvetica-Light" pitchFamily="2" charset="0"/>
                <a:cs typeface="Helvetica-Light" pitchFamily="2" charset="0"/>
              </a:rPr>
              <a:t>2</a:t>
            </a:r>
            <a:endParaRPr lang="en-US" sz="1800" b="1" kern="0" dirty="0">
              <a:effectLst/>
              <a:ea typeface="Helvetica-Light" pitchFamily="2" charset="0"/>
              <a:cs typeface="Helvetica-Light" pitchFamily="2" charset="0"/>
            </a:endParaRPr>
          </a:p>
          <a:p>
            <a:pPr marL="0" marR="0" indent="0">
              <a:spcBef>
                <a:spcPts val="20"/>
              </a:spcBef>
              <a:spcAft>
                <a:spcPts val="0"/>
              </a:spcAft>
              <a:buNone/>
            </a:pPr>
            <a:r>
              <a:rPr lang="en-US" sz="1800" dirty="0">
                <a:effectLst/>
                <a:ea typeface="Helvetica-Light" pitchFamily="2" charset="0"/>
                <a:cs typeface="Helvetica-Light" pitchFamily="2" charset="0"/>
              </a:rPr>
              <a:t>Income</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shall</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be</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derived</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from</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sources</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consistent</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with</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purpose</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and mission of the Afﬁliate. Afﬁliate funds shall be invested in instruments which</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are</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insured</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and/or</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are</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type</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and</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level</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risk</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approved</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by</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 Board of Directors. The Board of Directors shall review periodically the types of instruments and the level of risk allowed for investments. All ﬁnancial transactions, fees and references made thereto will be in U.S. </a:t>
            </a:r>
            <a:r>
              <a:rPr lang="en-US" sz="1800" spc="-10" dirty="0">
                <a:effectLst/>
                <a:ea typeface="Helvetica-Light" pitchFamily="2" charset="0"/>
                <a:cs typeface="Helvetica-Light" pitchFamily="2" charset="0"/>
              </a:rPr>
              <a:t>funds.</a:t>
            </a:r>
          </a:p>
          <a:p>
            <a:pPr marL="0" marR="0" indent="0">
              <a:spcBef>
                <a:spcPts val="20"/>
              </a:spcBef>
              <a:spcAft>
                <a:spcPts val="0"/>
              </a:spcAft>
              <a:buNone/>
            </a:pPr>
            <a:endParaRPr lang="en-US" sz="1800" dirty="0">
              <a:effectLst/>
              <a:ea typeface="Helvetica-Light" pitchFamily="2" charset="0"/>
              <a:cs typeface="Helvetica-Light" pitchFamily="2" charset="0"/>
            </a:endParaRPr>
          </a:p>
          <a:p>
            <a:pPr marL="0" marR="0" indent="0">
              <a:spcBef>
                <a:spcPts val="0"/>
              </a:spcBef>
              <a:spcAft>
                <a:spcPts val="0"/>
              </a:spcAft>
              <a:buNone/>
            </a:pPr>
            <a:endParaRPr lang="en-US" sz="1800" b="1" kern="0" dirty="0">
              <a:ea typeface="Helvetica-Light" pitchFamily="2" charset="0"/>
              <a:cs typeface="Helvetica-Light" pitchFamily="2" charset="0"/>
            </a:endParaRPr>
          </a:p>
          <a:p>
            <a:pPr marL="0" marR="0" indent="0">
              <a:spcBef>
                <a:spcPts val="0"/>
              </a:spcBef>
              <a:spcAft>
                <a:spcPts val="0"/>
              </a:spcAft>
              <a:buNone/>
            </a:pPr>
            <a:r>
              <a:rPr lang="en-US" sz="1800" b="1" kern="0" dirty="0">
                <a:effectLst/>
                <a:ea typeface="Helvetica-Light" pitchFamily="2" charset="0"/>
                <a:cs typeface="Helvetica-Light" pitchFamily="2" charset="0"/>
              </a:rPr>
              <a:t>SECTION </a:t>
            </a:r>
            <a:r>
              <a:rPr lang="en-US" sz="1800" b="1" kern="0" spc="-50" dirty="0">
                <a:effectLst/>
                <a:ea typeface="Helvetica-Light" pitchFamily="2" charset="0"/>
                <a:cs typeface="Helvetica-Light" pitchFamily="2" charset="0"/>
              </a:rPr>
              <a:t>3</a:t>
            </a:r>
            <a:endParaRPr lang="en-US" sz="1800" b="1" kern="0" dirty="0">
              <a:effectLst/>
              <a:ea typeface="Helvetica-Light" pitchFamily="2" charset="0"/>
              <a:cs typeface="Helvetica-Light" pitchFamily="2" charset="0"/>
            </a:endParaRPr>
          </a:p>
          <a:p>
            <a:pPr marL="0" marR="0" indent="0">
              <a:spcBef>
                <a:spcPts val="20"/>
              </a:spcBef>
              <a:spcAft>
                <a:spcPts val="0"/>
              </a:spcAft>
              <a:buNone/>
            </a:pPr>
            <a:r>
              <a:rPr lang="en-US" sz="1800" dirty="0">
                <a:effectLst/>
                <a:ea typeface="Helvetica-Light" pitchFamily="2" charset="0"/>
                <a:cs typeface="Helvetica-Light" pitchFamily="2" charset="0"/>
              </a:rPr>
              <a:t>The ﬁnancial and accounting records of the Afﬁliate will be compiled into a summary report at the close of the ﬁscal year in a manner prescribed</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by</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Board</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Directors.</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ﬁscal</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year</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shall</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be</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January</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1 through December 31.</a:t>
            </a:r>
          </a:p>
        </p:txBody>
      </p:sp>
    </p:spTree>
    <p:extLst>
      <p:ext uri="{BB962C8B-B14F-4D97-AF65-F5344CB8AC3E}">
        <p14:creationId xmlns:p14="http://schemas.microsoft.com/office/powerpoint/2010/main" val="3062478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a:xfrm>
            <a:off x="8530185" y="296693"/>
            <a:ext cx="3200400" cy="1737360"/>
          </a:xfrm>
        </p:spPr>
        <p:txBody>
          <a:bodyPr/>
          <a:lstStyle/>
          <a:p>
            <a:r>
              <a:rPr lang="en-US" dirty="0"/>
              <a:t>Current </a:t>
            </a:r>
            <a:r>
              <a:rPr lang="en-US" dirty="0" err="1"/>
              <a:t>ByLaws</a:t>
            </a:r>
            <a:endParaRPr lang="en-US" dirty="0"/>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a:xfrm>
            <a:off x="159856" y="126458"/>
            <a:ext cx="8147565" cy="6838545"/>
          </a:xfrm>
        </p:spPr>
        <p:txBody>
          <a:bodyPr>
            <a:normAutofit/>
          </a:bodyPr>
          <a:lstStyle/>
          <a:p>
            <a:pPr marL="0" marR="2804795" indent="0">
              <a:lnSpc>
                <a:spcPct val="216000"/>
              </a:lnSpc>
              <a:spcBef>
                <a:spcPts val="0"/>
              </a:spcBef>
              <a:spcAft>
                <a:spcPts val="0"/>
              </a:spcAft>
              <a:buNone/>
            </a:pPr>
            <a:r>
              <a:rPr lang="en-US" sz="1800" b="1" kern="0" dirty="0">
                <a:effectLst/>
                <a:ea typeface="Helvetica-Light" pitchFamily="2" charset="0"/>
                <a:cs typeface="Helvetica-Light" pitchFamily="2" charset="0"/>
              </a:rPr>
              <a:t>ARTICLE</a:t>
            </a:r>
            <a:r>
              <a:rPr lang="en-US" sz="1800" b="1" kern="0" spc="-95" dirty="0">
                <a:effectLst/>
                <a:ea typeface="Helvetica-Light" pitchFamily="2" charset="0"/>
                <a:cs typeface="Helvetica-Light" pitchFamily="2" charset="0"/>
              </a:rPr>
              <a:t> </a:t>
            </a:r>
            <a:r>
              <a:rPr lang="en-US" sz="1800" b="1" kern="0" dirty="0">
                <a:effectLst/>
                <a:ea typeface="Helvetica-Light" pitchFamily="2" charset="0"/>
                <a:cs typeface="Helvetica-Light" pitchFamily="2" charset="0"/>
              </a:rPr>
              <a:t>VII:</a:t>
            </a:r>
            <a:r>
              <a:rPr lang="en-US" sz="1800" b="1" kern="0" spc="-95" dirty="0">
                <a:effectLst/>
                <a:ea typeface="Helvetica-Light" pitchFamily="2" charset="0"/>
                <a:cs typeface="Helvetica-Light" pitchFamily="2" charset="0"/>
              </a:rPr>
              <a:t> </a:t>
            </a:r>
            <a:r>
              <a:rPr lang="en-US" sz="1800" b="1" kern="0" dirty="0">
                <a:effectLst/>
                <a:ea typeface="Helvetica-Light" pitchFamily="2" charset="0"/>
                <a:cs typeface="Helvetica-Light" pitchFamily="2" charset="0"/>
              </a:rPr>
              <a:t>COMMITTEES </a:t>
            </a:r>
          </a:p>
          <a:p>
            <a:pPr marL="0" marR="2804795" indent="0">
              <a:lnSpc>
                <a:spcPct val="216000"/>
              </a:lnSpc>
              <a:spcBef>
                <a:spcPts val="0"/>
              </a:spcBef>
              <a:spcAft>
                <a:spcPts val="0"/>
              </a:spcAft>
              <a:buNone/>
            </a:pPr>
            <a:r>
              <a:rPr lang="en-US" sz="1800" b="1" kern="0" dirty="0">
                <a:effectLst/>
                <a:ea typeface="Helvetica-Light" pitchFamily="2" charset="0"/>
                <a:cs typeface="Helvetica-Light" pitchFamily="2" charset="0"/>
              </a:rPr>
              <a:t>SECTION 1</a:t>
            </a:r>
          </a:p>
          <a:p>
            <a:pPr marL="0" marR="100965" indent="0">
              <a:lnSpc>
                <a:spcPct val="141000"/>
              </a:lnSpc>
              <a:spcBef>
                <a:spcPts val="0"/>
              </a:spcBef>
              <a:spcAft>
                <a:spcPts val="0"/>
              </a:spcAft>
              <a:buNone/>
            </a:pPr>
            <a:r>
              <a:rPr lang="en-US" sz="1800" dirty="0">
                <a:effectLst/>
                <a:ea typeface="Helvetica-Light" pitchFamily="2" charset="0"/>
                <a:cs typeface="Helvetica-Light" pitchFamily="2" charset="0"/>
              </a:rPr>
              <a:t>The</a:t>
            </a:r>
            <a:r>
              <a:rPr lang="en-US" sz="1800" spc="-1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Affiliate</a:t>
            </a:r>
            <a:r>
              <a:rPr lang="en-US" sz="1800" spc="-1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President,</a:t>
            </a:r>
            <a:r>
              <a:rPr lang="en-US" sz="1800" spc="-1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in</a:t>
            </a:r>
            <a:r>
              <a:rPr lang="en-US" sz="1800" spc="-1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conjunction</a:t>
            </a:r>
            <a:r>
              <a:rPr lang="en-US" sz="1800" spc="-1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with</a:t>
            </a:r>
            <a:r>
              <a:rPr lang="en-US" sz="1800" spc="-1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1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Board</a:t>
            </a:r>
            <a:r>
              <a:rPr lang="en-US" sz="1800" spc="-1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1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Directors,</a:t>
            </a:r>
            <a:r>
              <a:rPr lang="en-US" sz="1800" spc="-1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shall </a:t>
            </a:r>
            <a:r>
              <a:rPr lang="en-US" sz="1800" spc="-40" dirty="0">
                <a:effectLst/>
                <a:ea typeface="Helvetica-Light" pitchFamily="2" charset="0"/>
                <a:cs typeface="Helvetica-Light" pitchFamily="2" charset="0"/>
              </a:rPr>
              <a:t>establish,</a:t>
            </a:r>
            <a:r>
              <a:rPr lang="en-US" sz="1800" spc="-95" dirty="0">
                <a:effectLst/>
                <a:ea typeface="Helvetica-Light" pitchFamily="2" charset="0"/>
                <a:cs typeface="Helvetica-Light" pitchFamily="2" charset="0"/>
              </a:rPr>
              <a:t> </a:t>
            </a:r>
            <a:r>
              <a:rPr lang="en-US" sz="1800" spc="-40" dirty="0">
                <a:effectLst/>
                <a:ea typeface="Helvetica-Light" pitchFamily="2" charset="0"/>
                <a:cs typeface="Helvetica-Light" pitchFamily="2" charset="0"/>
              </a:rPr>
              <a:t>maintain,</a:t>
            </a:r>
            <a:r>
              <a:rPr lang="en-US" sz="1800" spc="-95" dirty="0">
                <a:effectLst/>
                <a:ea typeface="Helvetica-Light" pitchFamily="2" charset="0"/>
                <a:cs typeface="Helvetica-Light" pitchFamily="2" charset="0"/>
              </a:rPr>
              <a:t> </a:t>
            </a:r>
            <a:r>
              <a:rPr lang="en-US" sz="1800" spc="-40" dirty="0">
                <a:effectLst/>
                <a:ea typeface="Helvetica-Light" pitchFamily="2" charset="0"/>
                <a:cs typeface="Helvetica-Light" pitchFamily="2" charset="0"/>
              </a:rPr>
              <a:t>and</a:t>
            </a:r>
            <a:r>
              <a:rPr lang="en-US" sz="1800" spc="-95" dirty="0">
                <a:effectLst/>
                <a:ea typeface="Helvetica-Light" pitchFamily="2" charset="0"/>
                <a:cs typeface="Helvetica-Light" pitchFamily="2" charset="0"/>
              </a:rPr>
              <a:t> </a:t>
            </a:r>
            <a:r>
              <a:rPr lang="en-US" sz="1800" spc="-40" dirty="0">
                <a:effectLst/>
                <a:ea typeface="Helvetica-Light" pitchFamily="2" charset="0"/>
                <a:cs typeface="Helvetica-Light" pitchFamily="2" charset="0"/>
              </a:rPr>
              <a:t>dissolve</a:t>
            </a:r>
            <a:r>
              <a:rPr lang="en-US" sz="1800" spc="-95" dirty="0">
                <a:effectLst/>
                <a:ea typeface="Helvetica-Light" pitchFamily="2" charset="0"/>
                <a:cs typeface="Helvetica-Light" pitchFamily="2" charset="0"/>
              </a:rPr>
              <a:t> </a:t>
            </a:r>
            <a:r>
              <a:rPr lang="en-US" sz="1800" spc="-40" dirty="0">
                <a:effectLst/>
                <a:ea typeface="Helvetica-Light" pitchFamily="2" charset="0"/>
                <a:cs typeface="Helvetica-Light" pitchFamily="2" charset="0"/>
              </a:rPr>
              <a:t>such</a:t>
            </a:r>
            <a:r>
              <a:rPr lang="en-US" sz="1800" spc="-95" dirty="0">
                <a:effectLst/>
                <a:ea typeface="Helvetica-Light" pitchFamily="2" charset="0"/>
                <a:cs typeface="Helvetica-Light" pitchFamily="2" charset="0"/>
              </a:rPr>
              <a:t> </a:t>
            </a:r>
            <a:r>
              <a:rPr lang="en-US" sz="1800" spc="-40" dirty="0">
                <a:effectLst/>
                <a:ea typeface="Helvetica-Light" pitchFamily="2" charset="0"/>
                <a:cs typeface="Helvetica-Light" pitchFamily="2" charset="0"/>
              </a:rPr>
              <a:t>standing</a:t>
            </a:r>
            <a:r>
              <a:rPr lang="en-US" sz="1800" spc="-95" dirty="0">
                <a:effectLst/>
                <a:ea typeface="Helvetica-Light" pitchFamily="2" charset="0"/>
                <a:cs typeface="Helvetica-Light" pitchFamily="2" charset="0"/>
              </a:rPr>
              <a:t> </a:t>
            </a:r>
            <a:r>
              <a:rPr lang="en-US" sz="1800" spc="-40" dirty="0">
                <a:effectLst/>
                <a:ea typeface="Helvetica-Light" pitchFamily="2" charset="0"/>
                <a:cs typeface="Helvetica-Light" pitchFamily="2" charset="0"/>
              </a:rPr>
              <a:t>and</a:t>
            </a:r>
            <a:r>
              <a:rPr lang="en-US" sz="1800" spc="-95" dirty="0">
                <a:effectLst/>
                <a:ea typeface="Helvetica-Light" pitchFamily="2" charset="0"/>
                <a:cs typeface="Helvetica-Light" pitchFamily="2" charset="0"/>
              </a:rPr>
              <a:t> </a:t>
            </a:r>
            <a:r>
              <a:rPr lang="en-US" sz="1800" spc="-40" dirty="0">
                <a:effectLst/>
                <a:ea typeface="Helvetica-Light" pitchFamily="2" charset="0"/>
                <a:cs typeface="Helvetica-Light" pitchFamily="2" charset="0"/>
              </a:rPr>
              <a:t>ad</a:t>
            </a:r>
            <a:r>
              <a:rPr lang="en-US" sz="1800" spc="-95" dirty="0">
                <a:effectLst/>
                <a:ea typeface="Helvetica-Light" pitchFamily="2" charset="0"/>
                <a:cs typeface="Helvetica-Light" pitchFamily="2" charset="0"/>
              </a:rPr>
              <a:t> </a:t>
            </a:r>
            <a:r>
              <a:rPr lang="en-US" sz="1800" spc="-40" dirty="0">
                <a:effectLst/>
                <a:ea typeface="Helvetica-Light" pitchFamily="2" charset="0"/>
                <a:cs typeface="Helvetica-Light" pitchFamily="2" charset="0"/>
              </a:rPr>
              <a:t>hoc</a:t>
            </a:r>
            <a:r>
              <a:rPr lang="en-US" sz="1800" spc="-95" dirty="0">
                <a:effectLst/>
                <a:ea typeface="Helvetica-Light" pitchFamily="2" charset="0"/>
                <a:cs typeface="Helvetica-Light" pitchFamily="2" charset="0"/>
              </a:rPr>
              <a:t> </a:t>
            </a:r>
            <a:r>
              <a:rPr lang="en-US" sz="1800" spc="-40" dirty="0">
                <a:effectLst/>
                <a:ea typeface="Helvetica-Light" pitchFamily="2" charset="0"/>
                <a:cs typeface="Helvetica-Light" pitchFamily="2" charset="0"/>
              </a:rPr>
              <a:t>committees</a:t>
            </a:r>
            <a:r>
              <a:rPr lang="en-US" sz="1800" spc="-95" dirty="0">
                <a:effectLst/>
                <a:ea typeface="Helvetica-Light" pitchFamily="2" charset="0"/>
                <a:cs typeface="Helvetica-Light" pitchFamily="2" charset="0"/>
              </a:rPr>
              <a:t> </a:t>
            </a:r>
            <a:r>
              <a:rPr lang="en-US" sz="1800" spc="-40" dirty="0">
                <a:effectLst/>
                <a:ea typeface="Helvetica-Light" pitchFamily="2" charset="0"/>
                <a:cs typeface="Helvetica-Light" pitchFamily="2" charset="0"/>
              </a:rPr>
              <a:t>as </a:t>
            </a:r>
            <a:r>
              <a:rPr lang="en-US" sz="1800" spc="-10" dirty="0">
                <a:effectLst/>
                <a:ea typeface="Helvetica-Light" pitchFamily="2" charset="0"/>
                <a:cs typeface="Helvetica-Light" pitchFamily="2" charset="0"/>
              </a:rPr>
              <a:t>may</a:t>
            </a:r>
            <a:r>
              <a:rPr lang="en-US" sz="1800" spc="-125" dirty="0">
                <a:effectLst/>
                <a:ea typeface="Helvetica-Light" pitchFamily="2" charset="0"/>
                <a:cs typeface="Helvetica-Light" pitchFamily="2" charset="0"/>
              </a:rPr>
              <a:t> </a:t>
            </a:r>
            <a:r>
              <a:rPr lang="en-US" sz="1800" spc="-10" dirty="0">
                <a:effectLst/>
                <a:ea typeface="Helvetica-Light" pitchFamily="2" charset="0"/>
                <a:cs typeface="Helvetica-Light" pitchFamily="2" charset="0"/>
              </a:rPr>
              <a:t>be</a:t>
            </a:r>
            <a:r>
              <a:rPr lang="en-US" sz="1800" spc="-115" dirty="0">
                <a:effectLst/>
                <a:ea typeface="Helvetica-Light" pitchFamily="2" charset="0"/>
                <a:cs typeface="Helvetica-Light" pitchFamily="2" charset="0"/>
              </a:rPr>
              <a:t> </a:t>
            </a:r>
            <a:r>
              <a:rPr lang="en-US" sz="1800" spc="-10" dirty="0">
                <a:effectLst/>
                <a:ea typeface="Helvetica-Light" pitchFamily="2" charset="0"/>
                <a:cs typeface="Helvetica-Light" pitchFamily="2" charset="0"/>
              </a:rPr>
              <a:t>needed</a:t>
            </a:r>
            <a:r>
              <a:rPr lang="en-US" sz="1800" spc="-115" dirty="0">
                <a:effectLst/>
                <a:ea typeface="Helvetica-Light" pitchFamily="2" charset="0"/>
                <a:cs typeface="Helvetica-Light" pitchFamily="2" charset="0"/>
              </a:rPr>
              <a:t> </a:t>
            </a:r>
            <a:r>
              <a:rPr lang="en-US" sz="1800" spc="-10" dirty="0">
                <a:effectLst/>
                <a:ea typeface="Helvetica-Light" pitchFamily="2" charset="0"/>
                <a:cs typeface="Helvetica-Light" pitchFamily="2" charset="0"/>
              </a:rPr>
              <a:t>to</a:t>
            </a:r>
            <a:r>
              <a:rPr lang="en-US" sz="1800" spc="-115" dirty="0">
                <a:effectLst/>
                <a:ea typeface="Helvetica-Light" pitchFamily="2" charset="0"/>
                <a:cs typeface="Helvetica-Light" pitchFamily="2" charset="0"/>
              </a:rPr>
              <a:t> </a:t>
            </a:r>
            <a:r>
              <a:rPr lang="en-US" sz="1800" spc="-10" dirty="0">
                <a:effectLst/>
                <a:ea typeface="Helvetica-Light" pitchFamily="2" charset="0"/>
                <a:cs typeface="Helvetica-Light" pitchFamily="2" charset="0"/>
              </a:rPr>
              <a:t>conduct</a:t>
            </a:r>
            <a:r>
              <a:rPr lang="en-US" sz="1800" spc="-115" dirty="0">
                <a:effectLst/>
                <a:ea typeface="Helvetica-Light" pitchFamily="2" charset="0"/>
                <a:cs typeface="Helvetica-Light" pitchFamily="2" charset="0"/>
              </a:rPr>
              <a:t> </a:t>
            </a:r>
            <a:r>
              <a:rPr lang="en-US" sz="1800" spc="-10" dirty="0">
                <a:effectLst/>
                <a:ea typeface="Helvetica-Light" pitchFamily="2" charset="0"/>
                <a:cs typeface="Helvetica-Light" pitchFamily="2" charset="0"/>
              </a:rPr>
              <a:t>its</a:t>
            </a:r>
            <a:r>
              <a:rPr lang="en-US" sz="1800" spc="-115" dirty="0">
                <a:effectLst/>
                <a:ea typeface="Helvetica-Light" pitchFamily="2" charset="0"/>
                <a:cs typeface="Helvetica-Light" pitchFamily="2" charset="0"/>
              </a:rPr>
              <a:t> </a:t>
            </a:r>
            <a:r>
              <a:rPr lang="en-US" sz="1800" spc="-10" dirty="0">
                <a:effectLst/>
                <a:ea typeface="Helvetica-Light" pitchFamily="2" charset="0"/>
                <a:cs typeface="Helvetica-Light" pitchFamily="2" charset="0"/>
              </a:rPr>
              <a:t>business</a:t>
            </a:r>
            <a:r>
              <a:rPr lang="en-US" sz="1800" spc="-115" dirty="0">
                <a:effectLst/>
                <a:ea typeface="Helvetica-Light" pitchFamily="2" charset="0"/>
                <a:cs typeface="Helvetica-Light" pitchFamily="2" charset="0"/>
              </a:rPr>
              <a:t> </a:t>
            </a:r>
            <a:r>
              <a:rPr lang="en-US" sz="1800" spc="-10" dirty="0">
                <a:effectLst/>
                <a:ea typeface="Helvetica-Light" pitchFamily="2" charset="0"/>
                <a:cs typeface="Helvetica-Light" pitchFamily="2" charset="0"/>
              </a:rPr>
              <a:t>and</a:t>
            </a:r>
            <a:r>
              <a:rPr lang="en-US" sz="1800" spc="-115" dirty="0">
                <a:effectLst/>
                <a:ea typeface="Helvetica-Light" pitchFamily="2" charset="0"/>
                <a:cs typeface="Helvetica-Light" pitchFamily="2" charset="0"/>
              </a:rPr>
              <a:t> </a:t>
            </a:r>
            <a:r>
              <a:rPr lang="en-US" sz="1800" spc="-10" dirty="0">
                <a:effectLst/>
                <a:ea typeface="Helvetica-Light" pitchFamily="2" charset="0"/>
                <a:cs typeface="Helvetica-Light" pitchFamily="2" charset="0"/>
              </a:rPr>
              <a:t>activities.</a:t>
            </a:r>
            <a:r>
              <a:rPr lang="en-US" sz="1800" spc="-115" dirty="0">
                <a:effectLst/>
                <a:ea typeface="Helvetica-Light" pitchFamily="2" charset="0"/>
                <a:cs typeface="Helvetica-Light" pitchFamily="2" charset="0"/>
              </a:rPr>
              <a:t> </a:t>
            </a:r>
            <a:r>
              <a:rPr lang="en-US" sz="1800" spc="-10" dirty="0">
                <a:effectLst/>
                <a:ea typeface="Helvetica-Light" pitchFamily="2" charset="0"/>
                <a:cs typeface="Helvetica-Light" pitchFamily="2" charset="0"/>
              </a:rPr>
              <a:t>Chairs</a:t>
            </a:r>
            <a:r>
              <a:rPr lang="en-US" sz="1800" spc="-115" dirty="0">
                <a:effectLst/>
                <a:ea typeface="Helvetica-Light" pitchFamily="2" charset="0"/>
                <a:cs typeface="Helvetica-Light" pitchFamily="2" charset="0"/>
              </a:rPr>
              <a:t> </a:t>
            </a:r>
            <a:r>
              <a:rPr lang="en-US" sz="1800" spc="-10" dirty="0">
                <a:effectLst/>
                <a:ea typeface="Helvetica-Light" pitchFamily="2" charset="0"/>
                <a:cs typeface="Helvetica-Light" pitchFamily="2" charset="0"/>
              </a:rPr>
              <a:t>of</a:t>
            </a:r>
            <a:r>
              <a:rPr lang="en-US" sz="1800" spc="-115" dirty="0">
                <a:effectLst/>
                <a:ea typeface="Helvetica-Light" pitchFamily="2" charset="0"/>
                <a:cs typeface="Helvetica-Light" pitchFamily="2" charset="0"/>
              </a:rPr>
              <a:t> </a:t>
            </a:r>
            <a:r>
              <a:rPr lang="en-US" sz="1800" spc="-10" dirty="0">
                <a:effectLst/>
                <a:ea typeface="Helvetica-Light" pitchFamily="2" charset="0"/>
                <a:cs typeface="Helvetica-Light" pitchFamily="2" charset="0"/>
              </a:rPr>
              <a:t>each </a:t>
            </a:r>
            <a:r>
              <a:rPr lang="en-US" sz="1800" dirty="0">
                <a:effectLst/>
                <a:ea typeface="Helvetica-Light" pitchFamily="2" charset="0"/>
                <a:cs typeface="Helvetica-Light" pitchFamily="2" charset="0"/>
              </a:rPr>
              <a:t>committee</a:t>
            </a:r>
            <a:r>
              <a:rPr lang="en-US" sz="1800" spc="-1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will</a:t>
            </a:r>
            <a:r>
              <a:rPr lang="en-US" sz="1800" spc="-1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be</a:t>
            </a:r>
            <a:r>
              <a:rPr lang="en-US" sz="1800" spc="-1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selected</a:t>
            </a:r>
            <a:r>
              <a:rPr lang="en-US" sz="1800" spc="-1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and</a:t>
            </a:r>
            <a:r>
              <a:rPr lang="en-US" sz="1800" spc="-1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appointed</a:t>
            </a:r>
            <a:r>
              <a:rPr lang="en-US" sz="1800" spc="-1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by</a:t>
            </a:r>
            <a:r>
              <a:rPr lang="en-US" sz="1800" spc="-1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115" dirty="0">
                <a:effectLst/>
                <a:ea typeface="Helvetica-Light" pitchFamily="2" charset="0"/>
                <a:cs typeface="Helvetica-Light" pitchFamily="2" charset="0"/>
              </a:rPr>
              <a:t> </a:t>
            </a:r>
            <a:r>
              <a:rPr lang="en-US" sz="1800" dirty="0">
                <a:effectLst/>
                <a:ea typeface="Helvetica-Light" pitchFamily="2" charset="0"/>
                <a:cs typeface="Helvetica-Light" pitchFamily="2" charset="0"/>
              </a:rPr>
              <a:t>President.</a:t>
            </a:r>
          </a:p>
          <a:p>
            <a:pPr marL="0" marR="0" indent="0">
              <a:spcBef>
                <a:spcPts val="1230"/>
              </a:spcBef>
              <a:spcAft>
                <a:spcPts val="0"/>
              </a:spcAft>
              <a:buNone/>
            </a:pPr>
            <a:endParaRPr lang="en-US" sz="1800" b="1" kern="0" dirty="0">
              <a:effectLst/>
              <a:ea typeface="Helvetica-Light" pitchFamily="2" charset="0"/>
              <a:cs typeface="Helvetica-Light" pitchFamily="2" charset="0"/>
            </a:endParaRPr>
          </a:p>
          <a:p>
            <a:pPr marL="0" marR="0" indent="0">
              <a:spcBef>
                <a:spcPts val="1230"/>
              </a:spcBef>
              <a:spcAft>
                <a:spcPts val="0"/>
              </a:spcAft>
              <a:buNone/>
            </a:pPr>
            <a:r>
              <a:rPr lang="en-US" sz="1800" b="1" kern="0" dirty="0">
                <a:effectLst/>
                <a:ea typeface="Helvetica-Light" pitchFamily="2" charset="0"/>
                <a:cs typeface="Helvetica-Light" pitchFamily="2" charset="0"/>
              </a:rPr>
              <a:t>SECTION </a:t>
            </a:r>
            <a:r>
              <a:rPr lang="en-US" sz="1800" b="1" kern="0" spc="-50" dirty="0">
                <a:effectLst/>
                <a:ea typeface="Helvetica-Light" pitchFamily="2" charset="0"/>
                <a:cs typeface="Helvetica-Light" pitchFamily="2" charset="0"/>
              </a:rPr>
              <a:t>2</a:t>
            </a:r>
            <a:endParaRPr lang="en-US" sz="1800" b="1" kern="0" dirty="0">
              <a:effectLst/>
              <a:ea typeface="Helvetica-Light" pitchFamily="2" charset="0"/>
              <a:cs typeface="Helvetica-Light" pitchFamily="2" charset="0"/>
            </a:endParaRPr>
          </a:p>
          <a:p>
            <a:pPr marL="0" marR="0" indent="0">
              <a:spcBef>
                <a:spcPts val="25"/>
              </a:spcBef>
              <a:spcAft>
                <a:spcPts val="0"/>
              </a:spcAft>
              <a:buNone/>
            </a:pPr>
            <a:r>
              <a:rPr lang="en-US" sz="1800" dirty="0">
                <a:effectLst/>
                <a:ea typeface="Helvetica-Light" pitchFamily="2" charset="0"/>
                <a:cs typeface="Helvetica-Light" pitchFamily="2" charset="0"/>
              </a:rPr>
              <a:t>Chairs</a:t>
            </a:r>
            <a:r>
              <a:rPr lang="en-US" sz="1800" spc="-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5" dirty="0">
                <a:effectLst/>
                <a:ea typeface="Helvetica-Light" pitchFamily="2" charset="0"/>
                <a:cs typeface="Helvetica-Light" pitchFamily="2" charset="0"/>
              </a:rPr>
              <a:t> </a:t>
            </a:r>
            <a:r>
              <a:rPr lang="en-US" sz="1800" dirty="0">
                <a:effectLst/>
                <a:ea typeface="Helvetica-Light" pitchFamily="2" charset="0"/>
                <a:cs typeface="Helvetica-Light" pitchFamily="2" charset="0"/>
              </a:rPr>
              <a:t>standing</a:t>
            </a:r>
            <a:r>
              <a:rPr lang="en-US" sz="1800" spc="-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and</a:t>
            </a:r>
            <a:r>
              <a:rPr lang="en-US" sz="1800" spc="-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ad</a:t>
            </a:r>
            <a:r>
              <a:rPr lang="en-US" sz="1800" spc="-5" dirty="0">
                <a:effectLst/>
                <a:ea typeface="Helvetica-Light" pitchFamily="2" charset="0"/>
                <a:cs typeface="Helvetica-Light" pitchFamily="2" charset="0"/>
              </a:rPr>
              <a:t> </a:t>
            </a:r>
            <a:r>
              <a:rPr lang="en-US" sz="1800" dirty="0">
                <a:effectLst/>
                <a:ea typeface="Helvetica-Light" pitchFamily="2" charset="0"/>
                <a:cs typeface="Helvetica-Light" pitchFamily="2" charset="0"/>
              </a:rPr>
              <a:t>hoc</a:t>
            </a:r>
            <a:r>
              <a:rPr lang="en-US" sz="1800" spc="-5" dirty="0">
                <a:effectLst/>
                <a:ea typeface="Helvetica-Light" pitchFamily="2" charset="0"/>
                <a:cs typeface="Helvetica-Light" pitchFamily="2" charset="0"/>
              </a:rPr>
              <a:t> </a:t>
            </a:r>
            <a:r>
              <a:rPr lang="en-US" sz="1800" dirty="0">
                <a:effectLst/>
                <a:ea typeface="Helvetica-Light" pitchFamily="2" charset="0"/>
                <a:cs typeface="Helvetica-Light" pitchFamily="2" charset="0"/>
              </a:rPr>
              <a:t>committees</a:t>
            </a:r>
            <a:r>
              <a:rPr lang="en-US" sz="1800" spc="-5" dirty="0">
                <a:effectLst/>
                <a:ea typeface="Helvetica-Light" pitchFamily="2" charset="0"/>
                <a:cs typeface="Helvetica-Light" pitchFamily="2" charset="0"/>
              </a:rPr>
              <a:t> </a:t>
            </a:r>
            <a:r>
              <a:rPr lang="en-US" sz="1800" dirty="0">
                <a:effectLst/>
                <a:ea typeface="Helvetica-Light" pitchFamily="2" charset="0"/>
                <a:cs typeface="Helvetica-Light" pitchFamily="2" charset="0"/>
              </a:rPr>
              <a:t>may</a:t>
            </a:r>
            <a:r>
              <a:rPr lang="en-US" sz="1800" spc="-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be</a:t>
            </a:r>
            <a:r>
              <a:rPr lang="en-US" sz="1800" spc="-5" dirty="0">
                <a:effectLst/>
                <a:ea typeface="Helvetica-Light" pitchFamily="2" charset="0"/>
                <a:cs typeface="Helvetica-Light" pitchFamily="2" charset="0"/>
              </a:rPr>
              <a:t> </a:t>
            </a:r>
            <a:r>
              <a:rPr lang="en-US" sz="1800" dirty="0">
                <a:effectLst/>
                <a:ea typeface="Helvetica-Light" pitchFamily="2" charset="0"/>
                <a:cs typeface="Helvetica-Light" pitchFamily="2" charset="0"/>
              </a:rPr>
              <a:t>expected</a:t>
            </a:r>
            <a:r>
              <a:rPr lang="en-US" sz="1800" spc="-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to</a:t>
            </a:r>
            <a:r>
              <a:rPr lang="en-US" sz="1800" spc="-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attend Board</a:t>
            </a:r>
            <a:r>
              <a:rPr lang="en-US" sz="1800" spc="-50" dirty="0">
                <a:effectLst/>
                <a:ea typeface="Helvetica-Light" pitchFamily="2" charset="0"/>
                <a:cs typeface="Helvetica-Light" pitchFamily="2" charset="0"/>
              </a:rPr>
              <a:t> </a:t>
            </a:r>
            <a:r>
              <a:rPr lang="en-US" sz="1800" dirty="0">
                <a:effectLst/>
                <a:ea typeface="Helvetica-Light" pitchFamily="2" charset="0"/>
                <a:cs typeface="Helvetica-Light" pitchFamily="2" charset="0"/>
              </a:rPr>
              <a:t>meetings</a:t>
            </a:r>
            <a:r>
              <a:rPr lang="en-US" sz="1800" spc="-5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and</a:t>
            </a:r>
            <a:r>
              <a:rPr lang="en-US" sz="1800" spc="-50" dirty="0">
                <a:effectLst/>
                <a:ea typeface="Helvetica-Light" pitchFamily="2" charset="0"/>
                <a:cs typeface="Helvetica-Light" pitchFamily="2" charset="0"/>
              </a:rPr>
              <a:t> </a:t>
            </a:r>
            <a:r>
              <a:rPr lang="en-US" sz="1800" dirty="0">
                <a:effectLst/>
                <a:ea typeface="Helvetica-Light" pitchFamily="2" charset="0"/>
                <a:cs typeface="Helvetica-Light" pitchFamily="2" charset="0"/>
              </a:rPr>
              <a:t>report</a:t>
            </a:r>
            <a:r>
              <a:rPr lang="en-US" sz="1800" spc="-50" dirty="0">
                <a:effectLst/>
                <a:ea typeface="Helvetica-Light" pitchFamily="2" charset="0"/>
                <a:cs typeface="Helvetica-Light" pitchFamily="2" charset="0"/>
              </a:rPr>
              <a:t> </a:t>
            </a:r>
            <a:r>
              <a:rPr lang="en-US" sz="1800" dirty="0">
                <a:effectLst/>
                <a:ea typeface="Helvetica-Light" pitchFamily="2" charset="0"/>
                <a:cs typeface="Helvetica-Light" pitchFamily="2" charset="0"/>
              </a:rPr>
              <a:t>on</a:t>
            </a:r>
            <a:r>
              <a:rPr lang="en-US" sz="1800" spc="-50" dirty="0">
                <a:effectLst/>
                <a:ea typeface="Helvetica-Light" pitchFamily="2" charset="0"/>
                <a:cs typeface="Helvetica-Light" pitchFamily="2" charset="0"/>
              </a:rPr>
              <a:t> </a:t>
            </a:r>
            <a:r>
              <a:rPr lang="en-US" sz="1800" dirty="0">
                <a:effectLst/>
                <a:ea typeface="Helvetica-Light" pitchFamily="2" charset="0"/>
                <a:cs typeface="Helvetica-Light" pitchFamily="2" charset="0"/>
              </a:rPr>
              <a:t>activities</a:t>
            </a:r>
            <a:r>
              <a:rPr lang="en-US" sz="1800" spc="-50"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50"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their</a:t>
            </a:r>
            <a:r>
              <a:rPr lang="en-US" sz="1800" spc="-50" dirty="0">
                <a:effectLst/>
                <a:ea typeface="Helvetica-Light" pitchFamily="2" charset="0"/>
                <a:cs typeface="Helvetica-Light" pitchFamily="2" charset="0"/>
              </a:rPr>
              <a:t> </a:t>
            </a:r>
            <a:r>
              <a:rPr lang="en-US" sz="1800" dirty="0">
                <a:effectLst/>
                <a:ea typeface="Helvetica-Light" pitchFamily="2" charset="0"/>
                <a:cs typeface="Helvetica-Light" pitchFamily="2" charset="0"/>
              </a:rPr>
              <a:t>respective</a:t>
            </a:r>
            <a:r>
              <a:rPr lang="en-US" sz="1800" spc="-50" dirty="0">
                <a:effectLst/>
                <a:ea typeface="Helvetica-Light" pitchFamily="2" charset="0"/>
                <a:cs typeface="Helvetica-Light" pitchFamily="2" charset="0"/>
              </a:rPr>
              <a:t> </a:t>
            </a:r>
            <a:r>
              <a:rPr lang="en-US" sz="1800" dirty="0">
                <a:effectLst/>
                <a:ea typeface="Helvetica-Light" pitchFamily="2" charset="0"/>
                <a:cs typeface="Helvetica-Light" pitchFamily="2" charset="0"/>
              </a:rPr>
              <a:t>committees. Committee chairs function in an adjunct and advisory manner to the board and do not have voting privileges on Board matters.</a:t>
            </a:r>
          </a:p>
        </p:txBody>
      </p:sp>
    </p:spTree>
    <p:extLst>
      <p:ext uri="{BB962C8B-B14F-4D97-AF65-F5344CB8AC3E}">
        <p14:creationId xmlns:p14="http://schemas.microsoft.com/office/powerpoint/2010/main" val="2316571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a:xfrm>
            <a:off x="8530185" y="296693"/>
            <a:ext cx="3200400" cy="1737360"/>
          </a:xfrm>
        </p:spPr>
        <p:txBody>
          <a:bodyPr/>
          <a:lstStyle/>
          <a:p>
            <a:r>
              <a:rPr lang="en-US" dirty="0"/>
              <a:t>Current </a:t>
            </a:r>
            <a:r>
              <a:rPr lang="en-US" dirty="0" err="1"/>
              <a:t>ByLaws</a:t>
            </a:r>
            <a:endParaRPr lang="en-US" dirty="0"/>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a:xfrm>
            <a:off x="159856" y="126458"/>
            <a:ext cx="8147565" cy="6838545"/>
          </a:xfrm>
        </p:spPr>
        <p:txBody>
          <a:bodyPr>
            <a:normAutofit/>
          </a:bodyPr>
          <a:lstStyle/>
          <a:p>
            <a:pPr marL="0" marR="0" indent="0">
              <a:spcBef>
                <a:spcPts val="0"/>
              </a:spcBef>
              <a:spcAft>
                <a:spcPts val="0"/>
              </a:spcAft>
              <a:buNone/>
            </a:pPr>
            <a:endParaRPr lang="en-US" sz="1800" b="1" kern="0" dirty="0">
              <a:ea typeface="Helvetica-Light" pitchFamily="2" charset="0"/>
              <a:cs typeface="Helvetica-Light" pitchFamily="2" charset="0"/>
            </a:endParaRPr>
          </a:p>
          <a:p>
            <a:pPr marL="0" marR="0" indent="0">
              <a:spcBef>
                <a:spcPts val="0"/>
              </a:spcBef>
              <a:spcAft>
                <a:spcPts val="0"/>
              </a:spcAft>
              <a:buNone/>
            </a:pPr>
            <a:endParaRPr lang="en-US" sz="1800" b="1" kern="0" dirty="0">
              <a:effectLst/>
              <a:ea typeface="Helvetica-Light" pitchFamily="2" charset="0"/>
              <a:cs typeface="Helvetica-Light" pitchFamily="2" charset="0"/>
            </a:endParaRPr>
          </a:p>
          <a:p>
            <a:pPr marL="0" marR="0" indent="0">
              <a:spcBef>
                <a:spcPts val="0"/>
              </a:spcBef>
              <a:spcAft>
                <a:spcPts val="0"/>
              </a:spcAft>
              <a:buNone/>
            </a:pPr>
            <a:r>
              <a:rPr lang="en-US" sz="1800" b="1" kern="0" dirty="0">
                <a:effectLst/>
                <a:ea typeface="Helvetica-Light" pitchFamily="2" charset="0"/>
                <a:cs typeface="Helvetica-Light" pitchFamily="2" charset="0"/>
              </a:rPr>
              <a:t>ARTICLE</a:t>
            </a:r>
            <a:r>
              <a:rPr lang="en-US" sz="1800" b="1" kern="0" spc="-20" dirty="0">
                <a:effectLst/>
                <a:ea typeface="Helvetica-Light" pitchFamily="2" charset="0"/>
                <a:cs typeface="Helvetica-Light" pitchFamily="2" charset="0"/>
              </a:rPr>
              <a:t> </a:t>
            </a:r>
            <a:r>
              <a:rPr lang="en-US" sz="1800" b="1" kern="0" dirty="0">
                <a:effectLst/>
                <a:ea typeface="Helvetica-Light" pitchFamily="2" charset="0"/>
                <a:cs typeface="Helvetica-Light" pitchFamily="2" charset="0"/>
              </a:rPr>
              <a:t>VIII:</a:t>
            </a:r>
            <a:r>
              <a:rPr lang="en-US" sz="1800" b="1" kern="0" spc="-5" dirty="0">
                <a:effectLst/>
                <a:ea typeface="Helvetica-Light" pitchFamily="2" charset="0"/>
                <a:cs typeface="Helvetica-Light" pitchFamily="2" charset="0"/>
              </a:rPr>
              <a:t> </a:t>
            </a:r>
            <a:r>
              <a:rPr lang="en-US" sz="1800" b="1" kern="0" dirty="0">
                <a:effectLst/>
                <a:ea typeface="Helvetica-Light" pitchFamily="2" charset="0"/>
                <a:cs typeface="Helvetica-Light" pitchFamily="2" charset="0"/>
              </a:rPr>
              <a:t>IMPEACHMENT</a:t>
            </a:r>
            <a:r>
              <a:rPr lang="en-US" sz="1800" b="1" kern="0" spc="-5" dirty="0">
                <a:effectLst/>
                <a:ea typeface="Helvetica-Light" pitchFamily="2" charset="0"/>
                <a:cs typeface="Helvetica-Light" pitchFamily="2" charset="0"/>
              </a:rPr>
              <a:t> </a:t>
            </a:r>
            <a:r>
              <a:rPr lang="en-US" sz="1800" b="1" kern="0" dirty="0">
                <a:effectLst/>
                <a:ea typeface="Helvetica-Light" pitchFamily="2" charset="0"/>
                <a:cs typeface="Helvetica-Light" pitchFamily="2" charset="0"/>
              </a:rPr>
              <a:t>AND</a:t>
            </a:r>
            <a:r>
              <a:rPr lang="en-US" sz="1800" b="1" kern="0" spc="-5" dirty="0">
                <a:effectLst/>
                <a:ea typeface="Helvetica-Light" pitchFamily="2" charset="0"/>
                <a:cs typeface="Helvetica-Light" pitchFamily="2" charset="0"/>
              </a:rPr>
              <a:t> </a:t>
            </a:r>
            <a:r>
              <a:rPr lang="en-US" sz="1800" b="1" kern="0" spc="-10" dirty="0">
                <a:effectLst/>
                <a:ea typeface="Helvetica-Light" pitchFamily="2" charset="0"/>
                <a:cs typeface="Helvetica-Light" pitchFamily="2" charset="0"/>
              </a:rPr>
              <a:t>REMOVAL</a:t>
            </a:r>
            <a:endParaRPr lang="en-US" sz="1800" b="1" kern="0" dirty="0">
              <a:effectLst/>
              <a:ea typeface="Helvetica-Light" pitchFamily="2" charset="0"/>
              <a:cs typeface="Helvetica-Light" pitchFamily="2" charset="0"/>
            </a:endParaRPr>
          </a:p>
          <a:p>
            <a:pPr marL="0" marR="0" indent="0">
              <a:spcBef>
                <a:spcPts val="15"/>
              </a:spcBef>
              <a:spcAft>
                <a:spcPts val="0"/>
              </a:spcAft>
              <a:buNone/>
            </a:pPr>
            <a:endParaRPr lang="en-US" sz="1800" dirty="0">
              <a:ea typeface="Helvetica-Light" pitchFamily="2" charset="0"/>
              <a:cs typeface="Helvetica-Light" pitchFamily="2" charset="0"/>
            </a:endParaRPr>
          </a:p>
          <a:p>
            <a:pPr marL="0" marR="0" indent="0">
              <a:spcBef>
                <a:spcPts val="15"/>
              </a:spcBef>
              <a:spcAft>
                <a:spcPts val="0"/>
              </a:spcAft>
              <a:buNone/>
            </a:pPr>
            <a:r>
              <a:rPr lang="en-US" sz="1800" dirty="0">
                <a:effectLst/>
                <a:ea typeface="Helvetica-Light" pitchFamily="2" charset="0"/>
                <a:cs typeface="Helvetica-Light" pitchFamily="2" charset="0"/>
              </a:rPr>
              <a:t>An elected ofﬁcer may be impeached by the Board of Directors for actions that are seriously negligent, fraudulent, illegal, and/or unethical within the duties of the respective ofﬁce. Impeachment procedures will</a:t>
            </a:r>
            <a:r>
              <a:rPr lang="en-US" sz="1800" dirty="0">
                <a:ea typeface="Helvetica-Light" pitchFamily="2" charset="0"/>
                <a:cs typeface="Helvetica-Light" pitchFamily="2" charset="0"/>
              </a:rPr>
              <a:t> </a:t>
            </a:r>
            <a:r>
              <a:rPr lang="en-US" sz="1800" dirty="0">
                <a:effectLst/>
                <a:ea typeface="Helvetica-Light" pitchFamily="2" charset="0"/>
                <a:cs typeface="Helvetica-Light" pitchFamily="2" charset="0"/>
              </a:rPr>
              <a:t>be delineated in the Board Policy and Procedure Manual. </a:t>
            </a:r>
          </a:p>
          <a:p>
            <a:pPr marL="0" marR="0" indent="0">
              <a:spcBef>
                <a:spcPts val="15"/>
              </a:spcBef>
              <a:spcAft>
                <a:spcPts val="0"/>
              </a:spcAft>
              <a:buNone/>
            </a:pPr>
            <a:endParaRPr lang="en-US" sz="1800" dirty="0">
              <a:ea typeface="Helvetica-Light" pitchFamily="2" charset="0"/>
              <a:cs typeface="Helvetica-Light" pitchFamily="2" charset="0"/>
            </a:endParaRPr>
          </a:p>
          <a:p>
            <a:pPr marL="0" marR="0" indent="0">
              <a:spcBef>
                <a:spcPts val="15"/>
              </a:spcBef>
              <a:spcAft>
                <a:spcPts val="0"/>
              </a:spcAft>
              <a:buNone/>
            </a:pPr>
            <a:endParaRPr lang="en-US" sz="1800" dirty="0">
              <a:effectLst/>
              <a:ea typeface="Helvetica-Light" pitchFamily="2" charset="0"/>
              <a:cs typeface="Helvetica-Light" pitchFamily="2" charset="0"/>
            </a:endParaRPr>
          </a:p>
          <a:p>
            <a:pPr marL="0" marR="0" indent="0">
              <a:spcBef>
                <a:spcPts val="15"/>
              </a:spcBef>
              <a:spcAft>
                <a:spcPts val="0"/>
              </a:spcAft>
              <a:buNone/>
            </a:pPr>
            <a:r>
              <a:rPr lang="en-US" sz="1800" b="1" dirty="0">
                <a:effectLst/>
                <a:ea typeface="Helvetica-Light" pitchFamily="2" charset="0"/>
                <a:cs typeface="Helvetica-Light" pitchFamily="2" charset="0"/>
              </a:rPr>
              <a:t>ARTICLE IX: PARLIAMENTARY AUTHORITY</a:t>
            </a:r>
          </a:p>
          <a:p>
            <a:pPr marL="0" marR="100965" indent="0">
              <a:lnSpc>
                <a:spcPct val="132000"/>
              </a:lnSpc>
              <a:spcBef>
                <a:spcPts val="15"/>
              </a:spcBef>
              <a:spcAft>
                <a:spcPts val="0"/>
              </a:spcAft>
              <a:buNone/>
            </a:pPr>
            <a:endParaRPr lang="en-US" sz="1800" dirty="0">
              <a:effectLst/>
              <a:ea typeface="Helvetica-Light" pitchFamily="2" charset="0"/>
              <a:cs typeface="Helvetica-Light" pitchFamily="2" charset="0"/>
            </a:endParaRPr>
          </a:p>
          <a:p>
            <a:pPr marL="0" marR="100965" indent="0">
              <a:lnSpc>
                <a:spcPct val="132000"/>
              </a:lnSpc>
              <a:spcBef>
                <a:spcPts val="15"/>
              </a:spcBef>
              <a:spcAft>
                <a:spcPts val="0"/>
              </a:spcAft>
              <a:buNone/>
            </a:pPr>
            <a:r>
              <a:rPr lang="en-US" sz="1800" dirty="0">
                <a:effectLst/>
                <a:ea typeface="Helvetica-Light" pitchFamily="2" charset="0"/>
                <a:cs typeface="Helvetica-Light" pitchFamily="2" charset="0"/>
              </a:rPr>
              <a:t>The most current edition of Robert’s Rule of Order shall be the Parliamentary guidelines for proceedings of the Afﬁliate whenever it does not conﬂict with Constitution and /or these bylaws.</a:t>
            </a:r>
          </a:p>
        </p:txBody>
      </p:sp>
    </p:spTree>
    <p:extLst>
      <p:ext uri="{BB962C8B-B14F-4D97-AF65-F5344CB8AC3E}">
        <p14:creationId xmlns:p14="http://schemas.microsoft.com/office/powerpoint/2010/main" val="3317009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a:xfrm>
            <a:off x="8530185" y="296693"/>
            <a:ext cx="3200400" cy="1737360"/>
          </a:xfrm>
        </p:spPr>
        <p:txBody>
          <a:bodyPr/>
          <a:lstStyle/>
          <a:p>
            <a:r>
              <a:rPr lang="en-US" dirty="0"/>
              <a:t>Current </a:t>
            </a:r>
            <a:r>
              <a:rPr lang="en-US" dirty="0" err="1"/>
              <a:t>ByLaws</a:t>
            </a:r>
            <a:endParaRPr lang="en-US" dirty="0"/>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a:xfrm>
            <a:off x="159856" y="126458"/>
            <a:ext cx="8147565" cy="6838545"/>
          </a:xfrm>
        </p:spPr>
        <p:txBody>
          <a:bodyPr>
            <a:normAutofit/>
          </a:bodyPr>
          <a:lstStyle/>
          <a:p>
            <a:pPr marL="0" marR="2804795" indent="0">
              <a:lnSpc>
                <a:spcPct val="211000"/>
              </a:lnSpc>
              <a:spcBef>
                <a:spcPts val="0"/>
              </a:spcBef>
              <a:spcAft>
                <a:spcPts val="0"/>
              </a:spcAft>
              <a:buNone/>
            </a:pPr>
            <a:r>
              <a:rPr lang="en-US" sz="1800" b="1" kern="0" dirty="0">
                <a:effectLst/>
                <a:ea typeface="Helvetica-Light" pitchFamily="2" charset="0"/>
                <a:cs typeface="Helvetica-Light" pitchFamily="2" charset="0"/>
              </a:rPr>
              <a:t>ARTICLE</a:t>
            </a:r>
            <a:r>
              <a:rPr lang="en-US" sz="1800" b="1" kern="0" spc="-95" dirty="0">
                <a:effectLst/>
                <a:ea typeface="Helvetica-Light" pitchFamily="2" charset="0"/>
                <a:cs typeface="Helvetica-Light" pitchFamily="2" charset="0"/>
              </a:rPr>
              <a:t> </a:t>
            </a:r>
            <a:r>
              <a:rPr lang="en-US" sz="1800" b="1" kern="0" dirty="0">
                <a:effectLst/>
                <a:ea typeface="Helvetica-Light" pitchFamily="2" charset="0"/>
                <a:cs typeface="Helvetica-Light" pitchFamily="2" charset="0"/>
              </a:rPr>
              <a:t>X:</a:t>
            </a:r>
            <a:r>
              <a:rPr lang="en-US" sz="1800" b="1" kern="0" spc="-95" dirty="0">
                <a:effectLst/>
                <a:ea typeface="Helvetica-Light" pitchFamily="2" charset="0"/>
                <a:cs typeface="Helvetica-Light" pitchFamily="2" charset="0"/>
              </a:rPr>
              <a:t> </a:t>
            </a:r>
            <a:r>
              <a:rPr lang="en-US" sz="1800" b="1" kern="0" dirty="0">
                <a:effectLst/>
                <a:ea typeface="Helvetica-Light" pitchFamily="2" charset="0"/>
                <a:cs typeface="Helvetica-Light" pitchFamily="2" charset="0"/>
              </a:rPr>
              <a:t>AMENDMENTS </a:t>
            </a:r>
          </a:p>
          <a:p>
            <a:pPr marL="0" marR="2804795" indent="0">
              <a:lnSpc>
                <a:spcPct val="211000"/>
              </a:lnSpc>
              <a:spcBef>
                <a:spcPts val="0"/>
              </a:spcBef>
              <a:spcAft>
                <a:spcPts val="0"/>
              </a:spcAft>
              <a:buNone/>
            </a:pPr>
            <a:r>
              <a:rPr lang="en-US" sz="1800" b="1" kern="0" dirty="0">
                <a:effectLst/>
                <a:ea typeface="Helvetica-Light" pitchFamily="2" charset="0"/>
                <a:cs typeface="Helvetica-Light" pitchFamily="2" charset="0"/>
              </a:rPr>
              <a:t>SECTION 1</a:t>
            </a:r>
          </a:p>
          <a:p>
            <a:pPr marL="0" marR="0" indent="0">
              <a:lnSpc>
                <a:spcPct val="130000"/>
              </a:lnSpc>
              <a:spcBef>
                <a:spcPts val="90"/>
              </a:spcBef>
              <a:spcAft>
                <a:spcPts val="0"/>
              </a:spcAft>
              <a:buNone/>
            </a:pPr>
            <a:r>
              <a:rPr lang="en-US" sz="1800" dirty="0">
                <a:effectLst/>
                <a:ea typeface="Helvetica-Light" pitchFamily="2" charset="0"/>
                <a:cs typeface="Helvetica-Light" pitchFamily="2" charset="0"/>
              </a:rPr>
              <a:t>Amendments</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or</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other</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changes</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in</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these</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bylaws</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may</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be</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initiated</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in</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 following ways:</a:t>
            </a:r>
          </a:p>
          <a:p>
            <a:pPr marL="342900" marR="0" lvl="0" indent="-342900">
              <a:spcBef>
                <a:spcPts val="5"/>
              </a:spcBef>
              <a:spcAft>
                <a:spcPts val="0"/>
              </a:spcAft>
              <a:buSzPts val="1350"/>
              <a:buFont typeface="Helvetica-Light" pitchFamily="2" charset="0"/>
              <a:buAutoNum type="arabicPeriod"/>
              <a:tabLst>
                <a:tab pos="254000" algn="l"/>
              </a:tabLst>
            </a:pPr>
            <a:r>
              <a:rPr lang="en-US" sz="1800" spc="0" dirty="0">
                <a:effectLst/>
                <a:ea typeface="Helvetica-Light" pitchFamily="2" charset="0"/>
                <a:cs typeface="Helvetica-Light" pitchFamily="2" charset="0"/>
              </a:rPr>
              <a:t>The</a:t>
            </a:r>
            <a:r>
              <a:rPr lang="en-US" sz="1800" spc="-20"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President</a:t>
            </a:r>
            <a:r>
              <a:rPr lang="en-US" sz="1800" spc="-20"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may</a:t>
            </a:r>
            <a:r>
              <a:rPr lang="en-US" sz="1800" spc="-20"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propose</a:t>
            </a:r>
            <a:r>
              <a:rPr lang="en-US" sz="1800" spc="-15" dirty="0">
                <a:effectLst/>
                <a:ea typeface="Helvetica-Light" pitchFamily="2" charset="0"/>
                <a:cs typeface="Helvetica-Light" pitchFamily="2" charset="0"/>
              </a:rPr>
              <a:t> </a:t>
            </a:r>
            <a:r>
              <a:rPr lang="en-US" sz="1800" spc="-10" dirty="0">
                <a:effectLst/>
                <a:ea typeface="Helvetica-Light" pitchFamily="2" charset="0"/>
                <a:cs typeface="Helvetica-Light" pitchFamily="2" charset="0"/>
              </a:rPr>
              <a:t>amendments.</a:t>
            </a:r>
            <a:endParaRPr lang="en-US" sz="1800" dirty="0">
              <a:effectLst/>
              <a:ea typeface="Helvetica-Light" pitchFamily="2" charset="0"/>
              <a:cs typeface="Helvetica-Light" pitchFamily="2" charset="0"/>
            </a:endParaRPr>
          </a:p>
          <a:p>
            <a:pPr marL="342900" marR="0" lvl="0" indent="-342900">
              <a:spcBef>
                <a:spcPts val="0"/>
              </a:spcBef>
              <a:spcAft>
                <a:spcPts val="0"/>
              </a:spcAft>
              <a:buSzPts val="1350"/>
              <a:buFont typeface="Helvetica-Light" pitchFamily="2" charset="0"/>
              <a:buAutoNum type="arabicPeriod"/>
              <a:tabLst>
                <a:tab pos="254000" algn="l"/>
              </a:tabLst>
            </a:pPr>
            <a:r>
              <a:rPr lang="en-US" sz="1800" spc="0" dirty="0">
                <a:effectLst/>
                <a:ea typeface="Helvetica-Light" pitchFamily="2" charset="0"/>
                <a:cs typeface="Helvetica-Light" pitchFamily="2" charset="0"/>
              </a:rPr>
              <a:t>The</a:t>
            </a:r>
            <a:r>
              <a:rPr lang="en-US" sz="1800" spc="-20"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Board</a:t>
            </a:r>
            <a:r>
              <a:rPr lang="en-US" sz="1800" spc="-15"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of</a:t>
            </a:r>
            <a:r>
              <a:rPr lang="en-US" sz="1800" spc="-15"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Directors</a:t>
            </a:r>
            <a:r>
              <a:rPr lang="en-US" sz="1800" spc="-20"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may</a:t>
            </a:r>
            <a:r>
              <a:rPr lang="en-US" sz="1800" spc="-15"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propose</a:t>
            </a:r>
            <a:r>
              <a:rPr lang="en-US" sz="1800" spc="-15" dirty="0">
                <a:effectLst/>
                <a:ea typeface="Helvetica-Light" pitchFamily="2" charset="0"/>
                <a:cs typeface="Helvetica-Light" pitchFamily="2" charset="0"/>
              </a:rPr>
              <a:t> </a:t>
            </a:r>
            <a:r>
              <a:rPr lang="en-US" sz="1800" spc="-10" dirty="0">
                <a:effectLst/>
                <a:ea typeface="Helvetica-Light" pitchFamily="2" charset="0"/>
                <a:cs typeface="Helvetica-Light" pitchFamily="2" charset="0"/>
              </a:rPr>
              <a:t>amendments.</a:t>
            </a:r>
            <a:endParaRPr lang="en-US" sz="1800" dirty="0">
              <a:effectLst/>
              <a:ea typeface="Helvetica-Light" pitchFamily="2" charset="0"/>
              <a:cs typeface="Helvetica-Light" pitchFamily="2" charset="0"/>
            </a:endParaRPr>
          </a:p>
          <a:p>
            <a:pPr marL="342900" marR="717550" lvl="0" indent="-342900">
              <a:lnSpc>
                <a:spcPct val="130000"/>
              </a:lnSpc>
              <a:spcBef>
                <a:spcPts val="0"/>
              </a:spcBef>
              <a:spcAft>
                <a:spcPts val="0"/>
              </a:spcAft>
              <a:buSzPts val="1350"/>
              <a:buFont typeface="Helvetica-Light" pitchFamily="2" charset="0"/>
              <a:buAutoNum type="arabicPeriod"/>
              <a:tabLst>
                <a:tab pos="254000" algn="l"/>
              </a:tabLst>
            </a:pPr>
            <a:r>
              <a:rPr lang="en-US" sz="1800" spc="0" dirty="0">
                <a:effectLst/>
                <a:ea typeface="Helvetica-Light" pitchFamily="2" charset="0"/>
                <a:cs typeface="Helvetica-Light" pitchFamily="2" charset="0"/>
              </a:rPr>
              <a:t>Any</a:t>
            </a:r>
            <a:r>
              <a:rPr lang="en-US" sz="1800" spc="-40"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active</a:t>
            </a:r>
            <a:r>
              <a:rPr lang="en-US" sz="1800" spc="-40"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voting</a:t>
            </a:r>
            <a:r>
              <a:rPr lang="en-US" sz="1800" spc="-40"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member</a:t>
            </a:r>
            <a:r>
              <a:rPr lang="en-US" sz="1800" spc="-40"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may</a:t>
            </a:r>
            <a:r>
              <a:rPr lang="en-US" sz="1800" spc="-40"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submit,</a:t>
            </a:r>
            <a:r>
              <a:rPr lang="en-US" sz="1800" spc="-40"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in</a:t>
            </a:r>
            <a:r>
              <a:rPr lang="en-US" sz="1800" spc="-40"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writing,</a:t>
            </a:r>
            <a:r>
              <a:rPr lang="en-US" sz="1800" spc="-40"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a</a:t>
            </a:r>
            <a:r>
              <a:rPr lang="en-US" sz="1800" spc="-40" dirty="0">
                <a:effectLst/>
                <a:ea typeface="Helvetica-Light" pitchFamily="2" charset="0"/>
                <a:cs typeface="Helvetica-Light" pitchFamily="2" charset="0"/>
              </a:rPr>
              <a:t> </a:t>
            </a:r>
            <a:r>
              <a:rPr lang="en-US" sz="1800" spc="0" dirty="0">
                <a:effectLst/>
                <a:ea typeface="Helvetica-Light" pitchFamily="2" charset="0"/>
                <a:cs typeface="Helvetica-Light" pitchFamily="2" charset="0"/>
              </a:rPr>
              <a:t>proposed amendment to the Board of Directors.</a:t>
            </a:r>
          </a:p>
          <a:p>
            <a:pPr marL="0" marR="0" indent="0">
              <a:spcBef>
                <a:spcPts val="0"/>
              </a:spcBef>
              <a:spcAft>
                <a:spcPts val="0"/>
              </a:spcAft>
              <a:buNone/>
            </a:pPr>
            <a:endParaRPr lang="en-US" sz="1800" dirty="0">
              <a:effectLst/>
              <a:ea typeface="Helvetica-Light" pitchFamily="2" charset="0"/>
              <a:cs typeface="Helvetica-Light" pitchFamily="2" charset="0"/>
            </a:endParaRPr>
          </a:p>
          <a:p>
            <a:pPr marL="0" marR="0" indent="0">
              <a:spcBef>
                <a:spcPts val="0"/>
              </a:spcBef>
              <a:spcAft>
                <a:spcPts val="0"/>
              </a:spcAft>
              <a:buNone/>
            </a:pPr>
            <a:r>
              <a:rPr lang="en-US" sz="1800" b="1" kern="0" dirty="0">
                <a:effectLst/>
                <a:ea typeface="Helvetica-Light" pitchFamily="2" charset="0"/>
                <a:cs typeface="Helvetica-Light" pitchFamily="2" charset="0"/>
              </a:rPr>
              <a:t>SECTION </a:t>
            </a:r>
            <a:r>
              <a:rPr lang="en-US" sz="1800" b="1" kern="0" spc="-50" dirty="0">
                <a:effectLst/>
                <a:ea typeface="Helvetica-Light" pitchFamily="2" charset="0"/>
                <a:cs typeface="Helvetica-Light" pitchFamily="2" charset="0"/>
              </a:rPr>
              <a:t>2</a:t>
            </a:r>
            <a:endParaRPr lang="en-US" sz="1800" b="1" kern="0" dirty="0">
              <a:effectLst/>
              <a:ea typeface="Helvetica-Light" pitchFamily="2" charset="0"/>
              <a:cs typeface="Helvetica-Light" pitchFamily="2" charset="0"/>
            </a:endParaRPr>
          </a:p>
          <a:p>
            <a:pPr marL="0" marR="0" indent="0">
              <a:spcBef>
                <a:spcPts val="25"/>
              </a:spcBef>
              <a:spcAft>
                <a:spcPts val="0"/>
              </a:spcAft>
              <a:buNone/>
            </a:pPr>
            <a:r>
              <a:rPr lang="en-US" sz="1800" dirty="0">
                <a:effectLst/>
                <a:ea typeface="Helvetica-Light" pitchFamily="2" charset="0"/>
                <a:cs typeface="Helvetica-Light" pitchFamily="2" charset="0"/>
              </a:rPr>
              <a:t>The</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Board</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Directors</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will</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consider</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proposed</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amendment(s)</a:t>
            </a:r>
            <a:r>
              <a:rPr lang="en-US" sz="1800" spc="-25" dirty="0">
                <a:effectLst/>
                <a:ea typeface="Helvetica-Light" pitchFamily="2" charset="0"/>
                <a:cs typeface="Helvetica-Light" pitchFamily="2" charset="0"/>
              </a:rPr>
              <a:t> </a:t>
            </a:r>
            <a:r>
              <a:rPr lang="en-US" sz="1800" dirty="0">
                <a:effectLst/>
                <a:ea typeface="Helvetica-Light" pitchFamily="2" charset="0"/>
                <a:cs typeface="Helvetica-Light" pitchFamily="2" charset="0"/>
              </a:rPr>
              <a:t>upon approval</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simple</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majority</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Board</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of</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Directors;</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the</a:t>
            </a:r>
            <a:r>
              <a:rPr lang="en-US" sz="1800" spc="-35" dirty="0">
                <a:effectLst/>
                <a:ea typeface="Helvetica-Light" pitchFamily="2" charset="0"/>
                <a:cs typeface="Helvetica-Light" pitchFamily="2" charset="0"/>
              </a:rPr>
              <a:t> </a:t>
            </a:r>
            <a:r>
              <a:rPr lang="en-US" sz="1800" dirty="0">
                <a:effectLst/>
                <a:ea typeface="Helvetica-Light" pitchFamily="2" charset="0"/>
                <a:cs typeface="Helvetica-Light" pitchFamily="2" charset="0"/>
              </a:rPr>
              <a:t>amendment shall be made available to the entire membership for vote. Upon two- thirds approval of those voting from the general membership the amendment shall become part of these bylaws.</a:t>
            </a:r>
          </a:p>
        </p:txBody>
      </p:sp>
    </p:spTree>
    <p:extLst>
      <p:ext uri="{BB962C8B-B14F-4D97-AF65-F5344CB8AC3E}">
        <p14:creationId xmlns:p14="http://schemas.microsoft.com/office/powerpoint/2010/main" val="1655226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p:txBody>
          <a:bodyPr/>
          <a:lstStyle/>
          <a:p>
            <a:r>
              <a:rPr lang="en-US" dirty="0"/>
              <a:t>Talking Points</a:t>
            </a:r>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p:txBody>
          <a:bodyPr/>
          <a:lstStyle/>
          <a:p>
            <a:r>
              <a:rPr lang="en-US" dirty="0"/>
              <a:t>History of the Affiliate</a:t>
            </a:r>
          </a:p>
          <a:p>
            <a:r>
              <a:rPr lang="en-US" dirty="0"/>
              <a:t>Board of Directors Today</a:t>
            </a:r>
          </a:p>
          <a:p>
            <a:r>
              <a:rPr lang="en-US" dirty="0"/>
              <a:t>Membership Benefits</a:t>
            </a:r>
          </a:p>
          <a:p>
            <a:r>
              <a:rPr lang="en-US" dirty="0"/>
              <a:t>Current Bylaws</a:t>
            </a:r>
          </a:p>
          <a:p>
            <a:r>
              <a:rPr lang="en-US" dirty="0"/>
              <a:t>Proposed Bylaws and Board of Directors</a:t>
            </a:r>
          </a:p>
          <a:p>
            <a:r>
              <a:rPr lang="en-US" dirty="0"/>
              <a:t>Business Meeting TODAY</a:t>
            </a:r>
          </a:p>
        </p:txBody>
      </p:sp>
    </p:spTree>
    <p:extLst>
      <p:ext uri="{BB962C8B-B14F-4D97-AF65-F5344CB8AC3E}">
        <p14:creationId xmlns:p14="http://schemas.microsoft.com/office/powerpoint/2010/main" val="2913967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p:txBody>
          <a:bodyPr/>
          <a:lstStyle/>
          <a:p>
            <a:r>
              <a:rPr lang="en-US" dirty="0"/>
              <a:t>Proposed changes to Bylaws - 2024</a:t>
            </a:r>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a:xfrm>
            <a:off x="982495" y="2004676"/>
            <a:ext cx="10145754" cy="4368691"/>
          </a:xfrm>
        </p:spPr>
        <p:txBody>
          <a:bodyPr>
            <a:normAutofit/>
          </a:bodyPr>
          <a:lstStyle/>
          <a:p>
            <a:pPr marL="0" marR="0" indent="0">
              <a:lnSpc>
                <a:spcPct val="216000"/>
              </a:lnSpc>
              <a:spcBef>
                <a:spcPts val="0"/>
              </a:spcBef>
              <a:spcAft>
                <a:spcPts val="0"/>
              </a:spcAft>
              <a:buNone/>
            </a:pPr>
            <a:r>
              <a:rPr lang="en-US" dirty="0"/>
              <a:t>Article IV – </a:t>
            </a:r>
            <a:r>
              <a:rPr lang="en-US" dirty="0">
                <a:effectLst/>
                <a:ea typeface="Helvetica-Light" pitchFamily="2" charset="0"/>
                <a:cs typeface="Helvetica-Light" pitchFamily="2" charset="0"/>
              </a:rPr>
              <a:t>EXECUTIVE AUTHORITY</a:t>
            </a:r>
          </a:p>
          <a:p>
            <a:pPr marL="0" marR="0" indent="0">
              <a:lnSpc>
                <a:spcPct val="216000"/>
              </a:lnSpc>
              <a:spcBef>
                <a:spcPts val="0"/>
              </a:spcBef>
              <a:spcAft>
                <a:spcPts val="0"/>
              </a:spcAft>
              <a:buNone/>
            </a:pPr>
            <a:endParaRPr lang="en-US" sz="1000" dirty="0">
              <a:effectLst/>
              <a:ea typeface="Helvetica-Light" pitchFamily="2" charset="0"/>
              <a:cs typeface="Helvetica-Light" pitchFamily="2" charset="0"/>
            </a:endParaRPr>
          </a:p>
          <a:p>
            <a:pPr>
              <a:spcBef>
                <a:spcPts val="0"/>
              </a:spcBef>
            </a:pPr>
            <a:r>
              <a:rPr lang="en-US" b="1" kern="0" dirty="0">
                <a:effectLst/>
                <a:ea typeface="Helvetica-Light" pitchFamily="2" charset="0"/>
                <a:cs typeface="Helvetica-Light" pitchFamily="2" charset="0"/>
              </a:rPr>
              <a:t>SECTION </a:t>
            </a:r>
            <a:r>
              <a:rPr lang="en-US" b="1" kern="0" spc="-50" dirty="0">
                <a:effectLst/>
                <a:ea typeface="Helvetica-Light" pitchFamily="2" charset="0"/>
                <a:cs typeface="Helvetica-Light" pitchFamily="2" charset="0"/>
              </a:rPr>
              <a:t>2</a:t>
            </a:r>
            <a:r>
              <a:rPr lang="en-US" b="1" kern="0" spc="-50" dirty="0">
                <a:ea typeface="Helvetica-Light" pitchFamily="2" charset="0"/>
                <a:cs typeface="Helvetica-Light" pitchFamily="2" charset="0"/>
              </a:rPr>
              <a:t>:  </a:t>
            </a:r>
            <a:r>
              <a:rPr lang="en-US" dirty="0">
                <a:effectLst/>
                <a:ea typeface="Helvetica-Light" pitchFamily="2" charset="0"/>
                <a:cs typeface="Helvetica-Light" pitchFamily="2" charset="0"/>
              </a:rPr>
              <a:t>The</a:t>
            </a:r>
            <a:r>
              <a:rPr lang="en-US" spc="-45" dirty="0">
                <a:effectLst/>
                <a:ea typeface="Helvetica-Light" pitchFamily="2" charset="0"/>
                <a:cs typeface="Helvetica-Light" pitchFamily="2" charset="0"/>
              </a:rPr>
              <a:t> </a:t>
            </a:r>
            <a:r>
              <a:rPr lang="en-US" dirty="0">
                <a:effectLst/>
                <a:ea typeface="Helvetica-Light" pitchFamily="2" charset="0"/>
                <a:cs typeface="Helvetica-Light" pitchFamily="2" charset="0"/>
              </a:rPr>
              <a:t>ofﬁcers</a:t>
            </a:r>
            <a:r>
              <a:rPr lang="en-US" spc="-45" dirty="0">
                <a:effectLst/>
                <a:ea typeface="Helvetica-Light" pitchFamily="2" charset="0"/>
                <a:cs typeface="Helvetica-Light" pitchFamily="2" charset="0"/>
              </a:rPr>
              <a:t> </a:t>
            </a:r>
            <a:r>
              <a:rPr lang="en-US" dirty="0">
                <a:effectLst/>
                <a:ea typeface="Helvetica-Light" pitchFamily="2" charset="0"/>
                <a:cs typeface="Helvetica-Light" pitchFamily="2" charset="0"/>
              </a:rPr>
              <a:t>of</a:t>
            </a:r>
            <a:r>
              <a:rPr lang="en-US" spc="-45" dirty="0">
                <a:effectLst/>
                <a:ea typeface="Helvetica-Light" pitchFamily="2" charset="0"/>
                <a:cs typeface="Helvetica-Light" pitchFamily="2" charset="0"/>
              </a:rPr>
              <a:t> </a:t>
            </a:r>
            <a:r>
              <a:rPr lang="en-US" dirty="0">
                <a:effectLst/>
                <a:ea typeface="Helvetica-Light" pitchFamily="2" charset="0"/>
                <a:cs typeface="Helvetica-Light" pitchFamily="2" charset="0"/>
              </a:rPr>
              <a:t>the</a:t>
            </a:r>
            <a:r>
              <a:rPr lang="en-US" spc="-45" dirty="0">
                <a:effectLst/>
                <a:ea typeface="Helvetica-Light" pitchFamily="2" charset="0"/>
                <a:cs typeface="Helvetica-Light" pitchFamily="2" charset="0"/>
              </a:rPr>
              <a:t> </a:t>
            </a:r>
            <a:r>
              <a:rPr lang="en-US" dirty="0">
                <a:effectLst/>
                <a:ea typeface="Helvetica-Light" pitchFamily="2" charset="0"/>
                <a:cs typeface="Helvetica-Light" pitchFamily="2" charset="0"/>
              </a:rPr>
              <a:t>Afﬁliate</a:t>
            </a:r>
            <a:r>
              <a:rPr lang="en-US" spc="-45" dirty="0">
                <a:effectLst/>
                <a:ea typeface="Helvetica-Light" pitchFamily="2" charset="0"/>
                <a:cs typeface="Helvetica-Light" pitchFamily="2" charset="0"/>
              </a:rPr>
              <a:t> </a:t>
            </a:r>
            <a:r>
              <a:rPr lang="en-US" dirty="0">
                <a:effectLst/>
                <a:ea typeface="Helvetica-Light" pitchFamily="2" charset="0"/>
                <a:cs typeface="Helvetica-Light" pitchFamily="2" charset="0"/>
              </a:rPr>
              <a:t>shall</a:t>
            </a:r>
            <a:r>
              <a:rPr lang="en-US" spc="-45" dirty="0">
                <a:effectLst/>
                <a:ea typeface="Helvetica-Light" pitchFamily="2" charset="0"/>
                <a:cs typeface="Helvetica-Light" pitchFamily="2" charset="0"/>
              </a:rPr>
              <a:t> </a:t>
            </a:r>
            <a:r>
              <a:rPr lang="en-US" dirty="0">
                <a:effectLst/>
                <a:ea typeface="Helvetica-Light" pitchFamily="2" charset="0"/>
                <a:cs typeface="Helvetica-Light" pitchFamily="2" charset="0"/>
              </a:rPr>
              <a:t>be</a:t>
            </a:r>
            <a:r>
              <a:rPr lang="en-US" spc="-45" dirty="0">
                <a:effectLst/>
                <a:ea typeface="Helvetica-Light" pitchFamily="2" charset="0"/>
                <a:cs typeface="Helvetica-Light" pitchFamily="2" charset="0"/>
              </a:rPr>
              <a:t> </a:t>
            </a:r>
            <a:r>
              <a:rPr lang="en-US" dirty="0">
                <a:effectLst/>
                <a:ea typeface="Helvetica-Light" pitchFamily="2" charset="0"/>
                <a:cs typeface="Helvetica-Light" pitchFamily="2" charset="0"/>
              </a:rPr>
              <a:t>the</a:t>
            </a:r>
            <a:r>
              <a:rPr lang="en-US" spc="-45" dirty="0">
                <a:effectLst/>
                <a:ea typeface="Helvetica-Light" pitchFamily="2" charset="0"/>
                <a:cs typeface="Helvetica-Light" pitchFamily="2" charset="0"/>
              </a:rPr>
              <a:t> </a:t>
            </a:r>
            <a:r>
              <a:rPr lang="en-US" dirty="0">
                <a:effectLst/>
                <a:ea typeface="Helvetica-Light" pitchFamily="2" charset="0"/>
                <a:cs typeface="Helvetica-Light" pitchFamily="2" charset="0"/>
              </a:rPr>
              <a:t>President,</a:t>
            </a:r>
            <a:r>
              <a:rPr lang="en-US" spc="-45" dirty="0">
                <a:effectLst/>
                <a:ea typeface="Helvetica-Light" pitchFamily="2" charset="0"/>
                <a:cs typeface="Helvetica-Light" pitchFamily="2" charset="0"/>
              </a:rPr>
              <a:t> </a:t>
            </a:r>
            <a:r>
              <a:rPr lang="en-US" dirty="0">
                <a:effectLst/>
                <a:ea typeface="Helvetica-Light" pitchFamily="2" charset="0"/>
                <a:cs typeface="Helvetica-Light" pitchFamily="2" charset="0"/>
              </a:rPr>
              <a:t>President-Elect, Secretary, Treasurer, Immediate Past-President, Director of Membership/Communication, and Director-at-Large.</a:t>
            </a:r>
          </a:p>
          <a:p>
            <a:pPr marL="0" indent="0">
              <a:spcBef>
                <a:spcPts val="0"/>
              </a:spcBef>
              <a:buNone/>
            </a:pPr>
            <a:endParaRPr lang="en-US" dirty="0">
              <a:effectLst/>
              <a:ea typeface="Helvetica-Light" pitchFamily="2" charset="0"/>
              <a:cs typeface="Helvetica-Light" pitchFamily="2" charset="0"/>
            </a:endParaRPr>
          </a:p>
          <a:p>
            <a:pPr>
              <a:spcBef>
                <a:spcPts val="0"/>
              </a:spcBef>
            </a:pPr>
            <a:r>
              <a:rPr lang="en-US" b="1" kern="0" dirty="0">
                <a:effectLst/>
                <a:ea typeface="Helvetica-Light" pitchFamily="2" charset="0"/>
                <a:cs typeface="Helvetica-Light" pitchFamily="2" charset="0"/>
              </a:rPr>
              <a:t>SECTION </a:t>
            </a:r>
            <a:r>
              <a:rPr lang="en-US" b="1" kern="0" spc="-50" dirty="0">
                <a:effectLst/>
                <a:ea typeface="Helvetica-Light" pitchFamily="2" charset="0"/>
                <a:cs typeface="Helvetica-Light" pitchFamily="2" charset="0"/>
              </a:rPr>
              <a:t>4</a:t>
            </a:r>
            <a:r>
              <a:rPr lang="en-US" b="1" kern="0" spc="-50" dirty="0">
                <a:ea typeface="Helvetica-Light" pitchFamily="2" charset="0"/>
                <a:cs typeface="Helvetica-Light" pitchFamily="2" charset="0"/>
              </a:rPr>
              <a:t>:  </a:t>
            </a:r>
            <a:r>
              <a:rPr lang="en-US" dirty="0">
                <a:effectLst/>
                <a:ea typeface="Helvetica-Light" pitchFamily="2" charset="0"/>
                <a:cs typeface="Helvetica-Light" pitchFamily="2" charset="0"/>
              </a:rPr>
              <a:t>The</a:t>
            </a:r>
            <a:r>
              <a:rPr lang="en-US" spc="-10" dirty="0">
                <a:effectLst/>
                <a:ea typeface="Helvetica-Light" pitchFamily="2" charset="0"/>
                <a:cs typeface="Helvetica-Light" pitchFamily="2" charset="0"/>
              </a:rPr>
              <a:t> </a:t>
            </a:r>
            <a:r>
              <a:rPr lang="en-US" dirty="0">
                <a:effectLst/>
                <a:ea typeface="Helvetica-Light" pitchFamily="2" charset="0"/>
                <a:cs typeface="Helvetica-Light" pitchFamily="2" charset="0"/>
              </a:rPr>
              <a:t>term</a:t>
            </a:r>
            <a:r>
              <a:rPr lang="en-US" spc="-10" dirty="0">
                <a:effectLst/>
                <a:ea typeface="Helvetica-Light" pitchFamily="2" charset="0"/>
                <a:cs typeface="Helvetica-Light" pitchFamily="2" charset="0"/>
              </a:rPr>
              <a:t> </a:t>
            </a:r>
            <a:r>
              <a:rPr lang="en-US" dirty="0">
                <a:effectLst/>
                <a:ea typeface="Helvetica-Light" pitchFamily="2" charset="0"/>
                <a:cs typeface="Helvetica-Light" pitchFamily="2" charset="0"/>
              </a:rPr>
              <a:t>of</a:t>
            </a:r>
            <a:r>
              <a:rPr lang="en-US" spc="-10" dirty="0">
                <a:effectLst/>
                <a:ea typeface="Helvetica-Light" pitchFamily="2" charset="0"/>
                <a:cs typeface="Helvetica-Light" pitchFamily="2" charset="0"/>
              </a:rPr>
              <a:t> </a:t>
            </a:r>
            <a:r>
              <a:rPr lang="en-US" dirty="0">
                <a:effectLst/>
                <a:ea typeface="Helvetica-Light" pitchFamily="2" charset="0"/>
                <a:cs typeface="Helvetica-Light" pitchFamily="2" charset="0"/>
              </a:rPr>
              <a:t>ofﬁce</a:t>
            </a:r>
            <a:r>
              <a:rPr lang="en-US" spc="-10" dirty="0">
                <a:effectLst/>
                <a:ea typeface="Helvetica-Light" pitchFamily="2" charset="0"/>
                <a:cs typeface="Helvetica-Light" pitchFamily="2" charset="0"/>
              </a:rPr>
              <a:t> </a:t>
            </a:r>
            <a:r>
              <a:rPr lang="en-US" dirty="0">
                <a:effectLst/>
                <a:ea typeface="Helvetica-Light" pitchFamily="2" charset="0"/>
                <a:cs typeface="Helvetica-Light" pitchFamily="2" charset="0"/>
              </a:rPr>
              <a:t>for</a:t>
            </a:r>
            <a:r>
              <a:rPr lang="en-US" spc="-5" dirty="0">
                <a:effectLst/>
                <a:ea typeface="Helvetica-Light" pitchFamily="2" charset="0"/>
                <a:cs typeface="Helvetica-Light" pitchFamily="2" charset="0"/>
              </a:rPr>
              <a:t> </a:t>
            </a:r>
            <a:r>
              <a:rPr lang="en-US" dirty="0">
                <a:effectLst/>
                <a:ea typeface="Helvetica-Light" pitchFamily="2" charset="0"/>
                <a:cs typeface="Helvetica-Light" pitchFamily="2" charset="0"/>
              </a:rPr>
              <a:t>the</a:t>
            </a:r>
            <a:r>
              <a:rPr lang="en-US" spc="-10" dirty="0">
                <a:effectLst/>
                <a:ea typeface="Helvetica-Light" pitchFamily="2" charset="0"/>
                <a:cs typeface="Helvetica-Light" pitchFamily="2" charset="0"/>
              </a:rPr>
              <a:t> </a:t>
            </a:r>
            <a:r>
              <a:rPr lang="en-US" dirty="0">
                <a:effectLst/>
                <a:ea typeface="Helvetica-Light" pitchFamily="2" charset="0"/>
                <a:cs typeface="Helvetica-Light" pitchFamily="2" charset="0"/>
              </a:rPr>
              <a:t>President,</a:t>
            </a:r>
            <a:r>
              <a:rPr lang="en-US" spc="-10" dirty="0">
                <a:effectLst/>
                <a:ea typeface="Helvetica-Light" pitchFamily="2" charset="0"/>
                <a:cs typeface="Helvetica-Light" pitchFamily="2" charset="0"/>
              </a:rPr>
              <a:t> </a:t>
            </a:r>
            <a:r>
              <a:rPr lang="en-US" dirty="0">
                <a:effectLst/>
                <a:ea typeface="Helvetica-Light" pitchFamily="2" charset="0"/>
                <a:cs typeface="Helvetica-Light" pitchFamily="2" charset="0"/>
              </a:rPr>
              <a:t>President-Elect,</a:t>
            </a:r>
            <a:r>
              <a:rPr lang="en-US" spc="-10" dirty="0">
                <a:effectLst/>
                <a:ea typeface="Helvetica-Light" pitchFamily="2" charset="0"/>
                <a:cs typeface="Helvetica-Light" pitchFamily="2" charset="0"/>
              </a:rPr>
              <a:t> </a:t>
            </a:r>
            <a:r>
              <a:rPr lang="en-US" dirty="0">
                <a:effectLst/>
                <a:ea typeface="Helvetica-Light" pitchFamily="2" charset="0"/>
                <a:cs typeface="Helvetica-Light" pitchFamily="2" charset="0"/>
              </a:rPr>
              <a:t>and</a:t>
            </a:r>
            <a:r>
              <a:rPr lang="en-US" spc="-5" dirty="0">
                <a:effectLst/>
                <a:ea typeface="Helvetica-Light" pitchFamily="2" charset="0"/>
                <a:cs typeface="Helvetica-Light" pitchFamily="2" charset="0"/>
              </a:rPr>
              <a:t> </a:t>
            </a:r>
            <a:r>
              <a:rPr lang="en-US" spc="-10" dirty="0">
                <a:effectLst/>
                <a:ea typeface="Helvetica-Light" pitchFamily="2" charset="0"/>
                <a:cs typeface="Helvetica-Light" pitchFamily="2" charset="0"/>
              </a:rPr>
              <a:t>Immediate</a:t>
            </a:r>
            <a:r>
              <a:rPr lang="en-US" spc="-10" dirty="0">
                <a:ea typeface="Helvetica-Light" pitchFamily="2" charset="0"/>
                <a:cs typeface="Helvetica-Light" pitchFamily="2" charset="0"/>
              </a:rPr>
              <a:t> </a:t>
            </a:r>
            <a:r>
              <a:rPr lang="en-US" dirty="0">
                <a:effectLst/>
                <a:ea typeface="Helvetica-Light" pitchFamily="2" charset="0"/>
                <a:cs typeface="Helvetica-Light" pitchFamily="2" charset="0"/>
              </a:rPr>
              <a:t>Past-President</a:t>
            </a:r>
            <a:r>
              <a:rPr lang="en-US" spc="-30" dirty="0">
                <a:effectLst/>
                <a:ea typeface="Helvetica-Light" pitchFamily="2" charset="0"/>
                <a:cs typeface="Helvetica-Light" pitchFamily="2" charset="0"/>
              </a:rPr>
              <a:t> </a:t>
            </a:r>
            <a:r>
              <a:rPr lang="en-US" dirty="0">
                <a:effectLst/>
                <a:ea typeface="Helvetica-Light" pitchFamily="2" charset="0"/>
                <a:cs typeface="Helvetica-Light" pitchFamily="2" charset="0"/>
              </a:rPr>
              <a:t>shall</a:t>
            </a:r>
            <a:r>
              <a:rPr lang="en-US" spc="-30" dirty="0">
                <a:effectLst/>
                <a:ea typeface="Helvetica-Light" pitchFamily="2" charset="0"/>
                <a:cs typeface="Helvetica-Light" pitchFamily="2" charset="0"/>
              </a:rPr>
              <a:t> </a:t>
            </a:r>
            <a:r>
              <a:rPr lang="en-US" dirty="0">
                <a:effectLst/>
                <a:ea typeface="Helvetica-Light" pitchFamily="2" charset="0"/>
                <a:cs typeface="Helvetica-Light" pitchFamily="2" charset="0"/>
              </a:rPr>
              <a:t>be</a:t>
            </a:r>
            <a:r>
              <a:rPr lang="en-US" spc="-30" dirty="0">
                <a:effectLst/>
                <a:ea typeface="Helvetica-Light" pitchFamily="2" charset="0"/>
                <a:cs typeface="Helvetica-Light" pitchFamily="2" charset="0"/>
              </a:rPr>
              <a:t> </a:t>
            </a:r>
            <a:r>
              <a:rPr lang="en-US" dirty="0">
                <a:effectLst/>
                <a:ea typeface="Helvetica-Light" pitchFamily="2" charset="0"/>
                <a:cs typeface="Helvetica-Light" pitchFamily="2" charset="0"/>
              </a:rPr>
              <a:t>for</a:t>
            </a:r>
            <a:r>
              <a:rPr lang="en-US" spc="-30" dirty="0">
                <a:effectLst/>
                <a:ea typeface="Helvetica-Light" pitchFamily="2" charset="0"/>
                <a:cs typeface="Helvetica-Light" pitchFamily="2" charset="0"/>
              </a:rPr>
              <a:t> </a:t>
            </a:r>
            <a:r>
              <a:rPr lang="en-US" dirty="0">
                <a:effectLst/>
                <a:ea typeface="Helvetica-Light" pitchFamily="2" charset="0"/>
                <a:cs typeface="Helvetica-Light" pitchFamily="2" charset="0"/>
              </a:rPr>
              <a:t>a</a:t>
            </a:r>
            <a:r>
              <a:rPr lang="en-US" spc="-30" dirty="0">
                <a:effectLst/>
                <a:ea typeface="Helvetica-Light" pitchFamily="2" charset="0"/>
                <a:cs typeface="Helvetica-Light" pitchFamily="2" charset="0"/>
              </a:rPr>
              <a:t> </a:t>
            </a:r>
            <a:r>
              <a:rPr lang="en-US" dirty="0">
                <a:effectLst/>
                <a:ea typeface="Helvetica-Light" pitchFamily="2" charset="0"/>
                <a:cs typeface="Helvetica-Light" pitchFamily="2" charset="0"/>
              </a:rPr>
              <a:t>period</a:t>
            </a:r>
            <a:r>
              <a:rPr lang="en-US" spc="-30" dirty="0">
                <a:effectLst/>
                <a:ea typeface="Helvetica-Light" pitchFamily="2" charset="0"/>
                <a:cs typeface="Helvetica-Light" pitchFamily="2" charset="0"/>
              </a:rPr>
              <a:t> </a:t>
            </a:r>
            <a:r>
              <a:rPr lang="en-US" dirty="0">
                <a:effectLst/>
                <a:ea typeface="Helvetica-Light" pitchFamily="2" charset="0"/>
                <a:cs typeface="Helvetica-Light" pitchFamily="2" charset="0"/>
              </a:rPr>
              <a:t>of</a:t>
            </a:r>
            <a:r>
              <a:rPr lang="en-US" spc="-30" dirty="0">
                <a:effectLst/>
                <a:ea typeface="Helvetica-Light" pitchFamily="2" charset="0"/>
                <a:cs typeface="Helvetica-Light" pitchFamily="2" charset="0"/>
              </a:rPr>
              <a:t> </a:t>
            </a:r>
            <a:r>
              <a:rPr lang="en-US" dirty="0">
                <a:effectLst/>
                <a:ea typeface="Helvetica-Light" pitchFamily="2" charset="0"/>
                <a:cs typeface="Helvetica-Light" pitchFamily="2" charset="0"/>
              </a:rPr>
              <a:t>one</a:t>
            </a:r>
            <a:r>
              <a:rPr lang="en-US" spc="-30" dirty="0">
                <a:effectLst/>
                <a:ea typeface="Helvetica-Light" pitchFamily="2" charset="0"/>
                <a:cs typeface="Helvetica-Light" pitchFamily="2" charset="0"/>
              </a:rPr>
              <a:t> </a:t>
            </a:r>
            <a:r>
              <a:rPr lang="en-US" dirty="0">
                <a:effectLst/>
                <a:ea typeface="Helvetica-Light" pitchFamily="2" charset="0"/>
                <a:cs typeface="Helvetica-Light" pitchFamily="2" charset="0"/>
              </a:rPr>
              <a:t>(1)</a:t>
            </a:r>
            <a:r>
              <a:rPr lang="en-US" spc="-30" dirty="0">
                <a:effectLst/>
                <a:ea typeface="Helvetica-Light" pitchFamily="2" charset="0"/>
                <a:cs typeface="Helvetica-Light" pitchFamily="2" charset="0"/>
              </a:rPr>
              <a:t> </a:t>
            </a:r>
            <a:r>
              <a:rPr lang="en-US" dirty="0">
                <a:effectLst/>
                <a:ea typeface="Helvetica-Light" pitchFamily="2" charset="0"/>
                <a:cs typeface="Helvetica-Light" pitchFamily="2" charset="0"/>
              </a:rPr>
              <a:t>year.</a:t>
            </a:r>
            <a:r>
              <a:rPr lang="en-US" spc="-30" dirty="0">
                <a:effectLst/>
                <a:ea typeface="Helvetica-Light" pitchFamily="2" charset="0"/>
                <a:cs typeface="Helvetica-Light" pitchFamily="2" charset="0"/>
              </a:rPr>
              <a:t> </a:t>
            </a:r>
            <a:r>
              <a:rPr lang="en-US" dirty="0">
                <a:effectLst/>
                <a:ea typeface="Helvetica-Light" pitchFamily="2" charset="0"/>
                <a:cs typeface="Helvetica-Light" pitchFamily="2" charset="0"/>
              </a:rPr>
              <a:t>The</a:t>
            </a:r>
            <a:r>
              <a:rPr lang="en-US" spc="-30" dirty="0">
                <a:effectLst/>
                <a:ea typeface="Helvetica-Light" pitchFamily="2" charset="0"/>
                <a:cs typeface="Helvetica-Light" pitchFamily="2" charset="0"/>
              </a:rPr>
              <a:t> </a:t>
            </a:r>
            <a:r>
              <a:rPr lang="en-US" dirty="0">
                <a:effectLst/>
                <a:ea typeface="Helvetica-Light" pitchFamily="2" charset="0"/>
                <a:cs typeface="Helvetica-Light" pitchFamily="2" charset="0"/>
              </a:rPr>
              <a:t>term</a:t>
            </a:r>
            <a:r>
              <a:rPr lang="en-US" spc="-30" dirty="0">
                <a:effectLst/>
                <a:ea typeface="Helvetica-Light" pitchFamily="2" charset="0"/>
                <a:cs typeface="Helvetica-Light" pitchFamily="2" charset="0"/>
              </a:rPr>
              <a:t> </a:t>
            </a:r>
            <a:r>
              <a:rPr lang="en-US" dirty="0">
                <a:effectLst/>
                <a:ea typeface="Helvetica-Light" pitchFamily="2" charset="0"/>
                <a:cs typeface="Helvetica-Light" pitchFamily="2" charset="0"/>
              </a:rPr>
              <a:t>of</a:t>
            </a:r>
            <a:r>
              <a:rPr lang="en-US" spc="-30" dirty="0">
                <a:effectLst/>
                <a:ea typeface="Helvetica-Light" pitchFamily="2" charset="0"/>
                <a:cs typeface="Helvetica-Light" pitchFamily="2" charset="0"/>
              </a:rPr>
              <a:t> </a:t>
            </a:r>
            <a:r>
              <a:rPr lang="en-US" dirty="0">
                <a:effectLst/>
                <a:ea typeface="Helvetica-Light" pitchFamily="2" charset="0"/>
                <a:cs typeface="Helvetica-Light" pitchFamily="2" charset="0"/>
              </a:rPr>
              <a:t>ofﬁce</a:t>
            </a:r>
            <a:r>
              <a:rPr lang="en-US" spc="-30" dirty="0">
                <a:effectLst/>
                <a:ea typeface="Helvetica-Light" pitchFamily="2" charset="0"/>
                <a:cs typeface="Helvetica-Light" pitchFamily="2" charset="0"/>
              </a:rPr>
              <a:t> </a:t>
            </a:r>
            <a:r>
              <a:rPr lang="en-US" dirty="0">
                <a:effectLst/>
                <a:ea typeface="Helvetica-Light" pitchFamily="2" charset="0"/>
                <a:cs typeface="Helvetica-Light" pitchFamily="2" charset="0"/>
              </a:rPr>
              <a:t>for the Treasurer, Secretary, Director of Membership/Communication and Director-at-Large</a:t>
            </a:r>
            <a:r>
              <a:rPr lang="en-US" spc="-25" dirty="0">
                <a:effectLst/>
                <a:ea typeface="Helvetica-Light" pitchFamily="2" charset="0"/>
                <a:cs typeface="Helvetica-Light" pitchFamily="2" charset="0"/>
              </a:rPr>
              <a:t> </a:t>
            </a:r>
            <a:r>
              <a:rPr lang="en-US" dirty="0">
                <a:effectLst/>
                <a:ea typeface="Helvetica-Light" pitchFamily="2" charset="0"/>
                <a:cs typeface="Helvetica-Light" pitchFamily="2" charset="0"/>
              </a:rPr>
              <a:t>shall</a:t>
            </a:r>
            <a:r>
              <a:rPr lang="en-US" spc="-25" dirty="0">
                <a:effectLst/>
                <a:ea typeface="Helvetica-Light" pitchFamily="2" charset="0"/>
                <a:cs typeface="Helvetica-Light" pitchFamily="2" charset="0"/>
              </a:rPr>
              <a:t> </a:t>
            </a:r>
            <a:r>
              <a:rPr lang="en-US" dirty="0">
                <a:effectLst/>
                <a:ea typeface="Helvetica-Light" pitchFamily="2" charset="0"/>
                <a:cs typeface="Helvetica-Light" pitchFamily="2" charset="0"/>
              </a:rPr>
              <a:t>be</a:t>
            </a:r>
            <a:r>
              <a:rPr lang="en-US" spc="-25" dirty="0">
                <a:effectLst/>
                <a:ea typeface="Helvetica-Light" pitchFamily="2" charset="0"/>
                <a:cs typeface="Helvetica-Light" pitchFamily="2" charset="0"/>
              </a:rPr>
              <a:t> </a:t>
            </a:r>
            <a:r>
              <a:rPr lang="en-US" dirty="0">
                <a:effectLst/>
                <a:ea typeface="Helvetica-Light" pitchFamily="2" charset="0"/>
                <a:cs typeface="Helvetica-Light" pitchFamily="2" charset="0"/>
              </a:rPr>
              <a:t>for</a:t>
            </a:r>
            <a:r>
              <a:rPr lang="en-US" spc="-25" dirty="0">
                <a:effectLst/>
                <a:ea typeface="Helvetica-Light" pitchFamily="2" charset="0"/>
                <a:cs typeface="Helvetica-Light" pitchFamily="2" charset="0"/>
              </a:rPr>
              <a:t> </a:t>
            </a:r>
            <a:r>
              <a:rPr lang="en-US" dirty="0">
                <a:effectLst/>
                <a:ea typeface="Helvetica-Light" pitchFamily="2" charset="0"/>
                <a:cs typeface="Helvetica-Light" pitchFamily="2" charset="0"/>
              </a:rPr>
              <a:t>a</a:t>
            </a:r>
            <a:r>
              <a:rPr lang="en-US" spc="-25" dirty="0">
                <a:effectLst/>
                <a:ea typeface="Helvetica-Light" pitchFamily="2" charset="0"/>
                <a:cs typeface="Helvetica-Light" pitchFamily="2" charset="0"/>
              </a:rPr>
              <a:t> </a:t>
            </a:r>
            <a:r>
              <a:rPr lang="en-US" dirty="0">
                <a:effectLst/>
                <a:ea typeface="Helvetica-Light" pitchFamily="2" charset="0"/>
                <a:cs typeface="Helvetica-Light" pitchFamily="2" charset="0"/>
              </a:rPr>
              <a:t>period</a:t>
            </a:r>
            <a:r>
              <a:rPr lang="en-US" spc="-25" dirty="0">
                <a:effectLst/>
                <a:ea typeface="Helvetica-Light" pitchFamily="2" charset="0"/>
                <a:cs typeface="Helvetica-Light" pitchFamily="2" charset="0"/>
              </a:rPr>
              <a:t> </a:t>
            </a:r>
            <a:r>
              <a:rPr lang="en-US" dirty="0">
                <a:effectLst/>
                <a:ea typeface="Helvetica-Light" pitchFamily="2" charset="0"/>
                <a:cs typeface="Helvetica-Light" pitchFamily="2" charset="0"/>
              </a:rPr>
              <a:t>of</a:t>
            </a:r>
            <a:r>
              <a:rPr lang="en-US" spc="-25" dirty="0">
                <a:effectLst/>
                <a:ea typeface="Helvetica-Light" pitchFamily="2" charset="0"/>
                <a:cs typeface="Helvetica-Light" pitchFamily="2" charset="0"/>
              </a:rPr>
              <a:t> </a:t>
            </a:r>
            <a:r>
              <a:rPr lang="en-US" dirty="0">
                <a:effectLst/>
                <a:ea typeface="Helvetica-Light" pitchFamily="2" charset="0"/>
                <a:cs typeface="Helvetica-Light" pitchFamily="2" charset="0"/>
              </a:rPr>
              <a:t>two</a:t>
            </a:r>
            <a:r>
              <a:rPr lang="en-US" spc="-25" dirty="0">
                <a:effectLst/>
                <a:ea typeface="Helvetica-Light" pitchFamily="2" charset="0"/>
                <a:cs typeface="Helvetica-Light" pitchFamily="2" charset="0"/>
              </a:rPr>
              <a:t> </a:t>
            </a:r>
            <a:r>
              <a:rPr lang="en-US" dirty="0">
                <a:effectLst/>
                <a:ea typeface="Helvetica-Light" pitchFamily="2" charset="0"/>
                <a:cs typeface="Helvetica-Light" pitchFamily="2" charset="0"/>
              </a:rPr>
              <a:t>(2)</a:t>
            </a:r>
            <a:r>
              <a:rPr lang="en-US" spc="-25" dirty="0">
                <a:effectLst/>
                <a:ea typeface="Helvetica-Light" pitchFamily="2" charset="0"/>
                <a:cs typeface="Helvetica-Light" pitchFamily="2" charset="0"/>
              </a:rPr>
              <a:t> </a:t>
            </a:r>
            <a:r>
              <a:rPr lang="en-US" dirty="0">
                <a:effectLst/>
                <a:ea typeface="Helvetica-Light" pitchFamily="2" charset="0"/>
                <a:cs typeface="Helvetica-Light" pitchFamily="2" charset="0"/>
              </a:rPr>
              <a:t>years.</a:t>
            </a:r>
            <a:r>
              <a:rPr lang="en-US" spc="-25" dirty="0">
                <a:effectLst/>
                <a:ea typeface="Helvetica-Light" pitchFamily="2" charset="0"/>
                <a:cs typeface="Helvetica-Light" pitchFamily="2" charset="0"/>
              </a:rPr>
              <a:t> </a:t>
            </a:r>
            <a:r>
              <a:rPr lang="en-US" dirty="0">
                <a:effectLst/>
                <a:ea typeface="Helvetica-Light" pitchFamily="2" charset="0"/>
                <a:cs typeface="Helvetica-Light" pitchFamily="2" charset="0"/>
              </a:rPr>
              <a:t>In</a:t>
            </a:r>
            <a:r>
              <a:rPr lang="en-US" spc="-25" dirty="0">
                <a:effectLst/>
                <a:ea typeface="Helvetica-Light" pitchFamily="2" charset="0"/>
                <a:cs typeface="Helvetica-Light" pitchFamily="2" charset="0"/>
              </a:rPr>
              <a:t> </a:t>
            </a:r>
            <a:r>
              <a:rPr lang="en-US" dirty="0">
                <a:effectLst/>
                <a:ea typeface="Helvetica-Light" pitchFamily="2" charset="0"/>
                <a:cs typeface="Helvetica-Light" pitchFamily="2" charset="0"/>
              </a:rPr>
              <a:t>the</a:t>
            </a:r>
            <a:r>
              <a:rPr lang="en-US" spc="-25" dirty="0">
                <a:effectLst/>
                <a:ea typeface="Helvetica-Light" pitchFamily="2" charset="0"/>
                <a:cs typeface="Helvetica-Light" pitchFamily="2" charset="0"/>
              </a:rPr>
              <a:t> </a:t>
            </a:r>
            <a:r>
              <a:rPr lang="en-US" dirty="0">
                <a:effectLst/>
                <a:ea typeface="Helvetica-Light" pitchFamily="2" charset="0"/>
                <a:cs typeface="Helvetica-Light" pitchFamily="2" charset="0"/>
              </a:rPr>
              <a:t>event</a:t>
            </a:r>
            <a:r>
              <a:rPr lang="en-US" spc="-25" dirty="0">
                <a:effectLst/>
                <a:ea typeface="Helvetica-Light" pitchFamily="2" charset="0"/>
                <a:cs typeface="Helvetica-Light" pitchFamily="2" charset="0"/>
              </a:rPr>
              <a:t> </a:t>
            </a:r>
            <a:r>
              <a:rPr lang="en-US" dirty="0">
                <a:effectLst/>
                <a:ea typeface="Helvetica-Light" pitchFamily="2" charset="0"/>
                <a:cs typeface="Helvetica-Light" pitchFamily="2" charset="0"/>
              </a:rPr>
              <a:t>of</a:t>
            </a:r>
            <a:r>
              <a:rPr lang="en-US" spc="-25" dirty="0">
                <a:effectLst/>
                <a:ea typeface="Helvetica-Light" pitchFamily="2" charset="0"/>
                <a:cs typeface="Helvetica-Light" pitchFamily="2" charset="0"/>
              </a:rPr>
              <a:t> </a:t>
            </a:r>
            <a:r>
              <a:rPr lang="en-US" dirty="0">
                <a:effectLst/>
                <a:ea typeface="Helvetica-Light" pitchFamily="2" charset="0"/>
                <a:cs typeface="Helvetica-Light" pitchFamily="2" charset="0"/>
              </a:rPr>
              <a:t>a vacancy in the ofﬁce of President, President-Elect shall assume the duties of the President without prejudice to the ensuing term of ofﬁce. All</a:t>
            </a:r>
            <a:r>
              <a:rPr lang="en-US" spc="-35" dirty="0">
                <a:effectLst/>
                <a:ea typeface="Helvetica-Light" pitchFamily="2" charset="0"/>
                <a:cs typeface="Helvetica-Light" pitchFamily="2" charset="0"/>
              </a:rPr>
              <a:t> </a:t>
            </a:r>
            <a:r>
              <a:rPr lang="en-US" dirty="0">
                <a:effectLst/>
                <a:ea typeface="Helvetica-Light" pitchFamily="2" charset="0"/>
                <a:cs typeface="Helvetica-Light" pitchFamily="2" charset="0"/>
              </a:rPr>
              <a:t>other</a:t>
            </a:r>
            <a:r>
              <a:rPr lang="en-US" spc="-35" dirty="0">
                <a:effectLst/>
                <a:ea typeface="Helvetica-Light" pitchFamily="2" charset="0"/>
                <a:cs typeface="Helvetica-Light" pitchFamily="2" charset="0"/>
              </a:rPr>
              <a:t> </a:t>
            </a:r>
            <a:r>
              <a:rPr lang="en-US" dirty="0">
                <a:effectLst/>
                <a:ea typeface="Helvetica-Light" pitchFamily="2" charset="0"/>
                <a:cs typeface="Helvetica-Light" pitchFamily="2" charset="0"/>
              </a:rPr>
              <a:t>midterm</a:t>
            </a:r>
            <a:r>
              <a:rPr lang="en-US" spc="-35" dirty="0">
                <a:effectLst/>
                <a:ea typeface="Helvetica-Light" pitchFamily="2" charset="0"/>
                <a:cs typeface="Helvetica-Light" pitchFamily="2" charset="0"/>
              </a:rPr>
              <a:t> </a:t>
            </a:r>
            <a:r>
              <a:rPr lang="en-US" dirty="0">
                <a:effectLst/>
                <a:ea typeface="Helvetica-Light" pitchFamily="2" charset="0"/>
                <a:cs typeface="Helvetica-Light" pitchFamily="2" charset="0"/>
              </a:rPr>
              <a:t>vacancies</a:t>
            </a:r>
            <a:r>
              <a:rPr lang="en-US" spc="-35" dirty="0">
                <a:effectLst/>
                <a:ea typeface="Helvetica-Light" pitchFamily="2" charset="0"/>
                <a:cs typeface="Helvetica-Light" pitchFamily="2" charset="0"/>
              </a:rPr>
              <a:t> </a:t>
            </a:r>
            <a:r>
              <a:rPr lang="en-US" dirty="0">
                <a:effectLst/>
                <a:ea typeface="Helvetica-Light" pitchFamily="2" charset="0"/>
                <a:cs typeface="Helvetica-Light" pitchFamily="2" charset="0"/>
              </a:rPr>
              <a:t>shall</a:t>
            </a:r>
            <a:r>
              <a:rPr lang="en-US" spc="-35" dirty="0">
                <a:effectLst/>
                <a:ea typeface="Helvetica-Light" pitchFamily="2" charset="0"/>
                <a:cs typeface="Helvetica-Light" pitchFamily="2" charset="0"/>
              </a:rPr>
              <a:t> </a:t>
            </a:r>
            <a:r>
              <a:rPr lang="en-US" dirty="0">
                <a:effectLst/>
                <a:ea typeface="Helvetica-Light" pitchFamily="2" charset="0"/>
                <a:cs typeface="Helvetica-Light" pitchFamily="2" charset="0"/>
              </a:rPr>
              <a:t>be</a:t>
            </a:r>
            <a:r>
              <a:rPr lang="en-US" spc="-35" dirty="0">
                <a:effectLst/>
                <a:ea typeface="Helvetica-Light" pitchFamily="2" charset="0"/>
                <a:cs typeface="Helvetica-Light" pitchFamily="2" charset="0"/>
              </a:rPr>
              <a:t> </a:t>
            </a:r>
            <a:r>
              <a:rPr lang="en-US" dirty="0">
                <a:effectLst/>
                <a:ea typeface="Helvetica-Light" pitchFamily="2" charset="0"/>
                <a:cs typeface="Helvetica-Light" pitchFamily="2" charset="0"/>
              </a:rPr>
              <a:t>ﬁlled</a:t>
            </a:r>
            <a:r>
              <a:rPr lang="en-US" spc="-35" dirty="0">
                <a:effectLst/>
                <a:ea typeface="Helvetica-Light" pitchFamily="2" charset="0"/>
                <a:cs typeface="Helvetica-Light" pitchFamily="2" charset="0"/>
              </a:rPr>
              <a:t> </a:t>
            </a:r>
            <a:r>
              <a:rPr lang="en-US" dirty="0">
                <a:effectLst/>
                <a:ea typeface="Helvetica-Light" pitchFamily="2" charset="0"/>
                <a:cs typeface="Helvetica-Light" pitchFamily="2" charset="0"/>
              </a:rPr>
              <a:t>by</a:t>
            </a:r>
            <a:r>
              <a:rPr lang="en-US" spc="-35" dirty="0">
                <a:effectLst/>
                <a:ea typeface="Helvetica-Light" pitchFamily="2" charset="0"/>
                <a:cs typeface="Helvetica-Light" pitchFamily="2" charset="0"/>
              </a:rPr>
              <a:t> </a:t>
            </a:r>
            <a:r>
              <a:rPr lang="en-US" dirty="0">
                <a:effectLst/>
                <a:ea typeface="Helvetica-Light" pitchFamily="2" charset="0"/>
                <a:cs typeface="Helvetica-Light" pitchFamily="2" charset="0"/>
              </a:rPr>
              <a:t>presidential</a:t>
            </a:r>
            <a:r>
              <a:rPr lang="en-US" spc="-35" dirty="0">
                <a:effectLst/>
                <a:ea typeface="Helvetica-Light" pitchFamily="2" charset="0"/>
                <a:cs typeface="Helvetica-Light" pitchFamily="2" charset="0"/>
              </a:rPr>
              <a:t> </a:t>
            </a:r>
            <a:r>
              <a:rPr lang="en-US" dirty="0">
                <a:effectLst/>
                <a:ea typeface="Helvetica-Light" pitchFamily="2" charset="0"/>
                <a:cs typeface="Helvetica-Light" pitchFamily="2" charset="0"/>
              </a:rPr>
              <a:t>appointment and approved by a majority of the ofﬁcers.</a:t>
            </a:r>
          </a:p>
          <a:p>
            <a:pPr>
              <a:spcBef>
                <a:spcPts val="0"/>
              </a:spcBef>
            </a:pPr>
            <a:endParaRPr lang="en-US" sz="2000" dirty="0">
              <a:effectLst/>
              <a:ea typeface="Helvetica-Light" pitchFamily="2" charset="0"/>
              <a:cs typeface="Helvetica-Light" pitchFamily="2" charset="0"/>
            </a:endParaRPr>
          </a:p>
          <a:p>
            <a:pPr lvl="1"/>
            <a:endParaRPr lang="en-US" dirty="0"/>
          </a:p>
        </p:txBody>
      </p:sp>
    </p:spTree>
    <p:extLst>
      <p:ext uri="{BB962C8B-B14F-4D97-AF65-F5344CB8AC3E}">
        <p14:creationId xmlns:p14="http://schemas.microsoft.com/office/powerpoint/2010/main" val="3038098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p:txBody>
          <a:bodyPr/>
          <a:lstStyle/>
          <a:p>
            <a:r>
              <a:rPr lang="en-US" dirty="0"/>
              <a:t>Proposed changes to Bylaws - 2024</a:t>
            </a:r>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p:txBody>
          <a:bodyPr/>
          <a:lstStyle/>
          <a:p>
            <a:r>
              <a:rPr lang="en-US" dirty="0"/>
              <a:t>Article V – Officers</a:t>
            </a:r>
          </a:p>
          <a:p>
            <a:r>
              <a:rPr lang="en-US" dirty="0"/>
              <a:t>Instead of </a:t>
            </a:r>
            <a:r>
              <a:rPr lang="en-US" sz="2000" dirty="0">
                <a:effectLst/>
                <a:ea typeface="Helvetica-Light" pitchFamily="2" charset="0"/>
                <a:cs typeface="Helvetica-Light" pitchFamily="2" charset="0"/>
              </a:rPr>
              <a:t>President, President-Elect, Immediate Past President, Secretary, Treasurer, Director of Membership/Communication,</a:t>
            </a:r>
            <a:r>
              <a:rPr lang="en-US" sz="2000" spc="-85" dirty="0">
                <a:effectLst/>
                <a:ea typeface="Helvetica-Light" pitchFamily="2" charset="0"/>
                <a:cs typeface="Helvetica-Light" pitchFamily="2" charset="0"/>
              </a:rPr>
              <a:t> </a:t>
            </a:r>
            <a:r>
              <a:rPr lang="en-US" sz="2000" dirty="0">
                <a:effectLst/>
                <a:ea typeface="Helvetica-Light" pitchFamily="2" charset="0"/>
                <a:cs typeface="Helvetica-Light" pitchFamily="2" charset="0"/>
              </a:rPr>
              <a:t>and</a:t>
            </a:r>
            <a:r>
              <a:rPr lang="en-US" sz="2000" spc="-85" dirty="0">
                <a:effectLst/>
                <a:ea typeface="Helvetica-Light" pitchFamily="2" charset="0"/>
                <a:cs typeface="Helvetica-Light" pitchFamily="2" charset="0"/>
              </a:rPr>
              <a:t> </a:t>
            </a:r>
            <a:r>
              <a:rPr lang="en-US" sz="2000" dirty="0">
                <a:effectLst/>
                <a:ea typeface="Helvetica-Light" pitchFamily="2" charset="0"/>
                <a:cs typeface="Helvetica-Light" pitchFamily="2" charset="0"/>
              </a:rPr>
              <a:t>Director-at-Large</a:t>
            </a:r>
          </a:p>
          <a:p>
            <a:r>
              <a:rPr lang="en-US" sz="2000" dirty="0">
                <a:effectLst/>
                <a:ea typeface="Helvetica-Light" pitchFamily="2" charset="0"/>
                <a:cs typeface="Helvetica-Light" pitchFamily="2" charset="0"/>
              </a:rPr>
              <a:t>The proposal is a BOARD OF DIRECTORS made up of directors:</a:t>
            </a:r>
          </a:p>
          <a:p>
            <a:pPr lvl="1"/>
            <a:r>
              <a:rPr lang="en-US" dirty="0"/>
              <a:t>Director of Governance </a:t>
            </a:r>
          </a:p>
          <a:p>
            <a:pPr lvl="1"/>
            <a:r>
              <a:rPr lang="en-US" dirty="0"/>
              <a:t>Director of Membership &amp; Communication</a:t>
            </a:r>
          </a:p>
          <a:p>
            <a:pPr lvl="1"/>
            <a:r>
              <a:rPr lang="en-US" dirty="0"/>
              <a:t>Director of Finance </a:t>
            </a:r>
          </a:p>
          <a:p>
            <a:pPr lvl="1"/>
            <a:r>
              <a:rPr lang="en-US" dirty="0"/>
              <a:t>Director of Professional Development</a:t>
            </a:r>
          </a:p>
          <a:p>
            <a:pPr lvl="1"/>
            <a:r>
              <a:rPr lang="en-US" dirty="0"/>
              <a:t>Director at Large </a:t>
            </a:r>
          </a:p>
          <a:p>
            <a:pPr lvl="1"/>
            <a:r>
              <a:rPr lang="en-US" dirty="0"/>
              <a:t>Ex-officio member (Immediate Past President)</a:t>
            </a:r>
          </a:p>
        </p:txBody>
      </p:sp>
    </p:spTree>
    <p:extLst>
      <p:ext uri="{BB962C8B-B14F-4D97-AF65-F5344CB8AC3E}">
        <p14:creationId xmlns:p14="http://schemas.microsoft.com/office/powerpoint/2010/main" val="39676109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p:txBody>
          <a:bodyPr/>
          <a:lstStyle/>
          <a:p>
            <a:r>
              <a:rPr lang="en-US" dirty="0"/>
              <a:t>Proposed changes</a:t>
            </a:r>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a:xfrm>
            <a:off x="924128" y="1868488"/>
            <a:ext cx="10198024" cy="4504879"/>
          </a:xfrm>
        </p:spPr>
        <p:txBody>
          <a:bodyPr>
            <a:normAutofit/>
          </a:bodyPr>
          <a:lstStyle/>
          <a:p>
            <a:pPr marL="274320" lvl="1" indent="0">
              <a:buNone/>
            </a:pPr>
            <a:r>
              <a:rPr lang="en-US" b="1" dirty="0">
                <a:solidFill>
                  <a:srgbClr val="C00000"/>
                </a:solidFill>
              </a:rPr>
              <a:t>Director of Governance </a:t>
            </a:r>
          </a:p>
          <a:p>
            <a:pPr marL="274320" lvl="1" indent="0">
              <a:buNone/>
            </a:pPr>
            <a:r>
              <a:rPr lang="en-US" sz="1700" kern="1800" dirty="0">
                <a:solidFill>
                  <a:srgbClr val="000000"/>
                </a:solidFill>
                <a:effectLst/>
                <a:ea typeface="Times New Roman" panose="02020603050405020304" pitchFamily="18" charset="0"/>
                <a:cs typeface="Calibri" panose="020F0502020204030204" pitchFamily="34" charset="0"/>
              </a:rPr>
              <a:t>This office is the recording officer of the Affiliate.</a:t>
            </a:r>
          </a:p>
          <a:p>
            <a:pPr marL="274320" lvl="1" indent="0">
              <a:buNone/>
            </a:pPr>
            <a:r>
              <a:rPr lang="en-US" sz="1700" kern="1800" dirty="0">
                <a:solidFill>
                  <a:srgbClr val="000000"/>
                </a:solidFill>
                <a:effectLst/>
                <a:ea typeface="Times New Roman" panose="02020603050405020304" pitchFamily="18" charset="0"/>
                <a:cs typeface="Calibri" panose="020F0502020204030204" pitchFamily="34" charset="0"/>
              </a:rPr>
              <a:t>This office is elected for a two-year term to run in alternate years with the Director of Finance.</a:t>
            </a:r>
          </a:p>
          <a:p>
            <a:pPr marL="274320" lvl="1" indent="0">
              <a:buNone/>
            </a:pPr>
            <a:endParaRPr lang="en-US" sz="1800" dirty="0">
              <a:effectLst/>
              <a:ea typeface="Calibri" panose="020F0502020204030204" pitchFamily="34" charset="0"/>
              <a:cs typeface="Times New Roman" panose="02020603050405020304" pitchFamily="18" charset="0"/>
            </a:endParaRPr>
          </a:p>
          <a:p>
            <a:pPr marL="0" marR="0" indent="0">
              <a:spcBef>
                <a:spcPts val="500"/>
              </a:spcBef>
              <a:spcAft>
                <a:spcPts val="500"/>
              </a:spcAft>
              <a:buNone/>
            </a:pPr>
            <a:r>
              <a:rPr lang="en-US" sz="1800" b="1" i="1" kern="1800" dirty="0">
                <a:solidFill>
                  <a:srgbClr val="000000"/>
                </a:solidFill>
                <a:effectLst/>
                <a:ea typeface="Times New Roman" panose="02020603050405020304" pitchFamily="18" charset="0"/>
                <a:cs typeface="Calibri" panose="020F0502020204030204" pitchFamily="34" charset="0"/>
              </a:rPr>
              <a:t>DUTIES INCLUDE BUT ARE NOT LIMITED TO</a:t>
            </a:r>
            <a:r>
              <a:rPr lang="en-US" sz="1800" kern="1800" dirty="0">
                <a:solidFill>
                  <a:srgbClr val="000000"/>
                </a:solidFill>
                <a:effectLst/>
                <a:ea typeface="Times New Roman" panose="02020603050405020304" pitchFamily="18" charset="0"/>
                <a:cs typeface="Calibri" panose="020F0502020204030204" pitchFamily="34" charset="0"/>
              </a:rPr>
              <a:t>:</a:t>
            </a:r>
            <a:endParaRPr lang="en-US" sz="1800" dirty="0">
              <a:effectLst/>
              <a:ea typeface="Calibri" panose="020F0502020204030204" pitchFamily="34" charset="0"/>
              <a:cs typeface="Times New Roman" panose="02020603050405020304" pitchFamily="18" charset="0"/>
            </a:endParaRPr>
          </a:p>
          <a:p>
            <a:pPr marL="342900" indent="-342900" fontAlgn="base">
              <a:spcBef>
                <a:spcPts val="0"/>
              </a:spcBef>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Takes minutes of all Board or membership meetings and assists in setting agendas.</a:t>
            </a:r>
            <a:endParaRPr lang="en-US" sz="1800" b="1" kern="1800" dirty="0">
              <a:solidFill>
                <a:srgbClr val="000000"/>
              </a:solidFill>
              <a:effectLst/>
              <a:ea typeface="Times New Roman" panose="02020603050405020304" pitchFamily="18" charset="0"/>
              <a:cs typeface="Calibri" panose="020F0502020204030204" pitchFamily="34"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dirty="0">
                <a:solidFill>
                  <a:srgbClr val="000000"/>
                </a:solidFill>
                <a:effectLst/>
                <a:ea typeface="Times New Roman" panose="02020603050405020304" pitchFamily="18" charset="0"/>
                <a:cs typeface="Calibri" panose="020F0502020204030204" pitchFamily="34" charset="0"/>
              </a:rPr>
              <a:t>Serve as official liaison of the Affiliate to AHEAD and other organizations or appoint a designee.</a:t>
            </a: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dirty="0">
                <a:solidFill>
                  <a:srgbClr val="000000"/>
                </a:solidFill>
                <a:effectLst/>
                <a:ea typeface="Times New Roman" panose="02020603050405020304" pitchFamily="18" charset="0"/>
                <a:cs typeface="Calibri" panose="020F0502020204030204" pitchFamily="34" charset="0"/>
              </a:rPr>
              <a:t>Ensure adherence of the Affiliate to the Affiliate Bylaws as set forth by the membership.</a:t>
            </a:r>
          </a:p>
          <a:p>
            <a:pPr marL="342900" indent="-342900" fontAlgn="base">
              <a:spcBef>
                <a:spcPts val="0"/>
              </a:spcBef>
              <a:buSzPts val="1000"/>
              <a:buFont typeface="Symbol" pitchFamily="2" charset="2"/>
              <a:buChar char=""/>
              <a:tabLst>
                <a:tab pos="457200" algn="l"/>
              </a:tabLst>
            </a:pPr>
            <a:r>
              <a:rPr lang="en-US" sz="1800" dirty="0">
                <a:solidFill>
                  <a:srgbClr val="000000"/>
                </a:solidFill>
                <a:effectLst/>
                <a:ea typeface="Times New Roman" panose="02020603050405020304" pitchFamily="18" charset="0"/>
                <a:cs typeface="Calibri" panose="020F0502020204030204" pitchFamily="34" charset="0"/>
              </a:rPr>
              <a:t>Ensure continuation of AHEAD Affiliate status with the assistance of the Director of Finance.</a:t>
            </a: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Collects all CEU forms and create Certificates of Attendance for each requester. Copies of CEU certificates will be maintained for one year from the date of the spring conference.</a:t>
            </a:r>
          </a:p>
          <a:p>
            <a:pPr marL="342900" indent="-342900" fontAlgn="base">
              <a:spcBef>
                <a:spcPts val="0"/>
              </a:spcBef>
              <a:buSzPts val="1000"/>
              <a:buFont typeface="Symbol" pitchFamily="2" charset="2"/>
              <a:buChar char=""/>
              <a:tabLst>
                <a:tab pos="457200" algn="l"/>
              </a:tabLst>
            </a:pPr>
            <a:r>
              <a:rPr lang="en-US" sz="1800" dirty="0">
                <a:solidFill>
                  <a:srgbClr val="000000"/>
                </a:solidFill>
                <a:effectLst/>
                <a:ea typeface="Times New Roman" panose="02020603050405020304" pitchFamily="18" charset="0"/>
                <a:cs typeface="Calibri" panose="020F0502020204030204" pitchFamily="34" charset="0"/>
              </a:rPr>
              <a:t>Organize, advertise (in the conference registration materials) and market the election of officers according to the Affiliate bylaws; work with AHEAD to set up voting process online; verify that all nominees and voters are members of AHEAD in Texas.</a:t>
            </a: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Perform other duties as assigned.</a:t>
            </a:r>
            <a:endParaRPr lang="en-US" sz="1800" dirty="0">
              <a:solidFill>
                <a:srgbClr val="000000"/>
              </a:solidFill>
              <a:effectLst/>
              <a:ea typeface="Calibri" panose="020F0502020204030204" pitchFamily="34" charset="0"/>
              <a:cs typeface="Times New Roman" panose="02020603050405020304" pitchFamily="18" charset="0"/>
            </a:endParaRPr>
          </a:p>
          <a:p>
            <a:pPr lvl="1"/>
            <a:endParaRPr lang="en-US" dirty="0"/>
          </a:p>
          <a:p>
            <a:pPr marL="0" indent="0">
              <a:buNone/>
            </a:pPr>
            <a:endParaRPr lang="en-US" dirty="0"/>
          </a:p>
        </p:txBody>
      </p:sp>
    </p:spTree>
    <p:extLst>
      <p:ext uri="{BB962C8B-B14F-4D97-AF65-F5344CB8AC3E}">
        <p14:creationId xmlns:p14="http://schemas.microsoft.com/office/powerpoint/2010/main" val="40953421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p:txBody>
          <a:bodyPr/>
          <a:lstStyle/>
          <a:p>
            <a:r>
              <a:rPr lang="en-US" dirty="0"/>
              <a:t>Proposed changes</a:t>
            </a:r>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a:xfrm>
            <a:off x="992026" y="1751756"/>
            <a:ext cx="10130125" cy="4621611"/>
          </a:xfrm>
        </p:spPr>
        <p:txBody>
          <a:bodyPr>
            <a:normAutofit/>
          </a:bodyPr>
          <a:lstStyle/>
          <a:p>
            <a:pPr marL="274320" lvl="1" indent="0">
              <a:buNone/>
            </a:pPr>
            <a:r>
              <a:rPr lang="en-US" b="1" dirty="0">
                <a:solidFill>
                  <a:srgbClr val="C00000"/>
                </a:solidFill>
              </a:rPr>
              <a:t>Director of Membership &amp; Communication</a:t>
            </a:r>
          </a:p>
          <a:p>
            <a:pPr marL="274320" lvl="1" indent="0">
              <a:buNone/>
            </a:pPr>
            <a:r>
              <a:rPr lang="en-US" sz="1400" kern="1800" dirty="0">
                <a:solidFill>
                  <a:srgbClr val="000000"/>
                </a:solidFill>
                <a:effectLst/>
                <a:ea typeface="Times New Roman" panose="02020603050405020304" pitchFamily="18" charset="0"/>
                <a:cs typeface="Calibri" panose="020F0502020204030204" pitchFamily="34" charset="0"/>
              </a:rPr>
              <a:t>This office is the communication liaison between the Affiliate and AHEAD and the general membership.  </a:t>
            </a:r>
            <a:endParaRPr lang="en-US" sz="1400" kern="1800" dirty="0">
              <a:solidFill>
                <a:srgbClr val="000000"/>
              </a:solidFill>
              <a:ea typeface="Times New Roman" panose="02020603050405020304" pitchFamily="18" charset="0"/>
              <a:cs typeface="Calibri" panose="020F0502020204030204" pitchFamily="34" charset="0"/>
            </a:endParaRPr>
          </a:p>
          <a:p>
            <a:pPr marL="274320" lvl="1" indent="0">
              <a:buNone/>
            </a:pPr>
            <a:r>
              <a:rPr lang="en-US" sz="1400" kern="1800" dirty="0">
                <a:solidFill>
                  <a:srgbClr val="000000"/>
                </a:solidFill>
                <a:effectLst/>
                <a:ea typeface="Times New Roman" panose="02020603050405020304" pitchFamily="18" charset="0"/>
                <a:cs typeface="Calibri" panose="020F0502020204030204" pitchFamily="34" charset="0"/>
              </a:rPr>
              <a:t>This office is elected for a two-year term to run in the same year as the Director of Professional Development.</a:t>
            </a:r>
          </a:p>
          <a:p>
            <a:pPr marL="91440" lvl="1" indent="0">
              <a:spcBef>
                <a:spcPts val="0"/>
              </a:spcBef>
              <a:spcAft>
                <a:spcPts val="0"/>
              </a:spcAft>
              <a:buNone/>
            </a:pPr>
            <a:endParaRPr lang="en-US" sz="1600" b="1" kern="1800" dirty="0">
              <a:solidFill>
                <a:srgbClr val="000000"/>
              </a:solidFill>
              <a:effectLst/>
              <a:ea typeface="Times New Roman" panose="02020603050405020304" pitchFamily="18" charset="0"/>
              <a:cs typeface="Calibri" panose="020F0502020204030204" pitchFamily="34" charset="0"/>
            </a:endParaRPr>
          </a:p>
          <a:p>
            <a:pPr marL="0" marR="0" indent="0">
              <a:spcBef>
                <a:spcPts val="500"/>
              </a:spcBef>
              <a:spcAft>
                <a:spcPts val="500"/>
              </a:spcAft>
              <a:buNone/>
            </a:pPr>
            <a:r>
              <a:rPr lang="en-US" sz="1800" b="1" i="1" kern="1800" dirty="0">
                <a:solidFill>
                  <a:srgbClr val="000000"/>
                </a:solidFill>
                <a:effectLst/>
                <a:ea typeface="Times New Roman" panose="02020603050405020304" pitchFamily="18" charset="0"/>
                <a:cs typeface="Calibri" panose="020F0502020204030204" pitchFamily="34" charset="0"/>
              </a:rPr>
              <a:t>DUTIES INCLUDE BUT ARE NOT LIMITED TO</a:t>
            </a:r>
            <a:r>
              <a:rPr lang="en-US" sz="1800" b="1" kern="1800" dirty="0">
                <a:solidFill>
                  <a:srgbClr val="000000"/>
                </a:solidFill>
                <a:effectLst/>
                <a:ea typeface="Times New Roman" panose="02020603050405020304" pitchFamily="18" charset="0"/>
                <a:cs typeface="Calibri" panose="020F0502020204030204" pitchFamily="34" charset="0"/>
              </a:rPr>
              <a:t>:</a:t>
            </a: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Serves as the Affiliate communications liaison to AHEAD.</a:t>
            </a: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Maintain Affiliate member list-serve.</a:t>
            </a: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Maintain membership database.</a:t>
            </a: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Receive and respond to all membership inquiries.</a:t>
            </a: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Recruits, schedules and manages volunteers for the annual Conference.</a:t>
            </a: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dirty="0">
                <a:solidFill>
                  <a:srgbClr val="000000"/>
                </a:solidFill>
                <a:effectLst/>
                <a:ea typeface="Times New Roman" panose="02020603050405020304" pitchFamily="18" charset="0"/>
                <a:cs typeface="Calibri" panose="020F0502020204030204" pitchFamily="34" charset="0"/>
              </a:rPr>
              <a:t>Maintain current database of conference exhibitors/vendors.</a:t>
            </a:r>
            <a:endParaRPr lang="en-US" sz="1800" dirty="0">
              <a:effectLst/>
              <a:ea typeface="Calibri" panose="020F0502020204030204" pitchFamily="34" charset="0"/>
              <a:cs typeface="Times New Roman" panose="02020603050405020304" pitchFamily="18" charset="0"/>
            </a:endParaRPr>
          </a:p>
          <a:p>
            <a:pPr marL="342900" indent="-342900" fontAlgn="base">
              <a:spcBef>
                <a:spcPts val="0"/>
              </a:spcBef>
              <a:buSzPts val="1000"/>
              <a:buFont typeface="Symbol" pitchFamily="2" charset="2"/>
              <a:buChar char=""/>
              <a:tabLst>
                <a:tab pos="457200" algn="l"/>
              </a:tabLst>
            </a:pPr>
            <a:r>
              <a:rPr lang="en-US" sz="1800" dirty="0">
                <a:solidFill>
                  <a:srgbClr val="000000"/>
                </a:solidFill>
                <a:effectLst/>
                <a:ea typeface="Times New Roman" panose="02020603050405020304" pitchFamily="18" charset="0"/>
                <a:cs typeface="Calibri" panose="020F0502020204030204" pitchFamily="34" charset="0"/>
              </a:rPr>
              <a:t>Organize, advertise (in the conference registration materials), and market available scholarships and stipends to the Affiliate membership.</a:t>
            </a: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Communicates accessibility needs of conference attendees as each accommodation request is received and collaborates with Director of Professional Development to ensure accessibility.</a:t>
            </a:r>
          </a:p>
          <a:p>
            <a:pPr marL="342900" indent="-342900" fontAlgn="base">
              <a:spcBef>
                <a:spcPts val="0"/>
              </a:spcBef>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Perform other duties as assigned.</a:t>
            </a:r>
            <a:endParaRPr lang="en-US" sz="1800" dirty="0">
              <a:solidFill>
                <a:srgbClr val="000000"/>
              </a:solidFill>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endParaRPr lang="en-US" sz="1800" dirty="0">
              <a:effectLst/>
              <a:ea typeface="Calibri" panose="020F0502020204030204" pitchFamily="34" charset="0"/>
              <a:cs typeface="Times New Roman" panose="02020603050405020304" pitchFamily="18" charset="0"/>
            </a:endParaRPr>
          </a:p>
          <a:p>
            <a:pPr lvl="1"/>
            <a:endParaRPr lang="en-US" dirty="0"/>
          </a:p>
          <a:p>
            <a:endParaRPr lang="en-US" dirty="0"/>
          </a:p>
        </p:txBody>
      </p:sp>
    </p:spTree>
    <p:extLst>
      <p:ext uri="{BB962C8B-B14F-4D97-AF65-F5344CB8AC3E}">
        <p14:creationId xmlns:p14="http://schemas.microsoft.com/office/powerpoint/2010/main" val="1377217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p:txBody>
          <a:bodyPr/>
          <a:lstStyle/>
          <a:p>
            <a:r>
              <a:rPr lang="en-US" dirty="0"/>
              <a:t>Proposed changes</a:t>
            </a:r>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a:xfrm>
            <a:off x="1063752" y="1935804"/>
            <a:ext cx="10058400" cy="4630366"/>
          </a:xfrm>
        </p:spPr>
        <p:txBody>
          <a:bodyPr>
            <a:normAutofit fontScale="92500" lnSpcReduction="10000"/>
          </a:bodyPr>
          <a:lstStyle/>
          <a:p>
            <a:pPr marL="274320" lvl="1" indent="0">
              <a:buNone/>
            </a:pPr>
            <a:r>
              <a:rPr lang="en-US" b="1" dirty="0">
                <a:solidFill>
                  <a:srgbClr val="C00000"/>
                </a:solidFill>
              </a:rPr>
              <a:t>Director of Finance </a:t>
            </a:r>
          </a:p>
          <a:p>
            <a:pPr marL="274320" lvl="1" indent="0">
              <a:buNone/>
            </a:pPr>
            <a:r>
              <a:rPr lang="en-US" sz="1700" kern="1800" dirty="0">
                <a:solidFill>
                  <a:srgbClr val="000000"/>
                </a:solidFill>
                <a:effectLst/>
                <a:ea typeface="Times New Roman" panose="02020603050405020304" pitchFamily="18" charset="0"/>
                <a:cs typeface="Calibri" panose="020F0502020204030204" pitchFamily="34" charset="0"/>
              </a:rPr>
              <a:t>This is the chief financial officer of the Affiliate.  </a:t>
            </a:r>
          </a:p>
          <a:p>
            <a:pPr marL="274320" lvl="1" indent="0">
              <a:buNone/>
            </a:pPr>
            <a:r>
              <a:rPr lang="en-US" sz="1700" kern="1800" dirty="0">
                <a:solidFill>
                  <a:srgbClr val="000000"/>
                </a:solidFill>
                <a:effectLst/>
                <a:ea typeface="Times New Roman" panose="02020603050405020304" pitchFamily="18" charset="0"/>
                <a:cs typeface="Calibri" panose="020F0502020204030204" pitchFamily="34" charset="0"/>
              </a:rPr>
              <a:t>This office is elected for a two-year term to run in alternate years with the Director of Professional Development.</a:t>
            </a:r>
          </a:p>
          <a:p>
            <a:pPr marL="274320" lvl="1" indent="0">
              <a:buNone/>
            </a:pPr>
            <a:endParaRPr lang="en-US" sz="1700" dirty="0">
              <a:effectLst/>
              <a:ea typeface="Calibri" panose="020F0502020204030204" pitchFamily="34" charset="0"/>
              <a:cs typeface="Times New Roman" panose="02020603050405020304" pitchFamily="18" charset="0"/>
            </a:endParaRPr>
          </a:p>
          <a:p>
            <a:pPr marL="0" marR="0" indent="0">
              <a:spcBef>
                <a:spcPts val="500"/>
              </a:spcBef>
              <a:spcAft>
                <a:spcPts val="500"/>
              </a:spcAft>
              <a:buNone/>
            </a:pPr>
            <a:r>
              <a:rPr lang="en-US" sz="1800" b="1" i="1" kern="1800" dirty="0">
                <a:solidFill>
                  <a:srgbClr val="000000"/>
                </a:solidFill>
                <a:effectLst/>
                <a:ea typeface="Times New Roman" panose="02020603050405020304" pitchFamily="18" charset="0"/>
                <a:cs typeface="Calibri" panose="020F0502020204030204" pitchFamily="34" charset="0"/>
              </a:rPr>
              <a:t>DUTIES INCLUDE BUT ARE NOT LIMITED TO</a:t>
            </a:r>
            <a:r>
              <a:rPr lang="en-US" sz="1800" kern="1800" dirty="0">
                <a:solidFill>
                  <a:srgbClr val="000000"/>
                </a:solidFill>
                <a:effectLst/>
                <a:ea typeface="Times New Roman" panose="02020603050405020304" pitchFamily="18" charset="0"/>
                <a:cs typeface="Calibri" panose="020F0502020204030204" pitchFamily="34" charset="0"/>
              </a:rPr>
              <a:t>:</a:t>
            </a: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Ensures continuance of banking accounts, including a separate account for Silent Auction/Scholarship funds.</a:t>
            </a: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Pay liabilities as established by the Affiliate Board to include annual continuance of AHEAD Affiliate status.</a:t>
            </a: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Prepare and communicate Affiliate documents for any required state or federal filings. </a:t>
            </a:r>
            <a:endParaRPr lang="en-US" sz="1800" dirty="0">
              <a:ea typeface="Times New Roman" panose="02020603050405020304" pitchFamily="18"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Provide monthly updates on the fiscal status of the organization to the Board of Directors.</a:t>
            </a: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Prepare and assist in the preparation of regulatory filings.</a:t>
            </a: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Ensure documentation of speakers to include name, SSN, and address for completion of 1099 forms; mail forms by January 31.</a:t>
            </a:r>
            <a:endParaRPr lang="en-US" sz="1800" dirty="0">
              <a:ea typeface="Times New Roman" panose="02020603050405020304" pitchFamily="18"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Maintain all receipts and payment records (reimbursement forms, </a:t>
            </a:r>
            <a:r>
              <a:rPr lang="en-US" sz="1800" kern="1800" dirty="0" err="1">
                <a:solidFill>
                  <a:srgbClr val="000000"/>
                </a:solidFill>
                <a:effectLst/>
                <a:ea typeface="Times New Roman" panose="02020603050405020304" pitchFamily="18" charset="0"/>
                <a:cs typeface="Calibri" panose="020F0502020204030204" pitchFamily="34" charset="0"/>
              </a:rPr>
              <a:t>etc</a:t>
            </a:r>
            <a:r>
              <a:rPr lang="en-US" sz="1800" kern="1800" dirty="0">
                <a:solidFill>
                  <a:srgbClr val="000000"/>
                </a:solidFill>
                <a:effectLst/>
                <a:ea typeface="Times New Roman" panose="02020603050405020304" pitchFamily="18" charset="0"/>
                <a:cs typeface="Calibri" panose="020F0502020204030204" pitchFamily="34" charset="0"/>
              </a:rPr>
              <a:t>). </a:t>
            </a: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Generate annual membership dues statements, all sales receipts, and all invoices.  </a:t>
            </a: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a typeface="Times New Roman" panose="02020603050405020304" pitchFamily="18" charset="0"/>
                <a:cs typeface="Calibri" panose="020F0502020204030204" pitchFamily="34" charset="0"/>
              </a:rPr>
              <a:t>R</a:t>
            </a:r>
            <a:r>
              <a:rPr lang="en-US" sz="1800" kern="1800" dirty="0">
                <a:solidFill>
                  <a:srgbClr val="000000"/>
                </a:solidFill>
                <a:effectLst/>
                <a:ea typeface="Times New Roman" panose="02020603050405020304" pitchFamily="18" charset="0"/>
                <a:cs typeface="Calibri" panose="020F0502020204030204" pitchFamily="34" charset="0"/>
              </a:rPr>
              <a:t>esponsible for informing the Board if filing is necessary and acting as liaison with any outside firms contracted to file annual returns. </a:t>
            </a:r>
          </a:p>
          <a:p>
            <a:pPr marL="342900" indent="-342900" fontAlgn="base">
              <a:spcBef>
                <a:spcPts val="0"/>
              </a:spcBef>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Perform other duties as assigned.</a:t>
            </a:r>
            <a:endParaRPr lang="en-US" sz="1800" dirty="0">
              <a:solidFill>
                <a:srgbClr val="000000"/>
              </a:solidFill>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endParaRPr lang="en-US" sz="18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370643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p:txBody>
          <a:bodyPr/>
          <a:lstStyle/>
          <a:p>
            <a:r>
              <a:rPr lang="en-US" dirty="0"/>
              <a:t>Proposed changes</a:t>
            </a:r>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p:txBody>
          <a:bodyPr>
            <a:normAutofit/>
          </a:bodyPr>
          <a:lstStyle/>
          <a:p>
            <a:pPr marL="274320" lvl="1" indent="0">
              <a:buNone/>
            </a:pPr>
            <a:r>
              <a:rPr lang="en-US" b="1" dirty="0">
                <a:solidFill>
                  <a:srgbClr val="C00000"/>
                </a:solidFill>
              </a:rPr>
              <a:t>Director of Professional Development</a:t>
            </a:r>
          </a:p>
          <a:p>
            <a:pPr marL="274320" lvl="1" indent="0">
              <a:buNone/>
            </a:pPr>
            <a:r>
              <a:rPr lang="en-US" sz="1700" b="1" kern="1800" dirty="0">
                <a:solidFill>
                  <a:srgbClr val="000000"/>
                </a:solidFill>
                <a:effectLst/>
                <a:ea typeface="Times New Roman" panose="02020603050405020304" pitchFamily="18" charset="0"/>
                <a:cs typeface="Calibri" panose="020F0502020204030204" pitchFamily="34" charset="0"/>
              </a:rPr>
              <a:t>The Director of Professional Development is elected for a two-year term to run in the same year as the Director of Membership &amp; Communication.</a:t>
            </a:r>
            <a:endParaRPr lang="en-US" sz="1700" dirty="0">
              <a:effectLst/>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dirty="0"/>
          </a:p>
          <a:p>
            <a:pPr marL="0" marR="0" indent="0">
              <a:spcBef>
                <a:spcPts val="0"/>
              </a:spcBef>
              <a:spcAft>
                <a:spcPts val="0"/>
              </a:spcAft>
              <a:buNone/>
            </a:pPr>
            <a:r>
              <a:rPr lang="en-US" sz="1800" b="1" i="1" dirty="0">
                <a:solidFill>
                  <a:srgbClr val="000000"/>
                </a:solidFill>
                <a:effectLst/>
                <a:ea typeface="Times New Roman" panose="02020603050405020304" pitchFamily="18" charset="0"/>
                <a:cs typeface="Calibri" panose="020F0502020204030204" pitchFamily="34" charset="0"/>
              </a:rPr>
              <a:t>DUTIES INCLUDE BUT ARE NOT LIMITED TO:</a:t>
            </a: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Plan and oversee all aspects of the annual conference and regional workshops/webinars. </a:t>
            </a: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Work with Site Committee and ASL/CART vendors to ensure accessibility for all attendees.</a:t>
            </a: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Recruits, schedules, and manages Moderators for all Conference sessions.</a:t>
            </a: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Creates all Conference evaluation forms; collects all evaluation forms; and synthesizes and analyzes all evaluation data; presents evaluation report to the Board.</a:t>
            </a:r>
            <a:endParaRPr lang="en-US" sz="1800" dirty="0">
              <a:effectLst/>
              <a:ea typeface="Calibri" panose="020F0502020204030204" pitchFamily="34" charset="0"/>
              <a:cs typeface="Times New Roman" panose="02020603050405020304" pitchFamily="18" charset="0"/>
            </a:endParaRPr>
          </a:p>
          <a:p>
            <a:pPr marL="342900" indent="-342900" fontAlgn="base">
              <a:spcBef>
                <a:spcPts val="0"/>
              </a:spcBef>
              <a:buSzPts val="1000"/>
              <a:buFont typeface="Symbol" pitchFamily="2" charset="2"/>
              <a:buChar char=""/>
              <a:tabLst>
                <a:tab pos="457200" algn="l"/>
              </a:tabLst>
            </a:pPr>
            <a:r>
              <a:rPr lang="en-US" sz="1800" dirty="0">
                <a:solidFill>
                  <a:srgbClr val="000000"/>
                </a:solidFill>
                <a:effectLst/>
                <a:ea typeface="Times New Roman" panose="02020603050405020304" pitchFamily="18" charset="0"/>
                <a:cs typeface="Calibri" panose="020F0502020204030204" pitchFamily="34" charset="0"/>
              </a:rPr>
              <a:t>Purchase and award recognition gifts for outgoing officers and other members who have contributed their time and expertise to the Affiliate at the annual conference.</a:t>
            </a:r>
            <a:endParaRPr lang="en-US" sz="1800" dirty="0">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dirty="0">
                <a:solidFill>
                  <a:srgbClr val="000000"/>
                </a:solidFill>
                <a:effectLst/>
                <a:ea typeface="Times New Roman" panose="02020603050405020304" pitchFamily="18" charset="0"/>
                <a:cs typeface="Calibri" panose="020F0502020204030204" pitchFamily="34" charset="0"/>
              </a:rPr>
              <a:t>Review Bylaws and Board procedural manual annually and present proposed revisions to the Board of Directors.</a:t>
            </a:r>
          </a:p>
          <a:p>
            <a:pPr marL="342900" indent="-342900" fontAlgn="base">
              <a:spcBef>
                <a:spcPts val="0"/>
              </a:spcBef>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Perform other duties as assigned.</a:t>
            </a:r>
            <a:endParaRPr lang="en-US" sz="1800" dirty="0">
              <a:solidFill>
                <a:srgbClr val="000000"/>
              </a:solidFill>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endParaRPr lang="en-US" sz="18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08580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p:txBody>
          <a:bodyPr/>
          <a:lstStyle/>
          <a:p>
            <a:r>
              <a:rPr lang="en-US" dirty="0"/>
              <a:t>Proposed changes</a:t>
            </a:r>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p:txBody>
          <a:bodyPr>
            <a:normAutofit/>
          </a:bodyPr>
          <a:lstStyle/>
          <a:p>
            <a:pPr marL="274320" lvl="1" indent="0">
              <a:buNone/>
            </a:pPr>
            <a:r>
              <a:rPr lang="en-US" b="1" dirty="0">
                <a:solidFill>
                  <a:srgbClr val="C00000"/>
                </a:solidFill>
              </a:rPr>
              <a:t>Director at Large</a:t>
            </a:r>
          </a:p>
          <a:p>
            <a:pPr marL="274320" lvl="1" indent="0">
              <a:buNone/>
            </a:pPr>
            <a:r>
              <a:rPr lang="en-US" sz="1600" b="1" kern="1800" dirty="0">
                <a:solidFill>
                  <a:srgbClr val="000000"/>
                </a:solidFill>
                <a:effectLst/>
                <a:ea typeface="Times New Roman" panose="02020603050405020304" pitchFamily="18" charset="0"/>
                <a:cs typeface="Calibri" panose="020F0502020204030204" pitchFamily="34" charset="0"/>
              </a:rPr>
              <a:t>The Director-at-Large is responsible for all duties assigned by the Board.  The Director-at-Large is elected for a two-year term to run in the same year as the Director of Finance.</a:t>
            </a:r>
          </a:p>
          <a:p>
            <a:pPr marL="274320" lvl="1" indent="0">
              <a:buNone/>
            </a:pPr>
            <a:endParaRPr lang="en-US" sz="1600" b="1" i="1" dirty="0">
              <a:solidFill>
                <a:srgbClr val="000000"/>
              </a:solidFill>
              <a:effectLst/>
              <a:ea typeface="Times New Roman" panose="02020603050405020304" pitchFamily="18" charset="0"/>
              <a:cs typeface="Calibri" panose="020F0502020204030204" pitchFamily="34" charset="0"/>
            </a:endParaRPr>
          </a:p>
          <a:p>
            <a:pPr marL="274320" lvl="1" indent="0">
              <a:buNone/>
            </a:pPr>
            <a:r>
              <a:rPr lang="en-US" sz="1600" b="1" i="1" dirty="0">
                <a:solidFill>
                  <a:srgbClr val="000000"/>
                </a:solidFill>
                <a:effectLst/>
                <a:ea typeface="Times New Roman" panose="02020603050405020304" pitchFamily="18" charset="0"/>
                <a:cs typeface="Calibri" panose="020F0502020204030204" pitchFamily="34" charset="0"/>
              </a:rPr>
              <a:t>DUTIES INCLUDE BUT ARE NOT LIMITED TO:</a:t>
            </a:r>
            <a:endParaRPr lang="en-US" sz="1600" dirty="0">
              <a:effectLst/>
              <a:ea typeface="Calibri" panose="020F0502020204030204" pitchFamily="34" charset="0"/>
              <a:cs typeface="Times New Roman" panose="02020603050405020304" pitchFamily="18" charset="0"/>
            </a:endParaRPr>
          </a:p>
          <a:p>
            <a:pPr marL="342900" indent="-342900" fontAlgn="base">
              <a:spcBef>
                <a:spcPts val="0"/>
              </a:spcBef>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Acts as Parliamentarian of the Affiliate.</a:t>
            </a:r>
            <a:endParaRPr lang="en-US" sz="1800" dirty="0">
              <a:solidFill>
                <a:srgbClr val="000000"/>
              </a:solidFill>
              <a:effectLst/>
              <a:ea typeface="Calibri" panose="020F0502020204030204" pitchFamily="34" charset="0"/>
              <a:cs typeface="Times New Roman" panose="02020603050405020304" pitchFamily="18" charset="0"/>
            </a:endParaRPr>
          </a:p>
          <a:p>
            <a:pPr marL="342900" indent="-342900" fontAlgn="base">
              <a:spcBef>
                <a:spcPts val="0"/>
              </a:spcBef>
              <a:buSzPts val="1000"/>
              <a:buFont typeface="Symbol" pitchFamily="2" charset="2"/>
              <a:buChar char=""/>
              <a:tabLst>
                <a:tab pos="457200" algn="l"/>
              </a:tabLst>
            </a:pPr>
            <a:r>
              <a:rPr lang="en-US" sz="1800" dirty="0">
                <a:solidFill>
                  <a:srgbClr val="000000"/>
                </a:solidFill>
                <a:effectLst/>
                <a:ea typeface="Times New Roman" panose="02020603050405020304" pitchFamily="18" charset="0"/>
                <a:cs typeface="Calibri" panose="020F0502020204030204" pitchFamily="34" charset="0"/>
              </a:rPr>
              <a:t>Responsible for maintaining and updating the Affiliate website. </a:t>
            </a:r>
          </a:p>
          <a:p>
            <a:pPr marL="342900" indent="-342900" fontAlgn="base">
              <a:spcBef>
                <a:spcPts val="0"/>
              </a:spcBef>
              <a:buSzPts val="1000"/>
              <a:buFont typeface="Symbol" pitchFamily="2" charset="2"/>
              <a:buChar char=""/>
              <a:tabLst>
                <a:tab pos="457200" algn="l"/>
              </a:tabLst>
            </a:pPr>
            <a:r>
              <a:rPr lang="en-US" sz="1800" dirty="0">
                <a:solidFill>
                  <a:srgbClr val="000000"/>
                </a:solidFill>
                <a:effectLst/>
                <a:ea typeface="Times New Roman" panose="02020603050405020304" pitchFamily="18" charset="0"/>
                <a:cs typeface="Calibri" panose="020F0502020204030204" pitchFamily="34" charset="0"/>
              </a:rPr>
              <a:t>Oversee any committees deemed necessary for the efficient operation of the Affiliate.</a:t>
            </a:r>
            <a:endParaRPr lang="en-US" sz="1800" dirty="0">
              <a:effectLst/>
              <a:ea typeface="Calibri" panose="020F0502020204030204" pitchFamily="34" charset="0"/>
              <a:cs typeface="Times New Roman" panose="02020603050405020304" pitchFamily="18" charset="0"/>
            </a:endParaRPr>
          </a:p>
          <a:p>
            <a:pPr marL="342900" indent="-342900" fontAlgn="base">
              <a:spcBef>
                <a:spcPts val="0"/>
              </a:spcBef>
              <a:buSzPts val="1000"/>
              <a:buFont typeface="Symbol" pitchFamily="2" charset="2"/>
              <a:buChar char=""/>
              <a:tabLst>
                <a:tab pos="457200" algn="l"/>
              </a:tabLst>
            </a:pPr>
            <a:r>
              <a:rPr lang="en-US" sz="1800" dirty="0">
                <a:solidFill>
                  <a:srgbClr val="000000"/>
                </a:solidFill>
                <a:effectLst/>
                <a:ea typeface="Times New Roman" panose="02020603050405020304" pitchFamily="18" charset="0"/>
                <a:cs typeface="Calibri" panose="020F0502020204030204" pitchFamily="34" charset="0"/>
              </a:rPr>
              <a:t>Solicits exhibitor registrations for the annual </a:t>
            </a:r>
            <a:r>
              <a:rPr lang="en-US" sz="1800" dirty="0">
                <a:solidFill>
                  <a:srgbClr val="000000"/>
                </a:solidFill>
                <a:ea typeface="Times New Roman" panose="02020603050405020304" pitchFamily="18" charset="0"/>
                <a:cs typeface="Calibri" panose="020F0502020204030204" pitchFamily="34" charset="0"/>
              </a:rPr>
              <a:t>Affiliate </a:t>
            </a:r>
            <a:r>
              <a:rPr lang="en-US" sz="1800" dirty="0">
                <a:solidFill>
                  <a:srgbClr val="000000"/>
                </a:solidFill>
                <a:effectLst/>
                <a:ea typeface="Times New Roman" panose="02020603050405020304" pitchFamily="18" charset="0"/>
                <a:cs typeface="Calibri" panose="020F0502020204030204" pitchFamily="34" charset="0"/>
              </a:rPr>
              <a:t>conference after updating registration form.</a:t>
            </a:r>
            <a:endParaRPr lang="en-US" sz="1800" dirty="0">
              <a:solidFill>
                <a:srgbClr val="000000"/>
              </a:solidFill>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Responsible for all aspects of the Silent Auction at the annual Affiliate conference. These include creating all item bid sheets, set-up tables, fill-out and send Donation Acknowledgement forms, create a master list of Silent Auction winners. This is in conjunction with the Director of Finance.</a:t>
            </a:r>
            <a:endParaRPr lang="en-US" sz="1800" dirty="0">
              <a:solidFill>
                <a:srgbClr val="000000"/>
              </a:solidFill>
              <a:effectLst/>
              <a:ea typeface="Calibri" panose="020F0502020204030204" pitchFamily="34" charset="0"/>
              <a:cs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1800" kern="1800" dirty="0">
                <a:solidFill>
                  <a:srgbClr val="000000"/>
                </a:solidFill>
                <a:effectLst/>
                <a:ea typeface="Times New Roman" panose="02020603050405020304" pitchFamily="18" charset="0"/>
                <a:cs typeface="Calibri" panose="020F0502020204030204" pitchFamily="34" charset="0"/>
              </a:rPr>
              <a:t>Perform other duties as assigned.</a:t>
            </a:r>
            <a:endParaRPr lang="en-US" sz="1800" dirty="0">
              <a:solidFill>
                <a:srgbClr val="000000"/>
              </a:solidFill>
              <a:effectLst/>
              <a:ea typeface="Calibri" panose="020F0502020204030204" pitchFamily="34" charset="0"/>
              <a:cs typeface="Times New Roman" panose="02020603050405020304" pitchFamily="18" charset="0"/>
            </a:endParaRPr>
          </a:p>
          <a:p>
            <a:pPr lvl="1"/>
            <a:endParaRPr lang="en-US" dirty="0"/>
          </a:p>
          <a:p>
            <a:endParaRPr lang="en-US" dirty="0"/>
          </a:p>
        </p:txBody>
      </p:sp>
    </p:spTree>
    <p:extLst>
      <p:ext uri="{BB962C8B-B14F-4D97-AF65-F5344CB8AC3E}">
        <p14:creationId xmlns:p14="http://schemas.microsoft.com/office/powerpoint/2010/main" val="37421133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AD615-6A64-855D-F779-24628C3111F1}"/>
              </a:ext>
            </a:extLst>
          </p:cNvPr>
          <p:cNvSpPr>
            <a:spLocks noGrp="1"/>
          </p:cNvSpPr>
          <p:nvPr>
            <p:ph type="title"/>
          </p:nvPr>
        </p:nvSpPr>
        <p:spPr/>
        <p:txBody>
          <a:bodyPr/>
          <a:lstStyle/>
          <a:p>
            <a:r>
              <a:rPr lang="en-US" dirty="0"/>
              <a:t>Incentives</a:t>
            </a:r>
          </a:p>
        </p:txBody>
      </p:sp>
      <p:sp>
        <p:nvSpPr>
          <p:cNvPr id="3" name="Content Placeholder 2">
            <a:extLst>
              <a:ext uri="{FF2B5EF4-FFF2-40B4-BE49-F238E27FC236}">
                <a16:creationId xmlns:a16="http://schemas.microsoft.com/office/drawing/2014/main" id="{B52605A6-80B2-E4F3-81A8-DF6B7D2F8540}"/>
              </a:ext>
            </a:extLst>
          </p:cNvPr>
          <p:cNvSpPr>
            <a:spLocks noGrp="1"/>
          </p:cNvSpPr>
          <p:nvPr>
            <p:ph idx="1"/>
          </p:nvPr>
        </p:nvSpPr>
        <p:spPr/>
        <p:txBody>
          <a:bodyPr>
            <a:normAutofit/>
          </a:bodyPr>
          <a:lstStyle/>
          <a:p>
            <a:r>
              <a:rPr lang="en-US" sz="2400" dirty="0"/>
              <a:t>Fall Retreat to plan spring conference</a:t>
            </a:r>
          </a:p>
          <a:p>
            <a:r>
              <a:rPr lang="en-US" sz="2400" dirty="0"/>
              <a:t>Board of Directors – conference fee and hotel paid </a:t>
            </a:r>
          </a:p>
          <a:p>
            <a:pPr marL="0" indent="0">
              <a:buNone/>
            </a:pPr>
            <a:endParaRPr lang="en-US" sz="2400" dirty="0"/>
          </a:p>
          <a:p>
            <a:r>
              <a:rPr lang="en-US" sz="2400" dirty="0"/>
              <a:t>What other things would enhance your volunteer experience?</a:t>
            </a:r>
          </a:p>
        </p:txBody>
      </p:sp>
    </p:spTree>
    <p:extLst>
      <p:ext uri="{BB962C8B-B14F-4D97-AF65-F5344CB8AC3E}">
        <p14:creationId xmlns:p14="http://schemas.microsoft.com/office/powerpoint/2010/main" val="13015911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p:txBody>
          <a:bodyPr>
            <a:normAutofit/>
          </a:bodyPr>
          <a:lstStyle/>
          <a:p>
            <a:r>
              <a:rPr lang="en-US" sz="6000" dirty="0"/>
              <a:t>Suggestions from the audience</a:t>
            </a:r>
          </a:p>
        </p:txBody>
      </p:sp>
      <p:sp>
        <p:nvSpPr>
          <p:cNvPr id="4" name="Text Placeholder 3">
            <a:extLst>
              <a:ext uri="{FF2B5EF4-FFF2-40B4-BE49-F238E27FC236}">
                <a16:creationId xmlns:a16="http://schemas.microsoft.com/office/drawing/2014/main" id="{BFDE32E4-A0ED-1CE9-4878-70B5EE0668C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9463186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p:txBody>
          <a:bodyPr/>
          <a:lstStyle/>
          <a:p>
            <a:r>
              <a:rPr lang="en-US" dirty="0"/>
              <a:t>Friday’s Business Meeting	</a:t>
            </a:r>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a:xfrm>
            <a:off x="1069847" y="2121408"/>
            <a:ext cx="10262875" cy="4386396"/>
          </a:xfrm>
        </p:spPr>
        <p:txBody>
          <a:bodyPr>
            <a:normAutofit lnSpcReduction="10000"/>
          </a:bodyPr>
          <a:lstStyle/>
          <a:p>
            <a:r>
              <a:rPr lang="en-US" sz="2400" dirty="0"/>
              <a:t>Join us!</a:t>
            </a:r>
          </a:p>
          <a:p>
            <a:pPr marL="548640" lvl="2">
              <a:spcBef>
                <a:spcPts val="0"/>
              </a:spcBef>
              <a:spcAft>
                <a:spcPts val="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If we go to the membership– would this be the proposed change you would like to see?</a:t>
            </a:r>
          </a:p>
          <a:p>
            <a:pPr marL="365760" lvl="2" indent="0">
              <a:spcBef>
                <a:spcPts val="0"/>
              </a:spcBef>
              <a:spcAft>
                <a:spcPts val="0"/>
              </a:spcAft>
              <a:buNone/>
            </a:pP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548640" lvl="2">
              <a:spcBef>
                <a:spcPts val="0"/>
              </a:spcBef>
              <a:spcAft>
                <a:spcPts val="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If not, we will need suggestions for the following offices. </a:t>
            </a:r>
          </a:p>
          <a:p>
            <a:pPr marL="822960" lvl="3">
              <a:spcBef>
                <a:spcPts val="0"/>
              </a:spcBef>
              <a:spcAft>
                <a:spcPts val="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President-Elect</a:t>
            </a:r>
          </a:p>
          <a:p>
            <a:pPr marL="822960" lvl="3">
              <a:spcBef>
                <a:spcPts val="0"/>
              </a:spcBef>
              <a:spcAft>
                <a:spcPts val="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President</a:t>
            </a:r>
          </a:p>
          <a:p>
            <a:pPr marL="822960" lvl="3">
              <a:spcBef>
                <a:spcPts val="0"/>
              </a:spcBef>
              <a:spcAft>
                <a:spcPts val="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Secretary</a:t>
            </a:r>
          </a:p>
          <a:p>
            <a:pPr marL="822960" lvl="3">
              <a:spcBef>
                <a:spcPts val="0"/>
              </a:spcBef>
              <a:spcAft>
                <a:spcPts val="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Director – Membership/Communication</a:t>
            </a:r>
          </a:p>
          <a:p>
            <a:pPr marL="640080" lvl="3" indent="0">
              <a:spcBef>
                <a:spcPts val="0"/>
              </a:spcBef>
              <a:spcAft>
                <a:spcPts val="0"/>
              </a:spcAft>
              <a:buNone/>
            </a:pPr>
            <a:endParaRPr lang="en-US" sz="2200" dirty="0"/>
          </a:p>
          <a:p>
            <a:r>
              <a:rPr lang="en-US" sz="2400" dirty="0"/>
              <a:t>What do you want to see from this organization?  </a:t>
            </a:r>
          </a:p>
          <a:p>
            <a:r>
              <a:rPr lang="en-US" sz="2400" dirty="0"/>
              <a:t>Where do you want it to go?</a:t>
            </a:r>
          </a:p>
          <a:p>
            <a:r>
              <a:rPr lang="en-US" sz="2400" dirty="0"/>
              <a:t>If you have any questions, want to volunteer, or have ideas - Board members will be available to chat.</a:t>
            </a:r>
          </a:p>
        </p:txBody>
      </p:sp>
    </p:spTree>
    <p:extLst>
      <p:ext uri="{BB962C8B-B14F-4D97-AF65-F5344CB8AC3E}">
        <p14:creationId xmlns:p14="http://schemas.microsoft.com/office/powerpoint/2010/main" val="370007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CA7D8-30C2-2839-C8D7-2317B0CE9ABC}"/>
              </a:ext>
            </a:extLst>
          </p:cNvPr>
          <p:cNvSpPr>
            <a:spLocks noGrp="1"/>
          </p:cNvSpPr>
          <p:nvPr>
            <p:ph type="title"/>
          </p:nvPr>
        </p:nvSpPr>
        <p:spPr/>
        <p:txBody>
          <a:bodyPr/>
          <a:lstStyle/>
          <a:p>
            <a:r>
              <a:rPr lang="en-US" dirty="0"/>
              <a:t>History – from 1992</a:t>
            </a:r>
          </a:p>
        </p:txBody>
      </p:sp>
      <p:sp>
        <p:nvSpPr>
          <p:cNvPr id="3" name="Content Placeholder 2">
            <a:extLst>
              <a:ext uri="{FF2B5EF4-FFF2-40B4-BE49-F238E27FC236}">
                <a16:creationId xmlns:a16="http://schemas.microsoft.com/office/drawing/2014/main" id="{1FFB82F1-25F2-C375-4387-E356222EC499}"/>
              </a:ext>
            </a:extLst>
          </p:cNvPr>
          <p:cNvSpPr>
            <a:spLocks noGrp="1"/>
          </p:cNvSpPr>
          <p:nvPr>
            <p:ph idx="1"/>
          </p:nvPr>
        </p:nvSpPr>
        <p:spPr/>
        <p:txBody>
          <a:bodyPr>
            <a:normAutofit/>
          </a:bodyPr>
          <a:lstStyle/>
          <a:p>
            <a:r>
              <a:rPr lang="en-US" sz="2400" b="0" i="0" dirty="0">
                <a:solidFill>
                  <a:srgbClr val="333333"/>
                </a:solidFill>
                <a:effectLst/>
              </a:rPr>
              <a:t>As the story goes, Rhonda Rapp (charter member and first president) came back from the national AHEAD conference with the idea of starting a state organization as a service for those who could not afford to attend the national conference. </a:t>
            </a:r>
          </a:p>
          <a:p>
            <a:r>
              <a:rPr lang="en-US" sz="2400" b="0" i="0" dirty="0">
                <a:solidFill>
                  <a:srgbClr val="333333"/>
                </a:solidFill>
                <a:effectLst/>
              </a:rPr>
              <a:t>With assistance from Patricia Candia of St. Phillips College in San Antonio, the first conference took place in 1992 with Jane </a:t>
            </a:r>
            <a:r>
              <a:rPr lang="en-US" sz="2400" b="0" i="0" dirty="0" err="1">
                <a:solidFill>
                  <a:srgbClr val="333333"/>
                </a:solidFill>
                <a:effectLst/>
              </a:rPr>
              <a:t>Jarrow</a:t>
            </a:r>
            <a:r>
              <a:rPr lang="en-US" sz="2400" b="0" i="0" dirty="0">
                <a:solidFill>
                  <a:srgbClr val="333333"/>
                </a:solidFill>
                <a:effectLst/>
              </a:rPr>
              <a:t> as the keynote speaker, and AHEAD in Texas was founded.</a:t>
            </a:r>
            <a:endParaRPr lang="en-US" sz="2400" dirty="0"/>
          </a:p>
        </p:txBody>
      </p:sp>
    </p:spTree>
    <p:extLst>
      <p:ext uri="{BB962C8B-B14F-4D97-AF65-F5344CB8AC3E}">
        <p14:creationId xmlns:p14="http://schemas.microsoft.com/office/powerpoint/2010/main" val="37090165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C471401-59F0-9B8E-4414-804FB2429D0C}"/>
              </a:ext>
            </a:extLst>
          </p:cNvPr>
          <p:cNvSpPr>
            <a:spLocks noGrp="1"/>
          </p:cNvSpPr>
          <p:nvPr>
            <p:ph type="title"/>
          </p:nvPr>
        </p:nvSpPr>
        <p:spPr>
          <a:xfrm>
            <a:off x="2167127" y="1225296"/>
            <a:ext cx="9817349" cy="3520440"/>
          </a:xfrm>
        </p:spPr>
        <p:txBody>
          <a:bodyPr/>
          <a:lstStyle/>
          <a:p>
            <a:r>
              <a:rPr lang="en-US" dirty="0"/>
              <a:t>Thank you for your time!</a:t>
            </a:r>
          </a:p>
        </p:txBody>
      </p:sp>
    </p:spTree>
    <p:extLst>
      <p:ext uri="{BB962C8B-B14F-4D97-AF65-F5344CB8AC3E}">
        <p14:creationId xmlns:p14="http://schemas.microsoft.com/office/powerpoint/2010/main" val="2561583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BA1D1-2777-E923-8FE7-ED49D7D72B00}"/>
              </a:ext>
            </a:extLst>
          </p:cNvPr>
          <p:cNvSpPr>
            <a:spLocks noGrp="1"/>
          </p:cNvSpPr>
          <p:nvPr>
            <p:ph type="title"/>
          </p:nvPr>
        </p:nvSpPr>
        <p:spPr/>
        <p:txBody>
          <a:bodyPr/>
          <a:lstStyle/>
          <a:p>
            <a:r>
              <a:rPr lang="en-US" dirty="0"/>
              <a:t>Charter Members – THANK YOU!</a:t>
            </a:r>
          </a:p>
        </p:txBody>
      </p:sp>
      <p:sp>
        <p:nvSpPr>
          <p:cNvPr id="3" name="Content Placeholder 2">
            <a:extLst>
              <a:ext uri="{FF2B5EF4-FFF2-40B4-BE49-F238E27FC236}">
                <a16:creationId xmlns:a16="http://schemas.microsoft.com/office/drawing/2014/main" id="{80CC0EBD-F4C6-F03E-376A-E3863350CE64}"/>
              </a:ext>
            </a:extLst>
          </p:cNvPr>
          <p:cNvSpPr>
            <a:spLocks noGrp="1"/>
          </p:cNvSpPr>
          <p:nvPr>
            <p:ph idx="1"/>
          </p:nvPr>
        </p:nvSpPr>
        <p:spPr>
          <a:xfrm>
            <a:off x="1063752" y="1819850"/>
            <a:ext cx="10132784" cy="4629587"/>
          </a:xfrm>
        </p:spPr>
        <p:txBody>
          <a:bodyPr>
            <a:normAutofit/>
          </a:bodyPr>
          <a:lstStyle/>
          <a:p>
            <a:r>
              <a:rPr lang="en-US" b="0" i="0" dirty="0">
                <a:solidFill>
                  <a:srgbClr val="333333"/>
                </a:solidFill>
                <a:effectLst/>
              </a:rPr>
              <a:t>Rhonda Rapp – first President</a:t>
            </a:r>
          </a:p>
          <a:p>
            <a:r>
              <a:rPr lang="en-US" b="0" i="0" dirty="0">
                <a:solidFill>
                  <a:srgbClr val="333333"/>
                </a:solidFill>
                <a:effectLst/>
              </a:rPr>
              <a:t>Patricia Candia</a:t>
            </a:r>
          </a:p>
          <a:p>
            <a:r>
              <a:rPr lang="en-US" b="0" i="0" dirty="0">
                <a:solidFill>
                  <a:srgbClr val="333333"/>
                </a:solidFill>
                <a:effectLst/>
              </a:rPr>
              <a:t>Sandi Patton</a:t>
            </a:r>
            <a:endParaRPr lang="en-US" dirty="0">
              <a:solidFill>
                <a:srgbClr val="333333"/>
              </a:solidFill>
            </a:endParaRPr>
          </a:p>
          <a:p>
            <a:r>
              <a:rPr lang="en-US" b="0" i="0" dirty="0">
                <a:solidFill>
                  <a:srgbClr val="333333"/>
                </a:solidFill>
                <a:effectLst/>
              </a:rPr>
              <a:t>Kerry Tate</a:t>
            </a:r>
            <a:endParaRPr lang="en-US" dirty="0">
              <a:solidFill>
                <a:srgbClr val="333333"/>
              </a:solidFill>
            </a:endParaRPr>
          </a:p>
          <a:p>
            <a:r>
              <a:rPr lang="en-US" b="0" i="0" dirty="0">
                <a:solidFill>
                  <a:srgbClr val="333333"/>
                </a:solidFill>
                <a:effectLst/>
              </a:rPr>
              <a:t>Eileen Cross</a:t>
            </a:r>
            <a:endParaRPr lang="en-US" dirty="0">
              <a:solidFill>
                <a:srgbClr val="333333"/>
              </a:solidFill>
            </a:endParaRPr>
          </a:p>
          <a:p>
            <a:r>
              <a:rPr lang="en-US" b="0" i="0" dirty="0">
                <a:solidFill>
                  <a:srgbClr val="333333"/>
                </a:solidFill>
                <a:effectLst/>
              </a:rPr>
              <a:t>Margie </a:t>
            </a:r>
            <a:r>
              <a:rPr lang="en-US" b="0" i="0" dirty="0" err="1">
                <a:solidFill>
                  <a:srgbClr val="333333"/>
                </a:solidFill>
                <a:effectLst/>
              </a:rPr>
              <a:t>Skyles</a:t>
            </a:r>
            <a:endParaRPr lang="en-US" dirty="0">
              <a:solidFill>
                <a:srgbClr val="333333"/>
              </a:solidFill>
            </a:endParaRPr>
          </a:p>
          <a:p>
            <a:r>
              <a:rPr lang="en-US" b="0" i="0" dirty="0">
                <a:solidFill>
                  <a:srgbClr val="333333"/>
                </a:solidFill>
                <a:effectLst/>
              </a:rPr>
              <a:t>Kay Carroll</a:t>
            </a:r>
          </a:p>
          <a:p>
            <a:r>
              <a:rPr lang="en-US" b="0" i="0" dirty="0">
                <a:solidFill>
                  <a:srgbClr val="333333"/>
                </a:solidFill>
                <a:effectLst/>
              </a:rPr>
              <a:t>Diana Stiles </a:t>
            </a:r>
          </a:p>
          <a:p>
            <a:pPr marL="0" indent="0">
              <a:buNone/>
            </a:pPr>
            <a:endParaRPr lang="en-US" b="0" i="0" dirty="0">
              <a:solidFill>
                <a:srgbClr val="333333"/>
              </a:solidFill>
              <a:effectLst/>
            </a:endParaRPr>
          </a:p>
          <a:p>
            <a:pPr marL="0" indent="0">
              <a:buNone/>
            </a:pPr>
            <a:r>
              <a:rPr lang="en-US" sz="2400" b="0" i="0" dirty="0">
                <a:solidFill>
                  <a:srgbClr val="333333"/>
                </a:solidFill>
                <a:effectLst/>
              </a:rPr>
              <a:t>For two years, this group served as the first officers of AHEAD in Texas, and a constitution and bylaws were written.</a:t>
            </a:r>
            <a:endParaRPr lang="en-US" sz="2400" dirty="0"/>
          </a:p>
        </p:txBody>
      </p:sp>
    </p:spTree>
    <p:extLst>
      <p:ext uri="{BB962C8B-B14F-4D97-AF65-F5344CB8AC3E}">
        <p14:creationId xmlns:p14="http://schemas.microsoft.com/office/powerpoint/2010/main" val="2996183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BFB06-2E28-482B-810D-6A8220CED88E}"/>
              </a:ext>
            </a:extLst>
          </p:cNvPr>
          <p:cNvSpPr>
            <a:spLocks noGrp="1"/>
          </p:cNvSpPr>
          <p:nvPr>
            <p:ph type="title"/>
          </p:nvPr>
        </p:nvSpPr>
        <p:spPr>
          <a:xfrm>
            <a:off x="1063624" y="73541"/>
            <a:ext cx="10058400" cy="1609344"/>
          </a:xfrm>
        </p:spPr>
        <p:txBody>
          <a:bodyPr/>
          <a:lstStyle/>
          <a:p>
            <a:r>
              <a:rPr lang="en-US" dirty="0" err="1"/>
              <a:t>TimeLINE</a:t>
            </a:r>
            <a:r>
              <a:rPr lang="en-US" dirty="0"/>
              <a:t> of Events</a:t>
            </a:r>
          </a:p>
        </p:txBody>
      </p:sp>
      <p:graphicFrame>
        <p:nvGraphicFramePr>
          <p:cNvPr id="9" name="Content Placeholder 8">
            <a:extLst>
              <a:ext uri="{FF2B5EF4-FFF2-40B4-BE49-F238E27FC236}">
                <a16:creationId xmlns:a16="http://schemas.microsoft.com/office/drawing/2014/main" id="{0AA64259-589F-BD84-FC9F-48A65E6593A3}"/>
              </a:ext>
            </a:extLst>
          </p:cNvPr>
          <p:cNvGraphicFramePr>
            <a:graphicFrameLocks noGrp="1"/>
          </p:cNvGraphicFramePr>
          <p:nvPr>
            <p:ph idx="1"/>
            <p:extLst>
              <p:ext uri="{D42A27DB-BD31-4B8C-83A1-F6EECF244321}">
                <p14:modId xmlns:p14="http://schemas.microsoft.com/office/powerpoint/2010/main" val="3166094055"/>
              </p:ext>
            </p:extLst>
          </p:nvPr>
        </p:nvGraphicFramePr>
        <p:xfrm>
          <a:off x="155643" y="1254868"/>
          <a:ext cx="11887201" cy="4912468"/>
        </p:xfrm>
        <a:graphic>
          <a:graphicData uri="http://schemas.openxmlformats.org/drawingml/2006/table">
            <a:tbl>
              <a:tblPr firstRow="1">
                <a:tableStyleId>{5C22544A-7EE6-4342-B048-85BDC9FD1C3A}</a:tableStyleId>
              </a:tblPr>
              <a:tblGrid>
                <a:gridCol w="1608523">
                  <a:extLst>
                    <a:ext uri="{9D8B030D-6E8A-4147-A177-3AD203B41FA5}">
                      <a16:colId xmlns:a16="http://schemas.microsoft.com/office/drawing/2014/main" val="3039262608"/>
                    </a:ext>
                  </a:extLst>
                </a:gridCol>
                <a:gridCol w="1608523">
                  <a:extLst>
                    <a:ext uri="{9D8B030D-6E8A-4147-A177-3AD203B41FA5}">
                      <a16:colId xmlns:a16="http://schemas.microsoft.com/office/drawing/2014/main" val="2674721924"/>
                    </a:ext>
                  </a:extLst>
                </a:gridCol>
                <a:gridCol w="1608523">
                  <a:extLst>
                    <a:ext uri="{9D8B030D-6E8A-4147-A177-3AD203B41FA5}">
                      <a16:colId xmlns:a16="http://schemas.microsoft.com/office/drawing/2014/main" val="1418229374"/>
                    </a:ext>
                  </a:extLst>
                </a:gridCol>
                <a:gridCol w="1608523">
                  <a:extLst>
                    <a:ext uri="{9D8B030D-6E8A-4147-A177-3AD203B41FA5}">
                      <a16:colId xmlns:a16="http://schemas.microsoft.com/office/drawing/2014/main" val="2058578359"/>
                    </a:ext>
                  </a:extLst>
                </a:gridCol>
                <a:gridCol w="1608523">
                  <a:extLst>
                    <a:ext uri="{9D8B030D-6E8A-4147-A177-3AD203B41FA5}">
                      <a16:colId xmlns:a16="http://schemas.microsoft.com/office/drawing/2014/main" val="2080769992"/>
                    </a:ext>
                  </a:extLst>
                </a:gridCol>
                <a:gridCol w="1608523">
                  <a:extLst>
                    <a:ext uri="{9D8B030D-6E8A-4147-A177-3AD203B41FA5}">
                      <a16:colId xmlns:a16="http://schemas.microsoft.com/office/drawing/2014/main" val="371439109"/>
                    </a:ext>
                  </a:extLst>
                </a:gridCol>
                <a:gridCol w="1608523">
                  <a:extLst>
                    <a:ext uri="{9D8B030D-6E8A-4147-A177-3AD203B41FA5}">
                      <a16:colId xmlns:a16="http://schemas.microsoft.com/office/drawing/2014/main" val="1486249096"/>
                    </a:ext>
                  </a:extLst>
                </a:gridCol>
                <a:gridCol w="627540">
                  <a:extLst>
                    <a:ext uri="{9D8B030D-6E8A-4147-A177-3AD203B41FA5}">
                      <a16:colId xmlns:a16="http://schemas.microsoft.com/office/drawing/2014/main" val="1033759885"/>
                    </a:ext>
                  </a:extLst>
                </a:gridCol>
              </a:tblGrid>
              <a:tr h="597463">
                <a:tc>
                  <a:txBody>
                    <a:bodyPr/>
                    <a:lstStyle/>
                    <a:p>
                      <a:pPr algn="l" fontAlgn="b"/>
                      <a:r>
                        <a:rPr lang="en-US" sz="1300" u="none" strike="noStrike" dirty="0">
                          <a:effectLst/>
                        </a:rPr>
                        <a:t>2002</a:t>
                      </a:r>
                      <a:endParaRPr lang="en-US" sz="1300" b="1" i="0" u="none" strike="noStrike" dirty="0">
                        <a:solidFill>
                          <a:srgbClr val="000000"/>
                        </a:solidFill>
                        <a:effectLst/>
                        <a:latin typeface="Calibri" panose="020F0502020204030204" pitchFamily="34" charset="0"/>
                      </a:endParaRPr>
                    </a:p>
                  </a:txBody>
                  <a:tcPr marL="6113" marR="6113" marT="6113" marB="0" anchor="b"/>
                </a:tc>
                <a:tc>
                  <a:txBody>
                    <a:bodyPr/>
                    <a:lstStyle/>
                    <a:p>
                      <a:pPr algn="l" fontAlgn="b"/>
                      <a:r>
                        <a:rPr lang="en-US" sz="1300" u="none" strike="noStrike">
                          <a:effectLst/>
                        </a:rPr>
                        <a:t>2005</a:t>
                      </a:r>
                      <a:endParaRPr lang="en-US" sz="1300" b="1"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1300" u="none" strike="noStrike">
                          <a:effectLst/>
                        </a:rPr>
                        <a:t>2006</a:t>
                      </a:r>
                      <a:endParaRPr lang="en-US" sz="1300" b="1"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1300" u="none" strike="noStrike">
                          <a:effectLst/>
                        </a:rPr>
                        <a:t>2007</a:t>
                      </a:r>
                      <a:endParaRPr lang="en-US" sz="1300" b="1"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1300" u="none" strike="noStrike">
                          <a:effectLst/>
                        </a:rPr>
                        <a:t>2013</a:t>
                      </a:r>
                      <a:endParaRPr lang="en-US" sz="1300" b="1"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1300" u="none" strike="noStrike">
                          <a:effectLst/>
                        </a:rPr>
                        <a:t>2021</a:t>
                      </a:r>
                      <a:endParaRPr lang="en-US" sz="1300" b="1"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1300" u="none" strike="noStrike">
                          <a:effectLst/>
                        </a:rPr>
                        <a:t>2022</a:t>
                      </a:r>
                      <a:endParaRPr lang="en-US" sz="1300" b="1"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1300" u="none" strike="noStrike">
                          <a:effectLst/>
                        </a:rPr>
                        <a:t>2024</a:t>
                      </a:r>
                      <a:endParaRPr lang="en-US" sz="1300" b="1"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3642208180"/>
                  </a:ext>
                </a:extLst>
              </a:tr>
              <a:tr h="1526847">
                <a:tc>
                  <a:txBody>
                    <a:bodyPr/>
                    <a:lstStyle/>
                    <a:p>
                      <a:pPr algn="l" fontAlgn="b"/>
                      <a:r>
                        <a:rPr lang="en-US" sz="800" u="none" strike="noStrike" dirty="0">
                          <a:effectLst/>
                        </a:rPr>
                        <a:t>Bylaws and Constitution ratified by member vote</a:t>
                      </a:r>
                      <a:endParaRPr lang="en-US" sz="800" b="0" i="0" u="none" strike="noStrike" dirty="0">
                        <a:solidFill>
                          <a:srgbClr val="333333"/>
                        </a:solidFill>
                        <a:effectLst/>
                        <a:latin typeface="Calibri" panose="020F0502020204030204" pitchFamily="34" charset="0"/>
                      </a:endParaRPr>
                    </a:p>
                  </a:txBody>
                  <a:tcPr marL="6113" marR="6113" marT="6113" marB="0" anchor="b"/>
                </a:tc>
                <a:tc>
                  <a:txBody>
                    <a:bodyPr/>
                    <a:lstStyle/>
                    <a:p>
                      <a:pPr algn="l" fontAlgn="b"/>
                      <a:r>
                        <a:rPr lang="en-US" sz="800" u="none" strike="noStrike">
                          <a:effectLst/>
                        </a:rPr>
                        <a:t>AHEAD in Texas recognized as the Texas affiliate of the Association of Higher Education and Disabilities - AHEAD</a:t>
                      </a:r>
                      <a:endParaRPr lang="en-US" sz="800" b="0" i="0" u="none" strike="noStrike">
                        <a:solidFill>
                          <a:srgbClr val="333333"/>
                        </a:solidFill>
                        <a:effectLst/>
                        <a:latin typeface="Calibri" panose="020F0502020204030204" pitchFamily="34" charset="0"/>
                      </a:endParaRPr>
                    </a:p>
                  </a:txBody>
                  <a:tcPr marL="6113" marR="6113" marT="6113" marB="0" anchor="b"/>
                </a:tc>
                <a:tc>
                  <a:txBody>
                    <a:bodyPr/>
                    <a:lstStyle/>
                    <a:p>
                      <a:pPr algn="l" fontAlgn="b"/>
                      <a:r>
                        <a:rPr lang="en-US" sz="800" u="none" strike="noStrike">
                          <a:effectLst/>
                        </a:rPr>
                        <a:t>Communication &amp; Membership Committee Chairs were combined and changed to an elected officer positions</a:t>
                      </a:r>
                      <a:endParaRPr lang="en-US" sz="800" b="0" i="0" u="none" strike="noStrike">
                        <a:solidFill>
                          <a:srgbClr val="333333"/>
                        </a:solidFill>
                        <a:effectLst/>
                        <a:latin typeface="Arial" panose="020B0604020202020204" pitchFamily="34" charset="0"/>
                      </a:endParaRPr>
                    </a:p>
                  </a:txBody>
                  <a:tcPr marL="6113" marR="6113" marT="6113" marB="0" anchor="b"/>
                </a:tc>
                <a:tc>
                  <a:txBody>
                    <a:bodyPr/>
                    <a:lstStyle/>
                    <a:p>
                      <a:pPr algn="l" fontAlgn="b"/>
                      <a:r>
                        <a:rPr lang="en-US" sz="800" u="none" strike="noStrike">
                          <a:effectLst/>
                        </a:rPr>
                        <a:t>Revised the conference planning responsibilities to have the BOD take primary conference planning duties from rotating “host” institutions  </a:t>
                      </a:r>
                      <a:endParaRPr lang="en-US" sz="800" b="0" i="0" u="none" strike="noStrike">
                        <a:solidFill>
                          <a:srgbClr val="333333"/>
                        </a:solidFill>
                        <a:effectLst/>
                        <a:latin typeface="Arial" panose="020B0604020202020204" pitchFamily="34" charset="0"/>
                      </a:endParaRPr>
                    </a:p>
                  </a:txBody>
                  <a:tcPr marL="6113" marR="6113" marT="6113" marB="0" anchor="b"/>
                </a:tc>
                <a:tc>
                  <a:txBody>
                    <a:bodyPr/>
                    <a:lstStyle/>
                    <a:p>
                      <a:pPr algn="l" fontAlgn="b"/>
                      <a:r>
                        <a:rPr lang="en-US" sz="800" u="none" strike="noStrike">
                          <a:effectLst/>
                        </a:rPr>
                        <a:t>Bylaws updated and approved by membership vote; changes included alterations to Board of Directors leadership positions and terms, and approved by membership vote</a:t>
                      </a:r>
                      <a:endParaRPr lang="en-US" sz="800" b="0" i="0" u="none" strike="noStrike">
                        <a:solidFill>
                          <a:srgbClr val="333333"/>
                        </a:solidFill>
                        <a:effectLst/>
                        <a:latin typeface="Arial" panose="020B0604020202020204" pitchFamily="34" charset="0"/>
                      </a:endParaRPr>
                    </a:p>
                  </a:txBody>
                  <a:tcPr marL="6113" marR="6113" marT="6113" marB="0" anchor="b"/>
                </a:tc>
                <a:tc>
                  <a:txBody>
                    <a:bodyPr/>
                    <a:lstStyle/>
                    <a:p>
                      <a:pPr algn="l" fontAlgn="b"/>
                      <a:r>
                        <a:rPr lang="en-US" sz="800" u="none" strike="noStrike">
                          <a:effectLst/>
                        </a:rPr>
                        <a:t>AHEAD in Texas offered online webinars as the Covid pandemic changed the required ways to provide service to our members in spring 2021, continuing in fall 2022 and fall 2023.</a:t>
                      </a:r>
                      <a:endParaRPr lang="en-US" sz="800" b="0" i="0" u="none" strike="noStrike">
                        <a:solidFill>
                          <a:srgbClr val="333333"/>
                        </a:solidFill>
                        <a:effectLst/>
                        <a:latin typeface="Arial" panose="020B0604020202020204" pitchFamily="34" charset="0"/>
                      </a:endParaRPr>
                    </a:p>
                  </a:txBody>
                  <a:tcPr marL="6113" marR="6113" marT="6113" marB="0" anchor="b"/>
                </a:tc>
                <a:tc>
                  <a:txBody>
                    <a:bodyPr/>
                    <a:lstStyle/>
                    <a:p>
                      <a:pPr algn="l" fontAlgn="b"/>
                      <a:r>
                        <a:rPr lang="en-US" sz="800" u="none" strike="noStrike" dirty="0">
                          <a:effectLst/>
                        </a:rPr>
                        <a:t>AHEAD in Texas provided an in person conference in San Antonio issuing in a return to conference gatherings.</a:t>
                      </a:r>
                      <a:endParaRPr lang="en-US" sz="800" b="0" i="0" u="none" strike="noStrike" dirty="0">
                        <a:solidFill>
                          <a:srgbClr val="333333"/>
                        </a:solidFill>
                        <a:effectLst/>
                        <a:latin typeface="Arial" panose="020B0604020202020204" pitchFamily="34" charset="0"/>
                      </a:endParaRPr>
                    </a:p>
                  </a:txBody>
                  <a:tcPr marL="6113" marR="6113" marT="6113" marB="0" anchor="b"/>
                </a:tc>
                <a:tc>
                  <a:txBody>
                    <a:bodyPr/>
                    <a:lstStyle/>
                    <a:p>
                      <a:pPr algn="ctr" fontAlgn="b"/>
                      <a:r>
                        <a:rPr lang="en-US" sz="1200" u="none" strike="noStrike">
                          <a:effectLst/>
                        </a:rPr>
                        <a:t>???</a:t>
                      </a:r>
                      <a:endParaRPr lang="en-US" sz="1200" b="1"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1436209656"/>
                  </a:ext>
                </a:extLst>
              </a:tr>
              <a:tr h="177026">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333333"/>
                        </a:solidFill>
                        <a:effectLst/>
                        <a:latin typeface="Arial" panose="020B060402020202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1060261325"/>
                  </a:ext>
                </a:extLst>
              </a:tr>
              <a:tr h="940450">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800" u="none" strike="noStrike">
                          <a:effectLst/>
                        </a:rPr>
                        <a:t>Date for the annual conference permanently moved to the spring to facilitate federal income tax filing</a:t>
                      </a:r>
                      <a:endParaRPr lang="en-US" sz="800" b="0" i="0" u="none" strike="noStrike">
                        <a:solidFill>
                          <a:srgbClr val="333333"/>
                        </a:solidFill>
                        <a:effectLst/>
                        <a:latin typeface="Arial" panose="020B0604020202020204" pitchFamily="34" charset="0"/>
                      </a:endParaRPr>
                    </a:p>
                  </a:txBody>
                  <a:tcPr marL="6113" marR="6113" marT="6113" marB="0" anchor="b"/>
                </a:tc>
                <a:tc>
                  <a:txBody>
                    <a:bodyPr/>
                    <a:lstStyle/>
                    <a:p>
                      <a:pPr algn="l" fontAlgn="b"/>
                      <a:r>
                        <a:rPr lang="en-US" sz="800" u="none" strike="noStrike">
                          <a:effectLst/>
                        </a:rPr>
                        <a:t>Creation of Conference Site Planning Committee -- local host volunteers </a:t>
                      </a:r>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2574743050"/>
                  </a:ext>
                </a:extLst>
              </a:tr>
              <a:tr h="177026">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3830271158"/>
                  </a:ext>
                </a:extLst>
              </a:tr>
              <a:tr h="752360">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800" u="none" strike="noStrike">
                          <a:effectLst/>
                        </a:rPr>
                        <a:t>Constitution retired; Bylaws amended and approved by member ballot</a:t>
                      </a:r>
                      <a:endParaRPr lang="en-US" sz="800" b="0" i="0" u="none" strike="noStrike">
                        <a:solidFill>
                          <a:srgbClr val="333333"/>
                        </a:solidFill>
                        <a:effectLst/>
                        <a:latin typeface="Arial" panose="020B0604020202020204" pitchFamily="34" charset="0"/>
                      </a:endParaRPr>
                    </a:p>
                  </a:txBody>
                  <a:tcPr marL="6113" marR="6113" marT="6113" marB="0" anchor="b"/>
                </a:tc>
                <a:tc>
                  <a:txBody>
                    <a:bodyPr/>
                    <a:lstStyle/>
                    <a:p>
                      <a:pPr algn="l" fontAlgn="b"/>
                      <a:r>
                        <a:rPr lang="en-US" sz="800" u="none" strike="noStrike">
                          <a:effectLst/>
                        </a:rPr>
                        <a:t> first conference organized under this plan: April 2008 in San Antonio</a:t>
                      </a:r>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757981788"/>
                  </a:ext>
                </a:extLst>
              </a:tr>
              <a:tr h="177026">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1598660884"/>
                  </a:ext>
                </a:extLst>
              </a:tr>
              <a:tr h="564270">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r>
                        <a:rPr lang="en-US" sz="800" u="none" strike="noStrike">
                          <a:effectLst/>
                        </a:rPr>
                        <a:t>Terms of Board officers changed to April 1 -March 31</a:t>
                      </a:r>
                      <a:endParaRPr lang="en-US" sz="800" b="0" i="0" u="none" strike="noStrike">
                        <a:solidFill>
                          <a:srgbClr val="333333"/>
                        </a:solidFill>
                        <a:effectLst/>
                        <a:latin typeface="Arial" panose="020B060402020202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6113" marR="6113" marT="6113" marB="0" anchor="b"/>
                </a:tc>
                <a:tc>
                  <a:txBody>
                    <a:bodyPr/>
                    <a:lstStyle/>
                    <a:p>
                      <a:pPr algn="l" fontAlgn="b"/>
                      <a:endParaRPr lang="en-US" sz="800" b="0" i="0" u="none" strike="noStrike" dirty="0">
                        <a:solidFill>
                          <a:srgbClr val="000000"/>
                        </a:solidFill>
                        <a:effectLst/>
                        <a:latin typeface="Calibri" panose="020F0502020204030204" pitchFamily="34" charset="0"/>
                      </a:endParaRPr>
                    </a:p>
                  </a:txBody>
                  <a:tcPr marL="6113" marR="6113" marT="6113" marB="0" anchor="b"/>
                </a:tc>
                <a:extLst>
                  <a:ext uri="{0D108BD9-81ED-4DB2-BD59-A6C34878D82A}">
                    <a16:rowId xmlns:a16="http://schemas.microsoft.com/office/drawing/2014/main" val="939011824"/>
                  </a:ext>
                </a:extLst>
              </a:tr>
            </a:tbl>
          </a:graphicData>
        </a:graphic>
      </p:graphicFrame>
    </p:spTree>
    <p:extLst>
      <p:ext uri="{BB962C8B-B14F-4D97-AF65-F5344CB8AC3E}">
        <p14:creationId xmlns:p14="http://schemas.microsoft.com/office/powerpoint/2010/main" val="2620711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p:txBody>
          <a:bodyPr/>
          <a:lstStyle/>
          <a:p>
            <a:r>
              <a:rPr lang="en-US" dirty="0"/>
              <a:t>Current Board of Directors</a:t>
            </a:r>
            <a:br>
              <a:rPr lang="en-US" dirty="0"/>
            </a:br>
            <a:r>
              <a:rPr lang="en-US" dirty="0"/>
              <a:t>							</a:t>
            </a:r>
            <a:r>
              <a:rPr lang="en-US" sz="3200" dirty="0"/>
              <a:t>July 2023 – June 2024</a:t>
            </a:r>
            <a:endParaRPr lang="en-US" dirty="0"/>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a:xfrm>
            <a:off x="1069848" y="2315378"/>
            <a:ext cx="10058400" cy="4050792"/>
          </a:xfrm>
        </p:spPr>
        <p:txBody>
          <a:bodyPr>
            <a:normAutofit fontScale="40000" lnSpcReduction="20000"/>
          </a:bodyPr>
          <a:lstStyle/>
          <a:p>
            <a:pPr algn="l"/>
            <a:r>
              <a:rPr lang="en-US" sz="8000" b="1" i="0" dirty="0">
                <a:solidFill>
                  <a:srgbClr val="333333"/>
                </a:solidFill>
                <a:effectLst/>
              </a:rPr>
              <a:t>President</a:t>
            </a:r>
            <a:r>
              <a:rPr lang="en-US" sz="8000" b="1" dirty="0">
                <a:solidFill>
                  <a:srgbClr val="333333"/>
                </a:solidFill>
              </a:rPr>
              <a:t> - </a:t>
            </a:r>
            <a:r>
              <a:rPr lang="en-US" sz="8000" b="0" i="0" dirty="0">
                <a:solidFill>
                  <a:srgbClr val="333333"/>
                </a:solidFill>
                <a:effectLst/>
              </a:rPr>
              <a:t>Tamara Mancini</a:t>
            </a:r>
          </a:p>
          <a:p>
            <a:pPr algn="l"/>
            <a:r>
              <a:rPr lang="en-US" sz="8000" b="1" i="0" dirty="0">
                <a:solidFill>
                  <a:srgbClr val="333333"/>
                </a:solidFill>
                <a:effectLst/>
              </a:rPr>
              <a:t>Immediate Past President - </a:t>
            </a:r>
            <a:r>
              <a:rPr lang="en-US" sz="8000" b="0" i="0" dirty="0">
                <a:solidFill>
                  <a:srgbClr val="333333"/>
                </a:solidFill>
                <a:effectLst/>
              </a:rPr>
              <a:t>Cynthia Lowery</a:t>
            </a:r>
          </a:p>
          <a:p>
            <a:pPr algn="l"/>
            <a:r>
              <a:rPr lang="en-US" sz="8000" b="1" i="0" dirty="0">
                <a:solidFill>
                  <a:srgbClr val="333333"/>
                </a:solidFill>
                <a:effectLst/>
              </a:rPr>
              <a:t>Treasurer</a:t>
            </a:r>
            <a:r>
              <a:rPr lang="en-US" sz="8000" b="1" dirty="0">
                <a:solidFill>
                  <a:srgbClr val="333333"/>
                </a:solidFill>
              </a:rPr>
              <a:t> - </a:t>
            </a:r>
            <a:r>
              <a:rPr lang="en-US" sz="8000" b="0" i="0" dirty="0">
                <a:solidFill>
                  <a:srgbClr val="333333"/>
                </a:solidFill>
                <a:effectLst/>
              </a:rPr>
              <a:t>Shawn McNeil</a:t>
            </a:r>
          </a:p>
          <a:p>
            <a:pPr algn="l"/>
            <a:r>
              <a:rPr lang="en-US" sz="8000" b="1" i="0" dirty="0">
                <a:solidFill>
                  <a:srgbClr val="333333"/>
                </a:solidFill>
                <a:effectLst/>
              </a:rPr>
              <a:t>Director of Communication and Membership - </a:t>
            </a:r>
            <a:r>
              <a:rPr lang="en-US" sz="8000" b="0" i="0" dirty="0">
                <a:solidFill>
                  <a:srgbClr val="333333"/>
                </a:solidFill>
                <a:effectLst/>
              </a:rPr>
              <a:t>Laura Marquez Ramsey</a:t>
            </a:r>
          </a:p>
          <a:p>
            <a:pPr algn="l"/>
            <a:r>
              <a:rPr lang="en-US" sz="8000" b="1" i="0" dirty="0">
                <a:solidFill>
                  <a:srgbClr val="333333"/>
                </a:solidFill>
                <a:effectLst/>
              </a:rPr>
              <a:t>Director-at-Large - </a:t>
            </a:r>
            <a:r>
              <a:rPr lang="en-US" sz="8000" b="0" i="0" dirty="0">
                <a:solidFill>
                  <a:srgbClr val="333333"/>
                </a:solidFill>
                <a:effectLst/>
              </a:rPr>
              <a:t>Elvira Smith</a:t>
            </a:r>
          </a:p>
          <a:p>
            <a:pPr algn="l"/>
            <a:r>
              <a:rPr lang="en-US" sz="8000" b="1" i="0" dirty="0">
                <a:solidFill>
                  <a:srgbClr val="333333"/>
                </a:solidFill>
                <a:effectLst/>
              </a:rPr>
              <a:t>Secretary - </a:t>
            </a:r>
            <a:r>
              <a:rPr lang="en-US" sz="8000" b="0" i="0" dirty="0">
                <a:solidFill>
                  <a:srgbClr val="333333"/>
                </a:solidFill>
                <a:effectLst/>
              </a:rPr>
              <a:t>Samantha Johnson </a:t>
            </a:r>
            <a:endParaRPr lang="en-US" dirty="0"/>
          </a:p>
        </p:txBody>
      </p:sp>
    </p:spTree>
    <p:extLst>
      <p:ext uri="{BB962C8B-B14F-4D97-AF65-F5344CB8AC3E}">
        <p14:creationId xmlns:p14="http://schemas.microsoft.com/office/powerpoint/2010/main" val="4012325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p:txBody>
          <a:bodyPr/>
          <a:lstStyle/>
          <a:p>
            <a:r>
              <a:rPr lang="en-US" dirty="0"/>
              <a:t>Benefits of Membership</a:t>
            </a:r>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p:txBody>
          <a:bodyPr/>
          <a:lstStyle/>
          <a:p>
            <a:pPr algn="l">
              <a:buFont typeface="Arial" panose="020B0604020202020204" pitchFamily="34" charset="0"/>
              <a:buChar char="•"/>
            </a:pPr>
            <a:r>
              <a:rPr lang="en-US" b="0" i="0" dirty="0">
                <a:solidFill>
                  <a:srgbClr val="333333"/>
                </a:solidFill>
                <a:effectLst/>
              </a:rPr>
              <a:t>Subscription to the AHEAD in Texas Listserv, providing access to professional colleagues, regional resources, and job postings.</a:t>
            </a:r>
          </a:p>
          <a:p>
            <a:pPr algn="l">
              <a:buFont typeface="Arial" panose="020B0604020202020204" pitchFamily="34" charset="0"/>
              <a:buChar char="•"/>
            </a:pPr>
            <a:r>
              <a:rPr lang="en-US" b="0" i="0" dirty="0">
                <a:solidFill>
                  <a:srgbClr val="333333"/>
                </a:solidFill>
                <a:effectLst/>
              </a:rPr>
              <a:t>Registration discounts for the AHEAD in Texas annual conference and pre-conference workshops.</a:t>
            </a:r>
          </a:p>
          <a:p>
            <a:pPr algn="l">
              <a:buFont typeface="Arial" panose="020B0604020202020204" pitchFamily="34" charset="0"/>
              <a:buChar char="•"/>
            </a:pPr>
            <a:r>
              <a:rPr lang="en-US" b="0" i="0" dirty="0">
                <a:solidFill>
                  <a:srgbClr val="333333"/>
                </a:solidFill>
                <a:effectLst/>
              </a:rPr>
              <a:t>Discounts to other workshops subsidized by AHEAD in Texas.</a:t>
            </a:r>
          </a:p>
          <a:p>
            <a:pPr algn="l">
              <a:buFont typeface="Arial" panose="020B0604020202020204" pitchFamily="34" charset="0"/>
              <a:buChar char="•"/>
            </a:pPr>
            <a:r>
              <a:rPr lang="en-US" b="0" i="0" dirty="0">
                <a:solidFill>
                  <a:srgbClr val="333333"/>
                </a:solidFill>
                <a:effectLst/>
              </a:rPr>
              <a:t>CEUs at conferences and events when available. CEU information will be maintained for one year from the date of the conference or event.</a:t>
            </a:r>
          </a:p>
          <a:p>
            <a:pPr algn="l">
              <a:buFont typeface="Arial" panose="020B0604020202020204" pitchFamily="34" charset="0"/>
              <a:buChar char="•"/>
            </a:pPr>
            <a:r>
              <a:rPr lang="en-US" b="0" i="0" dirty="0">
                <a:solidFill>
                  <a:srgbClr val="333333"/>
                </a:solidFill>
                <a:effectLst/>
              </a:rPr>
              <a:t>Scholarship possibility</a:t>
            </a:r>
          </a:p>
          <a:p>
            <a:pPr algn="l">
              <a:buFont typeface="Arial" panose="020B0604020202020204" pitchFamily="34" charset="0"/>
              <a:buChar char="•"/>
            </a:pPr>
            <a:r>
              <a:rPr lang="en-US" b="0" i="0" dirty="0">
                <a:solidFill>
                  <a:srgbClr val="333333"/>
                </a:solidFill>
                <a:effectLst/>
              </a:rPr>
              <a:t>A community of members that share resources and provide answers to your work related questions.</a:t>
            </a:r>
          </a:p>
        </p:txBody>
      </p:sp>
    </p:spTree>
    <p:extLst>
      <p:ext uri="{BB962C8B-B14F-4D97-AF65-F5344CB8AC3E}">
        <p14:creationId xmlns:p14="http://schemas.microsoft.com/office/powerpoint/2010/main" val="3394794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3F3E-5A20-7DFF-2FE4-F43F85AC3730}"/>
              </a:ext>
            </a:extLst>
          </p:cNvPr>
          <p:cNvSpPr>
            <a:spLocks noGrp="1"/>
          </p:cNvSpPr>
          <p:nvPr>
            <p:ph type="title"/>
          </p:nvPr>
        </p:nvSpPr>
        <p:spPr/>
        <p:txBody>
          <a:bodyPr/>
          <a:lstStyle/>
          <a:p>
            <a:r>
              <a:rPr lang="en-US" dirty="0"/>
              <a:t>Real Talk:  2019 - 2024</a:t>
            </a:r>
          </a:p>
        </p:txBody>
      </p:sp>
      <p:sp>
        <p:nvSpPr>
          <p:cNvPr id="3" name="Content Placeholder 2">
            <a:extLst>
              <a:ext uri="{FF2B5EF4-FFF2-40B4-BE49-F238E27FC236}">
                <a16:creationId xmlns:a16="http://schemas.microsoft.com/office/drawing/2014/main" id="{4B96F0BE-A674-393C-E64F-CB79D5DA7FA1}"/>
              </a:ext>
            </a:extLst>
          </p:cNvPr>
          <p:cNvSpPr>
            <a:spLocks noGrp="1"/>
          </p:cNvSpPr>
          <p:nvPr>
            <p:ph idx="1"/>
          </p:nvPr>
        </p:nvSpPr>
        <p:spPr/>
        <p:txBody>
          <a:bodyPr/>
          <a:lstStyle/>
          <a:p>
            <a:r>
              <a:rPr lang="en-US" dirty="0"/>
              <a:t>COVID cancellations</a:t>
            </a:r>
          </a:p>
          <a:p>
            <a:pPr lvl="1"/>
            <a:r>
              <a:rPr lang="en-US" dirty="0"/>
              <a:t>2019</a:t>
            </a:r>
          </a:p>
          <a:p>
            <a:pPr lvl="1"/>
            <a:r>
              <a:rPr lang="en-US" dirty="0"/>
              <a:t>2020</a:t>
            </a:r>
          </a:p>
          <a:p>
            <a:pPr lvl="1"/>
            <a:r>
              <a:rPr lang="en-US" dirty="0"/>
              <a:t>2021</a:t>
            </a:r>
          </a:p>
          <a:p>
            <a:r>
              <a:rPr lang="en-US" dirty="0"/>
              <a:t>Conference 2022</a:t>
            </a:r>
          </a:p>
          <a:p>
            <a:pPr lvl="1"/>
            <a:r>
              <a:rPr lang="en-US" dirty="0"/>
              <a:t>Pricing and low numbers</a:t>
            </a:r>
          </a:p>
          <a:p>
            <a:r>
              <a:rPr lang="en-US" dirty="0"/>
              <a:t>Conference 2023</a:t>
            </a:r>
          </a:p>
          <a:p>
            <a:pPr lvl="1"/>
            <a:r>
              <a:rPr lang="en-US" dirty="0"/>
              <a:t>Attendance ++</a:t>
            </a:r>
          </a:p>
          <a:p>
            <a:r>
              <a:rPr lang="en-US" dirty="0"/>
              <a:t>TODAY</a:t>
            </a:r>
          </a:p>
          <a:p>
            <a:pPr lvl="1"/>
            <a:r>
              <a:rPr lang="en-US" dirty="0"/>
              <a:t>Continued lack of volunteers</a:t>
            </a:r>
          </a:p>
          <a:p>
            <a:endParaRPr lang="en-US" dirty="0"/>
          </a:p>
        </p:txBody>
      </p:sp>
    </p:spTree>
    <p:extLst>
      <p:ext uri="{BB962C8B-B14F-4D97-AF65-F5344CB8AC3E}">
        <p14:creationId xmlns:p14="http://schemas.microsoft.com/office/powerpoint/2010/main" val="2614805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B64B23-55D2-B7A5-70D0-64D24D258F58}"/>
              </a:ext>
            </a:extLst>
          </p:cNvPr>
          <p:cNvSpPr>
            <a:spLocks noGrp="1"/>
          </p:cNvSpPr>
          <p:nvPr>
            <p:ph type="title"/>
          </p:nvPr>
        </p:nvSpPr>
        <p:spPr/>
        <p:txBody>
          <a:bodyPr/>
          <a:lstStyle/>
          <a:p>
            <a:r>
              <a:rPr lang="en-US" dirty="0"/>
              <a:t>Current bylaws</a:t>
            </a:r>
          </a:p>
        </p:txBody>
      </p:sp>
    </p:spTree>
    <p:extLst>
      <p:ext uri="{BB962C8B-B14F-4D97-AF65-F5344CB8AC3E}">
        <p14:creationId xmlns:p14="http://schemas.microsoft.com/office/powerpoint/2010/main" val="23993498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666</TotalTime>
  <Words>3275</Words>
  <Application>Microsoft Macintosh PowerPoint</Application>
  <PresentationFormat>Widescreen</PresentationFormat>
  <Paragraphs>294</Paragraphs>
  <Slides>30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Calibri</vt:lpstr>
      <vt:lpstr>Helvetica-Light</vt:lpstr>
      <vt:lpstr>Rockwell</vt:lpstr>
      <vt:lpstr>Rockwell Condensed</vt:lpstr>
      <vt:lpstr>Rockwell Extra Bold</vt:lpstr>
      <vt:lpstr>Symbol</vt:lpstr>
      <vt:lpstr>Wingdings</vt:lpstr>
      <vt:lpstr>Wood Type</vt:lpstr>
      <vt:lpstr>AHEAD in Texas:  Wide Open spaces </vt:lpstr>
      <vt:lpstr>Talking Points</vt:lpstr>
      <vt:lpstr>History – from 1992</vt:lpstr>
      <vt:lpstr>Charter Members – THANK YOU!</vt:lpstr>
      <vt:lpstr>TimeLINE of Events</vt:lpstr>
      <vt:lpstr>Current Board of Directors        July 2023 – June 2024</vt:lpstr>
      <vt:lpstr>Benefits of Membership</vt:lpstr>
      <vt:lpstr>Real Talk:  2019 - 2024</vt:lpstr>
      <vt:lpstr>Current bylaws</vt:lpstr>
      <vt:lpstr>Current ByLaws</vt:lpstr>
      <vt:lpstr>Current ByLaws</vt:lpstr>
      <vt:lpstr>Current ByLaws   Suggested change to Section 3</vt:lpstr>
      <vt:lpstr>Current ByLaws</vt:lpstr>
      <vt:lpstr>Current ByLaws</vt:lpstr>
      <vt:lpstr>Current ByLaws</vt:lpstr>
      <vt:lpstr>Current ByLaws</vt:lpstr>
      <vt:lpstr>Current ByLaws</vt:lpstr>
      <vt:lpstr>Current ByLaws</vt:lpstr>
      <vt:lpstr>Current ByLaws</vt:lpstr>
      <vt:lpstr>Proposed changes to Bylaws - 2024</vt:lpstr>
      <vt:lpstr>Proposed changes to Bylaws - 2024</vt:lpstr>
      <vt:lpstr>Proposed changes</vt:lpstr>
      <vt:lpstr>Proposed changes</vt:lpstr>
      <vt:lpstr>Proposed changes</vt:lpstr>
      <vt:lpstr>Proposed changes</vt:lpstr>
      <vt:lpstr>Proposed changes</vt:lpstr>
      <vt:lpstr>Incentives</vt:lpstr>
      <vt:lpstr>Suggestions from the audience</vt:lpstr>
      <vt:lpstr>Friday’s Business Meeting </vt:lpstr>
      <vt:lpstr>Thank you for your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Mancini, Tamara</dc:creator>
  <cp:lastModifiedBy>Mancini, Tamara</cp:lastModifiedBy>
  <cp:revision>9</cp:revision>
  <dcterms:created xsi:type="dcterms:W3CDTF">2024-02-28T17:11:09Z</dcterms:created>
  <dcterms:modified xsi:type="dcterms:W3CDTF">2024-03-26T22:33:28Z</dcterms:modified>
</cp:coreProperties>
</file>