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6"/>
  </p:notes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Lst>
  <p:sldSz cx="18288000" cy="10287000"/>
  <p:notesSz cx="6858000" cy="9144000"/>
  <p:embeddedFontLst>
    <p:embeddedFont>
      <p:font typeface="Bebas Neue" charset="1" panose="00000500000000000000"/>
      <p:regular r:id="rId6"/>
    </p:embeddedFont>
    <p:embeddedFont>
      <p:font typeface="Bebas Neue Bold" charset="1" panose="020B0606020202050201"/>
      <p:regular r:id="rId7"/>
    </p:embeddedFont>
    <p:embeddedFont>
      <p:font typeface="Trocchi" charset="1" panose="00000500000000000000"/>
      <p:regular r:id="rId8"/>
    </p:embeddedFont>
    <p:embeddedFont>
      <p:font typeface="Playfair Display" charset="1" panose="00000500000000000000"/>
      <p:regular r:id="rId9"/>
    </p:embeddedFont>
    <p:embeddedFont>
      <p:font typeface="Playfair Display Bold" charset="1" panose="00000800000000000000"/>
      <p:regular r:id="rId10"/>
    </p:embeddedFont>
    <p:embeddedFont>
      <p:font typeface="Playfair Display Italics" charset="1" panose="00000500000000000000"/>
      <p:regular r:id="rId11"/>
    </p:embeddedFont>
    <p:embeddedFont>
      <p:font typeface="Playfair Display Bold Italics" charset="1" panose="00000800000000000000"/>
      <p:regular r:id="rId12"/>
    </p:embeddedFont>
    <p:embeddedFont>
      <p:font typeface="Arimo" charset="1" panose="020B0604020202020204"/>
      <p:regular r:id="rId13"/>
    </p:embeddedFont>
    <p:embeddedFont>
      <p:font typeface="Arimo Bold" charset="1" panose="020B0704020202020204"/>
      <p:regular r:id="rId14"/>
    </p:embeddedFont>
    <p:embeddedFont>
      <p:font typeface="Arimo Italics" charset="1" panose="020B0604020202090204"/>
      <p:regular r:id="rId15"/>
    </p:embeddedFont>
    <p:embeddedFont>
      <p:font typeface="Arimo Bold Italics" charset="1" panose="020B0704020202090204"/>
      <p:regular r:id="rId16"/>
    </p:embeddedFont>
    <p:embeddedFont>
      <p:font typeface="Poppins" charset="1" panose="00000500000000000000"/>
      <p:regular r:id="rId17"/>
    </p:embeddedFont>
    <p:embeddedFont>
      <p:font typeface="Poppins Bold" charset="1" panose="00000800000000000000"/>
      <p:regular r:id="rId18"/>
    </p:embeddedFont>
    <p:embeddedFont>
      <p:font typeface="Poppins Italics" charset="1" panose="00000500000000000000"/>
      <p:regular r:id="rId19"/>
    </p:embeddedFont>
    <p:embeddedFont>
      <p:font typeface="Poppins Bold Italics" charset="1" panose="00000800000000000000"/>
      <p:regular r:id="rId20"/>
    </p:embeddedFont>
    <p:embeddedFont>
      <p:font typeface="Brittany" charset="1" panose="00000000000000000000"/>
      <p:regular r:id="rId21"/>
    </p:embeddedFont>
    <p:embeddedFont>
      <p:font typeface="Canva Sans" charset="1" panose="020B0503030501040103"/>
      <p:regular r:id="rId22"/>
    </p:embeddedFont>
    <p:embeddedFont>
      <p:font typeface="Canva Sans Bold" charset="1" panose="020B0803030501040103"/>
      <p:regular r:id="rId23"/>
    </p:embeddedFont>
    <p:embeddedFont>
      <p:font typeface="Canva Sans Italics" charset="1" panose="020B0503030501040103"/>
      <p:regular r:id="rId24"/>
    </p:embeddedFont>
    <p:embeddedFont>
      <p:font typeface="Canva Sans Bold Italics" charset="1" panose="020B08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34" Target="slides/slide9.xml" Type="http://schemas.openxmlformats.org/officeDocument/2006/relationships/slide"/><Relationship Id="rId35" Target="slides/slide10.xml" Type="http://schemas.openxmlformats.org/officeDocument/2006/relationships/slide"/><Relationship Id="rId36" Target="slides/slide11.xml" Type="http://schemas.openxmlformats.org/officeDocument/2006/relationships/slide"/><Relationship Id="rId37" Target="slides/slide12.xml" Type="http://schemas.openxmlformats.org/officeDocument/2006/relationships/slide"/><Relationship Id="rId38" Target="slides/slide13.xml" Type="http://schemas.openxmlformats.org/officeDocument/2006/relationships/slide"/><Relationship Id="rId39" Target="slides/slide14.xml" Type="http://schemas.openxmlformats.org/officeDocument/2006/relationships/slide"/><Relationship Id="rId4" Target="theme/theme1.xml" Type="http://schemas.openxmlformats.org/officeDocument/2006/relationships/theme"/><Relationship Id="rId40" Target="slides/slide15.xml" Type="http://schemas.openxmlformats.org/officeDocument/2006/relationships/slide"/><Relationship Id="rId41" Target="slides/slide16.xml" Type="http://schemas.openxmlformats.org/officeDocument/2006/relationships/slide"/><Relationship Id="rId42" Target="slides/slide17.xml" Type="http://schemas.openxmlformats.org/officeDocument/2006/relationships/slide"/><Relationship Id="rId43" Target="slides/slide18.xml" Type="http://schemas.openxmlformats.org/officeDocument/2006/relationships/slide"/><Relationship Id="rId44" Target="slides/slide19.xml" Type="http://schemas.openxmlformats.org/officeDocument/2006/relationships/slide"/><Relationship Id="rId45" Target="slides/slide20.xml" Type="http://schemas.openxmlformats.org/officeDocument/2006/relationships/slide"/><Relationship Id="rId46" Target="notesMasters/notesMaster1.xml" Type="http://schemas.openxmlformats.org/officeDocument/2006/relationships/notesMaster"/><Relationship Id="rId47" Target="theme/theme2.xml" Type="http://schemas.openxmlformats.org/officeDocument/2006/relationships/theme"/><Relationship Id="rId48" Target="notesSlides/notesSlide1.xml" Type="http://schemas.openxmlformats.org/officeDocument/2006/relationships/notesSlide"/><Relationship Id="rId49" Target="notesSlides/notesSlide2.xml" Type="http://schemas.openxmlformats.org/officeDocument/2006/relationships/notesSlide"/><Relationship Id="rId5" Target="tableStyles.xml" Type="http://schemas.openxmlformats.org/officeDocument/2006/relationships/tableStyles"/><Relationship Id="rId50" Target="notesSlides/notesSlide3.xml" Type="http://schemas.openxmlformats.org/officeDocument/2006/relationships/notesSlide"/><Relationship Id="rId51" Target="notesSlides/notesSlide4.xml" Type="http://schemas.openxmlformats.org/officeDocument/2006/relationships/notesSlide"/><Relationship Id="rId52" Target="notesSlides/notesSlide5.xml" Type="http://schemas.openxmlformats.org/officeDocument/2006/relationships/notesSlide"/><Relationship Id="rId53" Target="notesSlides/notesSlide6.xml" Type="http://schemas.openxmlformats.org/officeDocument/2006/relationships/notesSlide"/><Relationship Id="rId54" Target="notesSlides/notesSlide7.xml" Type="http://schemas.openxmlformats.org/officeDocument/2006/relationships/notesSlide"/><Relationship Id="rId55" Target="notesSlides/notesSlide8.xml" Type="http://schemas.openxmlformats.org/officeDocument/2006/relationships/notesSlide"/><Relationship Id="rId56" Target="notesSlides/notesSlide9.xml" Type="http://schemas.openxmlformats.org/officeDocument/2006/relationships/notesSlide"/><Relationship Id="rId57" Target="notesSlides/notesSlide10.xml" Type="http://schemas.openxmlformats.org/officeDocument/2006/relationships/notesSlide"/><Relationship Id="rId58" Target="notesSlides/notesSlide11.xml" Type="http://schemas.openxmlformats.org/officeDocument/2006/relationships/notesSlide"/><Relationship Id="rId59" Target="notesSlides/notesSlide12.xml" Type="http://schemas.openxmlformats.org/officeDocument/2006/relationships/notesSlide"/><Relationship Id="rId6" Target="fonts/font6.fntdata" Type="http://schemas.openxmlformats.org/officeDocument/2006/relationships/font"/><Relationship Id="rId60" Target="notesSlides/notesSlide13.xml" Type="http://schemas.openxmlformats.org/officeDocument/2006/relationships/notesSlide"/><Relationship Id="rId61" Target="notesSlides/notesSlide14.xml" Type="http://schemas.openxmlformats.org/officeDocument/2006/relationships/notesSlide"/><Relationship Id="rId62" Target="notesSlides/notesSlide15.xml" Type="http://schemas.openxmlformats.org/officeDocument/2006/relationships/note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me, TTU 20+ years, Associate Provost TTUHSC Since September 2019. </a:t>
            </a:r>
          </a:p>
          <a:p>
            <a:r>
              <a:rPr lang="en-US"/>
              <a:t>Why this topic? CARS &amp; NACADA  What does it mean to be a professional?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With a strong professional identity, you can seek out/choose activities and make decisions consistently and in alignment with your values/purpose.</a:t>
            </a:r>
          </a:p>
          <a:p>
            <a:r>
              <a:rPr lang="en-US"/>
              <a:t>●	Empowering – taking control of your identity puts you in the driver’s seat.</a:t>
            </a:r>
          </a:p>
          <a:p>
            <a:r>
              <a:rPr lang="en-US"/>
              <a:t>●	Challenging – facing your fears pushes you past previously imposed limits</a:t>
            </a:r>
          </a:p>
          <a:p>
            <a:r>
              <a:rPr lang="en-US"/>
              <a:t>●	Inspiring – people are watching (and modeling). </a:t>
            </a:r>
          </a:p>
          <a:p>
            <a:r>
              <a:rPr lang="en-US"/>
              <a:t/>
            </a:r>
          </a:p>
          <a:p>
            <a:r>
              <a:rPr lang="en-US"/>
              <a:t>Remember you are influencing 10,000 people!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can be really challenging to sit down and design your personal brand. It’s likely you’ve never considered yourself in this way. And then, once you’ve decided what you want your brand to be, you still have to reflect on the current state of your professional identity and make continual choices that align your image and actions with the values and strengths of that brand.</a:t>
            </a:r>
          </a:p>
          <a:p>
            <a:r>
              <a:rPr lang="en-US"/>
              <a:t/>
            </a:r>
          </a:p>
          <a:p>
            <a:r>
              <a:rPr lang="en-US"/>
              <a:t>The only way to avoid getting off track or burned out is to be mindful and engage in consistent practices that keep you on the path you design (Henry, 2013).</a:t>
            </a:r>
          </a:p>
          <a:p>
            <a:r>
              <a:rPr lang="en-US"/>
              <a:t/>
            </a:r>
          </a:p>
          <a:p>
            <a:r>
              <a:rPr lang="en-US"/>
              <a:t>Consider whether you have been focused on your values and purpose in your activities, your image, and your professional network.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Look at your calendar and task lists - where is your time going. Remember any yes is a no to something else.</a:t>
            </a:r>
          </a:p>
          <a:p>
            <a:r>
              <a:rPr lang="en-US"/>
              <a:t/>
            </a:r>
          </a:p>
          <a:p>
            <a:r>
              <a:rPr lang="en-US"/>
              <a:t>Pull up your resume/CV. Has your career path been what you what? Has it been intentional? To what presentations, publications, etc. have you been giving energy and time?</a:t>
            </a:r>
          </a:p>
          <a:p>
            <a:r>
              <a:rPr lang="en-US"/>
              <a:t>Have you participated in enough/the right professional development activities?</a:t>
            </a:r>
          </a:p>
          <a:p>
            <a:r>
              <a:rPr lang="en-US"/>
              <a:t/>
            </a:r>
          </a:p>
          <a:p>
            <a:r>
              <a:rPr lang="en-US"/>
              <a:t>“Google” yourself – this is what others are seeing in your digital identity. What do the results of your search say about your brand? </a:t>
            </a:r>
          </a:p>
          <a:p>
            <a:r>
              <a:rPr lang="en-US"/>
              <a:t/>
            </a:r>
          </a:p>
          <a:p>
            <a:r>
              <a:rPr lang="en-US"/>
              <a:t>LinkedIn, Facebook, Twitter, etc. - Do you have these? Do you keep them up to date? Do they align with the image you want to portray? </a:t>
            </a:r>
          </a:p>
          <a:p>
            <a:r>
              <a:rPr lang="en-US"/>
              <a:t/>
            </a:r>
          </a:p>
          <a:p>
            <a:r>
              <a:rPr lang="en-US"/>
              <a:t>●	This is not about being fake, but about being mindful. </a:t>
            </a:r>
          </a:p>
          <a:p>
            <a:r>
              <a:rPr lang="en-US"/>
              <a:t>○	Example of Instructor talking about student/students complaining &amp; political divisiveness vs. professional highlighting relationships with colleagues.  </a:t>
            </a:r>
          </a:p>
          <a:p>
            <a:r>
              <a:rPr lang="en-US"/>
              <a:t/>
            </a:r>
          </a:p>
          <a:p>
            <a:r>
              <a:rPr lang="en-US"/>
              <a:t>Seek out and just listen – feedback is everywhere!</a:t>
            </a:r>
          </a:p>
          <a:p>
            <a:r>
              <a:rPr lang="en-US"/>
              <a:t/>
            </a:r>
          </a:p>
          <a:p>
            <a:r>
              <a:rPr lang="en-US"/>
              <a:t>The true measure of your brand is the reputation others hold of you in their hearts and minds. Notice how they introduce you to others.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Take stock of what is good, what needs work, and what you might be missing, and then create a concrete action plan that includes ways to hold yourself accountable.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many resources available to support your development of professional identity</a:t>
            </a:r>
          </a:p>
          <a:p>
            <a:r>
              <a:rPr lang="en-US"/>
              <a:t>·      Campus resources - short courses, training, special events, student events</a:t>
            </a:r>
          </a:p>
          <a:p>
            <a:r>
              <a:rPr lang="en-US"/>
              <a:t>·      Professional Organizations </a:t>
            </a:r>
          </a:p>
          <a:p>
            <a:r>
              <a:rPr lang="en-US"/>
              <a:t>·      Professional Presentation/Publication</a:t>
            </a:r>
          </a:p>
          <a:p>
            <a:r>
              <a:rPr lang="en-US"/>
              <a:t>·      Formal/Informal Networking/Mentoring</a:t>
            </a:r>
          </a:p>
          <a:p>
            <a:r>
              <a:rPr lang="en-US"/>
              <a:t>·      Reading/Internet surfing</a:t>
            </a:r>
          </a:p>
          <a:p>
            <a:r>
              <a:rPr lang="en-US"/>
              <a:t/>
            </a:r>
          </a:p>
          <a:p>
            <a:r>
              <a:rPr lang="en-US"/>
              <a:t>See “Stretch Activities”</a:t>
            </a:r>
          </a:p>
          <a:p>
            <a:r>
              <a:rPr lang="en-US"/>
              <a:t/>
            </a:r>
          </a:p>
          <a:p>
            <a:r>
              <a:rPr lang="en-US"/>
              <a:t>Seek out those with similar brands/values and those who have aspects you want to emulate (e.g., porch sitting, monthly prof dev happy hour)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Show up, own up, straighten it up – (Booher, 2011, p. 173)   </a:t>
            </a:r>
          </a:p>
          <a:p>
            <a:r>
              <a:rPr lang="en-US"/>
              <a:t>●	Don’t whine </a:t>
            </a:r>
          </a:p>
          <a:p>
            <a:r>
              <a:rPr lang="en-US"/>
              <a:t>●	Admit mistakes</a:t>
            </a:r>
          </a:p>
          <a:p>
            <a:r>
              <a:rPr lang="en-US"/>
              <a:t>●	Track progress &amp; make it visible</a:t>
            </a:r>
          </a:p>
          <a:p>
            <a:r>
              <a:rPr lang="en-US"/>
              <a:t>●	Be accountable for results</a:t>
            </a:r>
          </a:p>
          <a:p>
            <a:r>
              <a:rPr lang="en-US"/>
              <a:t/>
            </a:r>
          </a:p>
          <a:p>
            <a:r>
              <a:rPr lang="en-US"/>
              <a:t>"Being a professional is doing the things you love the days you don’t feel like doing them.” Julius Erving, Basketball Hall of Famer </a:t>
            </a:r>
          </a:p>
          <a:p>
            <a:r>
              <a:rPr lang="en-US"/>
              <a:t/>
            </a:r>
          </a:p>
          <a:p>
            <a:r>
              <a:rPr lang="en-US"/>
              <a:t>Accountability Measures</a:t>
            </a:r>
          </a:p>
          <a:p>
            <a:r>
              <a:rPr lang="en-US"/>
              <a:t>“colleagues, supervisor, mentor, 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10,000 – According to John Maxwell (1993), author of Developing the Leader Within You, even the most introverted individual will influence 10,000 people in their lifetime.  Think about that! That’s amazing.</a:t>
            </a:r>
          </a:p>
          <a:p>
            <a:r>
              <a:rPr lang="en-US"/>
              <a:t>·   	What do you want your impact to be? (on colleagues, students, vendors)</a:t>
            </a:r>
          </a:p>
          <a:p>
            <a:r>
              <a:rPr lang="en-US"/>
              <a:t>·   	Have you thought about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let’s explore what is meant by the term professional identity.</a:t>
            </a:r>
          </a:p>
          <a:p>
            <a:r>
              <a:rPr lang="en-US"/>
              <a:t> </a:t>
            </a:r>
          </a:p>
          <a:p>
            <a:r>
              <a:rPr lang="en-US"/>
              <a:t>What do we know about professional identity? The research is pretty sparse.  There is some literature regarding the topic for counselors, teachers, nurses - mostly fields with very specific certification-  but the rest of us? Not so much.</a:t>
            </a:r>
          </a:p>
          <a:p>
            <a:r>
              <a:rPr lang="en-US"/>
              <a:t>●	Most scholars agree that professional identity refers to the various meanings attached to a person by themselves and others.</a:t>
            </a:r>
          </a:p>
          <a:p>
            <a:r>
              <a:rPr lang="en-US"/>
              <a:t>○	It’s based on your social roles and group memberships, and personal and character traits you display and others attribute to you. It’s constructed and negotiated in social interaction (Ibarra, 1999).</a:t>
            </a:r>
          </a:p>
          <a:p>
            <a:r>
              <a:rPr lang="en-US"/>
              <a:t>○	So, professional identity isn’t a stable entity, it’s “complex, personal, and shaped by contextual factors" (Clarke, Hyde, &amp; Drennan, 2013, p. 8).</a:t>
            </a:r>
          </a:p>
          <a:p>
            <a:r>
              <a:rPr lang="en-US"/>
              <a:t/>
            </a:r>
          </a:p>
          <a:p>
            <a:r>
              <a:rPr lang="en-US"/>
              <a:t>As students and professionals at TTUHSC our brand is influenced by and, in turn, influences the HSC brand.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Herminia Ibarra’s work suggests that we go through a three-step process of role adaptation. We:</a:t>
            </a:r>
          </a:p>
          <a:p>
            <a:r>
              <a:rPr lang="en-US"/>
              <a:t>●	Observe various role models to identify potential identities.</a:t>
            </a:r>
          </a:p>
          <a:p>
            <a:r>
              <a:rPr lang="en-US"/>
              <a:t>●	Experiment with provisional selves.</a:t>
            </a:r>
          </a:p>
          <a:p>
            <a:r>
              <a:rPr lang="en-US"/>
              <a:t>●	Evaluate experiments against internal standards and external feedback. (Ibarra, 1999, p. 764) </a:t>
            </a:r>
          </a:p>
          <a:p>
            <a:r>
              <a:rPr lang="en-US"/>
              <a:t/>
            </a:r>
          </a:p>
          <a:p>
            <a:r>
              <a:rPr lang="en-US"/>
              <a:t>Chat: I appreciate others who….three qualities or behaviors</a:t>
            </a:r>
          </a:p>
          <a:p>
            <a:r>
              <a:rPr lang="en-US"/>
              <a:t>(I appreciate others who, I’m powerful when)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way to consider our professional identities is to consider Erik Erikson’s psychosocial development stage theory. Each stage of development comes with its own unique crisis.</a:t>
            </a:r>
          </a:p>
          <a:p>
            <a:r>
              <a:rPr lang="en-US"/>
              <a:t/>
            </a:r>
          </a:p>
          <a:p>
            <a:r>
              <a:rPr lang="en-US"/>
              <a:t>Outline stages briefly</a:t>
            </a:r>
          </a:p>
          <a:p>
            <a:r>
              <a:rPr lang="en-US"/>
              <a:t> </a:t>
            </a:r>
          </a:p>
          <a:p>
            <a:r>
              <a:rPr lang="en-US"/>
              <a:t>We can think about how that relates to our time in our professional careers/current position.</a:t>
            </a:r>
          </a:p>
          <a:p>
            <a:r>
              <a:rPr lang="en-US"/>
              <a:t>●	From 0-1 year, you are trying to get a sense for who and what you can trust. You’ll leave this stage with either a feeling of faith in your surroundings or suspicion.</a:t>
            </a:r>
          </a:p>
          <a:p>
            <a:r>
              <a:rPr lang="en-US"/>
              <a:t>●	From year 1-3, you will either gain autonomy and feelings of adequacy or you may begin to experience shame and self-doubt.</a:t>
            </a:r>
          </a:p>
          <a:p>
            <a:r>
              <a:rPr lang="en-US"/>
              <a:t>●	In year 3-5, you’ll begin to either take initiative or perhaps feel guilty about not doing so.</a:t>
            </a:r>
          </a:p>
          <a:p>
            <a:r>
              <a:rPr lang="en-US"/>
              <a:t>●	Years 5-12, you’ll gain a sense of competency or feel inferior.</a:t>
            </a:r>
          </a:p>
          <a:p>
            <a:r>
              <a:rPr lang="en-US"/>
              <a:t>●	And so on, all the way through the care and wisdom years, when you will truly give back to your profession and leave some sort of legacy.</a:t>
            </a:r>
          </a:p>
          <a:p>
            <a:r>
              <a:rPr lang="en-US"/>
              <a:t> </a:t>
            </a:r>
          </a:p>
          <a:p>
            <a:r>
              <a:rPr lang="en-US"/>
              <a:t>Poll: Where do you fall?</a:t>
            </a:r>
          </a:p>
          <a:p>
            <a:r>
              <a:rPr lang="en-US"/>
              <a:t/>
            </a:r>
          </a:p>
          <a:p>
            <a:r>
              <a:rPr lang="en-US"/>
              <a:t>How has the pandemic affected this? Relearning, confidence, social aspects.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that we have a sense of what is meant by professional identity, let’s talk about why it is so important to develop a strong professional identity</a:t>
            </a:r>
          </a:p>
          <a:p>
            <a:r>
              <a:rPr lang="en-US"/>
              <a:t/>
            </a:r>
          </a:p>
          <a:p>
            <a:r>
              <a:rPr lang="en-US"/>
              <a:t>Professional Identity = Personal Brand </a:t>
            </a:r>
          </a:p>
          <a:p>
            <a:r>
              <a:rPr lang="en-US"/>
              <a:t/>
            </a:r>
          </a:p>
          <a:p>
            <a:r>
              <a:rPr lang="en-US"/>
              <a:t>As individuals, we have great power over the meanings that are attached to us by ourselves and others. We can either actively create our identity or allow others to do it for us.</a:t>
            </a:r>
          </a:p>
          <a:p>
            <a:r>
              <a:rPr lang="en-US"/>
              <a:t/>
            </a:r>
          </a:p>
          <a:p>
            <a:r>
              <a:rPr lang="en-US"/>
              <a:t>Share: How I ended up at SDS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powerful metaphor I’ve used to consider my professional identity is branding. My professional identity is in essence my personal brand. I have to define my brand, manage my professional identity, and seek feedback.</a:t>
            </a:r>
          </a:p>
          <a:p>
            <a:r>
              <a:rPr lang="en-US"/>
              <a:t/>
            </a:r>
          </a:p>
          <a:p>
            <a:r>
              <a:rPr lang="en-US"/>
              <a:t>Activity: Favorite brands?</a:t>
            </a:r>
          </a:p>
          <a:p>
            <a:r>
              <a:rPr lang="en-US"/>
              <a:t>What do your favorite brands portray? Slogans, known for, how they make you feel?</a:t>
            </a:r>
          </a:p>
          <a:p>
            <a:r>
              <a:rPr lang="en-US"/>
              <a:t/>
            </a:r>
          </a:p>
          <a:p>
            <a:r>
              <a:rPr lang="en-US"/>
              <a:t>Define your brand (values, talents/strengths)</a:t>
            </a:r>
          </a:p>
          <a:p>
            <a:r>
              <a:rPr lang="en-US"/>
              <a:t/>
            </a:r>
          </a:p>
          <a:p>
            <a:r>
              <a:rPr lang="en-US"/>
              <a:t>Chat: Share your brand (and the why [your key values &amp; talent])). </a:t>
            </a:r>
          </a:p>
          <a:p>
            <a:r>
              <a:rPr lang="en-US"/>
              <a:t/>
            </a:r>
          </a:p>
          <a:p>
            <a:r>
              <a:rPr lang="en-US"/>
              <a:t>Share mine – Human Potential Maximizer</a:t>
            </a:r>
          </a:p>
          <a:p>
            <a:r>
              <a:rPr lang="en-US"/>
              <a:t> </a:t>
            </a:r>
          </a:p>
          <a:p>
            <a:r>
              <a:rPr lang="en-US"/>
              <a:t>A strong professional identity provides purpose and satisfaction</a:t>
            </a:r>
          </a:p>
          <a:p>
            <a:r>
              <a:rPr lang="en-US"/>
              <a:t>Without a strong professional identity, it becomes easy to fall into a mode of default.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 either operate by design, meaning that you put specific measures in place to keep you energized, self-aware, and operating at full capacity. or you can operate by default, doing what seems comfortable or easy in the moment.</a:t>
            </a:r>
          </a:p>
          <a:p>
            <a:r>
              <a:rPr lang="en-US"/>
              <a:t/>
            </a:r>
          </a:p>
          <a:p>
            <a:r>
              <a:rPr lang="en-US"/>
              <a:t>As I spoke about earlier, I had been in a mode of default. I am certainly not alone.</a:t>
            </a:r>
          </a:p>
          <a:p>
            <a:r>
              <a:rPr lang="en-US"/>
              <a:t/>
            </a:r>
          </a:p>
          <a:p>
            <a:r>
              <a:rPr lang="en-US"/>
              <a:t>I’ve found a great way to think about this is to consider whether I am working from a place of design or default in regard to my priorities.</a:t>
            </a:r>
          </a:p>
          <a:p>
            <a:r>
              <a:rPr lang="en-US"/>
              <a:t>●	Default – Say YES to everything! Do what’s important to others; ignore what’s important to YOU (Thornton, 2013)</a:t>
            </a:r>
          </a:p>
          <a:p>
            <a:r>
              <a:rPr lang="en-US"/>
              <a:t>●	Design – Learn how to say NO. Say YES to activities that support your goals and priorities. Say, “Let me think about that and check my schedule,” before saying YES or NO. Keep in mind that every YES is a NO to something else (Thornton, 2013)</a:t>
            </a:r>
          </a:p>
          <a:p>
            <a:r>
              <a:rPr lang="en-US"/>
              <a:t>●	Default – Wake up each morning and see what happens! Rely on your memory for everything. Don’t schedule anything. Or, schedule too much. Procrastinate doing little tasks until they become large, overwhelming projects. Spend all your time putting out fires, real and imagined. (Thornton, 2013)</a:t>
            </a:r>
          </a:p>
          <a:p>
            <a:r>
              <a:rPr lang="en-US"/>
              <a:t>●	Design – Keep a master to-do list. Schedule regular blocks of time for projects that are important to you. Plan each day the night before and have weekly and monthly planning sessions with yourself. Set S.M.A.R.T. Goals. Leave some slack for emergencies, downtime, and opportunities.  (Thornton, 2013)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"It's easy to get lost, and wake up many years later in a strange land asking yourself, ‘Who am I, how did I get here, and how do I get back?’” Todd Henry</a:t>
            </a:r>
          </a:p>
          <a:p>
            <a:r>
              <a:rPr lang="en-US"/>
              <a:t/>
            </a:r>
          </a:p>
          <a:p>
            <a:r>
              <a:rPr lang="en-US"/>
              <a:t>How has the pandemic affected our commitment to our values and priorities?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4.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8.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28.jpe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8.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0.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3.jpe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3961673" y="4436275"/>
            <a:ext cx="10364653" cy="2732455"/>
          </a:xfrm>
          <a:prstGeom prst="rect">
            <a:avLst/>
          </a:prstGeom>
        </p:spPr>
        <p:txBody>
          <a:bodyPr anchor="t" rtlCol="false" tIns="0" lIns="0" bIns="0" rIns="0">
            <a:spAutoFit/>
          </a:bodyPr>
          <a:lstStyle/>
          <a:p>
            <a:pPr algn="ctr">
              <a:lnSpc>
                <a:spcPts val="20484"/>
              </a:lnSpc>
            </a:pPr>
            <a:r>
              <a:rPr lang="en-US" sz="20484">
                <a:solidFill>
                  <a:srgbClr val="000000"/>
                </a:solidFill>
                <a:latin typeface="Bebas Neue Bold"/>
              </a:rPr>
              <a:t>IDENTITY</a:t>
            </a:r>
          </a:p>
        </p:txBody>
      </p:sp>
      <p:grpSp>
        <p:nvGrpSpPr>
          <p:cNvPr name="Group 3" id="3"/>
          <p:cNvGrpSpPr/>
          <p:nvPr/>
        </p:nvGrpSpPr>
        <p:grpSpPr>
          <a:xfrm rot="0">
            <a:off x="6637827" y="6538132"/>
            <a:ext cx="5012346" cy="781940"/>
            <a:chOff x="0" y="0"/>
            <a:chExt cx="6609980" cy="1031175"/>
          </a:xfrm>
        </p:grpSpPr>
        <p:sp>
          <p:nvSpPr>
            <p:cNvPr name="Freeform 4" id="4"/>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DFD8CA"/>
            </a:solidFill>
          </p:spPr>
        </p:sp>
        <p:sp>
          <p:nvSpPr>
            <p:cNvPr name="Freeform 5" id="5"/>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name="AutoShape 6" id="6"/>
          <p:cNvSpPr/>
          <p:nvPr/>
        </p:nvSpPr>
        <p:spPr>
          <a:xfrm rot="0">
            <a:off x="15992183" y="9097962"/>
            <a:ext cx="1267117" cy="0"/>
          </a:xfrm>
          <a:prstGeom prst="line">
            <a:avLst/>
          </a:prstGeom>
          <a:ln cap="flat" w="19050">
            <a:solidFill>
              <a:srgbClr val="000000"/>
            </a:solidFill>
            <a:prstDash val="solid"/>
            <a:headEnd type="none" len="sm" w="sm"/>
            <a:tailEnd type="arrow" len="sm" w="med"/>
          </a:ln>
        </p:spPr>
      </p:sp>
      <p:grpSp>
        <p:nvGrpSpPr>
          <p:cNvPr name="Group 7" id="7"/>
          <p:cNvGrpSpPr/>
          <p:nvPr/>
        </p:nvGrpSpPr>
        <p:grpSpPr>
          <a:xfrm rot="0">
            <a:off x="16981873" y="1121493"/>
            <a:ext cx="277427" cy="277427"/>
            <a:chOff x="0" y="0"/>
            <a:chExt cx="6350000" cy="6350000"/>
          </a:xfrm>
        </p:grpSpPr>
        <p:sp>
          <p:nvSpPr>
            <p:cNvPr name="Freeform 8" id="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9" id="9"/>
          <p:cNvGrpSpPr/>
          <p:nvPr/>
        </p:nvGrpSpPr>
        <p:grpSpPr>
          <a:xfrm rot="0">
            <a:off x="16575495" y="1121493"/>
            <a:ext cx="277427" cy="277427"/>
            <a:chOff x="0" y="0"/>
            <a:chExt cx="6350000" cy="6350000"/>
          </a:xfrm>
        </p:grpSpPr>
        <p:sp>
          <p:nvSpPr>
            <p:cNvPr name="Freeform 10" id="10"/>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11" id="11"/>
          <p:cNvGrpSpPr/>
          <p:nvPr/>
        </p:nvGrpSpPr>
        <p:grpSpPr>
          <a:xfrm rot="0">
            <a:off x="16169118" y="1121493"/>
            <a:ext cx="277427" cy="277427"/>
            <a:chOff x="0" y="0"/>
            <a:chExt cx="6350000" cy="6350000"/>
          </a:xfrm>
        </p:grpSpPr>
        <p:sp>
          <p:nvSpPr>
            <p:cNvPr name="Freeform 12" id="12"/>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name="TextBox 13" id="13"/>
          <p:cNvSpPr txBox="true"/>
          <p:nvPr/>
        </p:nvSpPr>
        <p:spPr>
          <a:xfrm rot="0">
            <a:off x="6052727" y="3136274"/>
            <a:ext cx="6201334" cy="1624704"/>
          </a:xfrm>
          <a:prstGeom prst="rect">
            <a:avLst/>
          </a:prstGeom>
        </p:spPr>
        <p:txBody>
          <a:bodyPr anchor="t" rtlCol="false" tIns="0" lIns="0" bIns="0" rIns="0">
            <a:spAutoFit/>
          </a:bodyPr>
          <a:lstStyle/>
          <a:p>
            <a:pPr algn="ctr">
              <a:lnSpc>
                <a:spcPts val="12256"/>
              </a:lnSpc>
            </a:pPr>
            <a:r>
              <a:rPr lang="en-US" sz="12256">
                <a:solidFill>
                  <a:srgbClr val="B91646"/>
                </a:solidFill>
                <a:latin typeface="Brittany"/>
              </a:rPr>
              <a:t>professional</a:t>
            </a:r>
          </a:p>
        </p:txBody>
      </p:sp>
      <p:sp>
        <p:nvSpPr>
          <p:cNvPr name="TextBox 14" id="14"/>
          <p:cNvSpPr txBox="true"/>
          <p:nvPr/>
        </p:nvSpPr>
        <p:spPr>
          <a:xfrm rot="0">
            <a:off x="6862056" y="6661966"/>
            <a:ext cx="4582676" cy="522777"/>
          </a:xfrm>
          <a:prstGeom prst="rect">
            <a:avLst/>
          </a:prstGeom>
        </p:spPr>
        <p:txBody>
          <a:bodyPr anchor="t" rtlCol="false" tIns="0" lIns="0" bIns="0" rIns="0">
            <a:spAutoFit/>
          </a:bodyPr>
          <a:lstStyle/>
          <a:p>
            <a:pPr algn="ctr">
              <a:lnSpc>
                <a:spcPts val="4260"/>
              </a:lnSpc>
            </a:pPr>
            <a:r>
              <a:rPr lang="en-US" sz="3043" spc="456">
                <a:solidFill>
                  <a:srgbClr val="000000"/>
                </a:solidFill>
                <a:latin typeface="Bebas Neue"/>
              </a:rPr>
              <a:t>By Design, Not Default</a:t>
            </a:r>
          </a:p>
        </p:txBody>
      </p:sp>
      <p:sp>
        <p:nvSpPr>
          <p:cNvPr name="TextBox 15" id="15"/>
          <p:cNvSpPr txBox="true"/>
          <p:nvPr/>
        </p:nvSpPr>
        <p:spPr>
          <a:xfrm rot="0">
            <a:off x="1028700" y="8899525"/>
            <a:ext cx="6205636" cy="358775"/>
          </a:xfrm>
          <a:prstGeom prst="rect">
            <a:avLst/>
          </a:prstGeom>
        </p:spPr>
        <p:txBody>
          <a:bodyPr anchor="t" rtlCol="false" tIns="0" lIns="0" bIns="0" rIns="0">
            <a:spAutoFit/>
          </a:bodyPr>
          <a:lstStyle/>
          <a:p>
            <a:pPr>
              <a:lnSpc>
                <a:spcPts val="2799"/>
              </a:lnSpc>
            </a:pPr>
            <a:r>
              <a:rPr lang="en-US" sz="1999">
                <a:solidFill>
                  <a:srgbClr val="000000"/>
                </a:solidFill>
                <a:latin typeface="Poppins"/>
              </a:rPr>
              <a:t>ERIN JUSTYNA, Ph.D.</a:t>
            </a:r>
          </a:p>
        </p:txBody>
      </p:sp>
      <p:sp>
        <p:nvSpPr>
          <p:cNvPr name="TextBox 16" id="16"/>
          <p:cNvSpPr txBox="true"/>
          <p:nvPr/>
        </p:nvSpPr>
        <p:spPr>
          <a:xfrm rot="0">
            <a:off x="1028700" y="952500"/>
            <a:ext cx="5327435" cy="581186"/>
          </a:xfrm>
          <a:prstGeom prst="rect">
            <a:avLst/>
          </a:prstGeom>
        </p:spPr>
        <p:txBody>
          <a:bodyPr anchor="t" rtlCol="false" tIns="0" lIns="0" bIns="0" rIns="0">
            <a:spAutoFit/>
          </a:bodyPr>
          <a:lstStyle/>
          <a:p>
            <a:pPr>
              <a:lnSpc>
                <a:spcPts val="4716"/>
              </a:lnSpc>
            </a:pPr>
            <a:r>
              <a:rPr lang="en-US" sz="3368">
                <a:solidFill>
                  <a:srgbClr val="000000"/>
                </a:solidFill>
                <a:latin typeface="Bebas Neue Bold"/>
              </a:rPr>
              <a:t>AHEAD in TX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0880457" y="3787667"/>
            <a:ext cx="6012740" cy="1587715"/>
          </a:xfrm>
          <a:prstGeom prst="rect">
            <a:avLst/>
          </a:prstGeom>
        </p:spPr>
        <p:txBody>
          <a:bodyPr anchor="t" rtlCol="false" tIns="0" lIns="0" bIns="0" rIns="0">
            <a:spAutoFit/>
          </a:bodyPr>
          <a:lstStyle/>
          <a:p>
            <a:pPr>
              <a:lnSpc>
                <a:spcPts val="11883"/>
              </a:lnSpc>
            </a:pPr>
            <a:r>
              <a:rPr lang="en-US" sz="11883">
                <a:solidFill>
                  <a:srgbClr val="000000"/>
                </a:solidFill>
                <a:latin typeface="Bebas Neue Bold"/>
              </a:rPr>
              <a:t>DEFAULT</a:t>
            </a:r>
          </a:p>
        </p:txBody>
      </p:sp>
      <p:sp>
        <p:nvSpPr>
          <p:cNvPr name="TextBox 4" id="4"/>
          <p:cNvSpPr txBox="true"/>
          <p:nvPr/>
        </p:nvSpPr>
        <p:spPr>
          <a:xfrm rot="0">
            <a:off x="10880457" y="5268702"/>
            <a:ext cx="6012740" cy="2421256"/>
          </a:xfrm>
          <a:prstGeom prst="rect">
            <a:avLst/>
          </a:prstGeom>
        </p:spPr>
        <p:txBody>
          <a:bodyPr anchor="t" rtlCol="false" tIns="0" lIns="0" bIns="0" rIns="0">
            <a:spAutoFit/>
          </a:bodyPr>
          <a:lstStyle/>
          <a:p>
            <a:pPr>
              <a:lnSpc>
                <a:spcPts val="3839"/>
              </a:lnSpc>
            </a:pPr>
            <a:r>
              <a:rPr lang="en-US" sz="2399">
                <a:solidFill>
                  <a:srgbClr val="000000"/>
                </a:solidFill>
                <a:latin typeface="Poppins"/>
              </a:rPr>
              <a:t>It's easy to get lost, and wake up many years later in a strange land asking yourself, "Who am I, how did I get here, and how do I get back?"</a:t>
            </a:r>
          </a:p>
          <a:p>
            <a:pPr algn="r">
              <a:lnSpc>
                <a:spcPts val="3839"/>
              </a:lnSpc>
            </a:pPr>
            <a:r>
              <a:rPr lang="en-US" sz="2399">
                <a:solidFill>
                  <a:srgbClr val="000000"/>
                </a:solidFill>
                <a:latin typeface="Poppins"/>
              </a:rPr>
              <a:t>Todd Henry</a:t>
            </a:r>
          </a:p>
        </p:txBody>
      </p:sp>
      <p:grpSp>
        <p:nvGrpSpPr>
          <p:cNvPr name="Group 5" id="5"/>
          <p:cNvGrpSpPr/>
          <p:nvPr/>
        </p:nvGrpSpPr>
        <p:grpSpPr>
          <a:xfrm rot="0">
            <a:off x="1028700" y="2007369"/>
            <a:ext cx="8838697" cy="6265491"/>
            <a:chOff x="0" y="0"/>
            <a:chExt cx="11655940" cy="8262552"/>
          </a:xfrm>
        </p:grpSpPr>
        <p:sp>
          <p:nvSpPr>
            <p:cNvPr name="Freeform 6" id="6"/>
            <p:cNvSpPr/>
            <p:nvPr/>
          </p:nvSpPr>
          <p:spPr>
            <a:xfrm>
              <a:off x="31750" y="31750"/>
              <a:ext cx="11592440" cy="8199052"/>
            </a:xfrm>
            <a:custGeom>
              <a:avLst/>
              <a:gdLst/>
              <a:ahLst/>
              <a:cxnLst/>
              <a:rect r="r" b="b" t="t" l="l"/>
              <a:pathLst>
                <a:path h="8199052" w="11592440">
                  <a:moveTo>
                    <a:pt x="11499731" y="8199051"/>
                  </a:moveTo>
                  <a:lnTo>
                    <a:pt x="92710" y="8199051"/>
                  </a:lnTo>
                  <a:cubicBezTo>
                    <a:pt x="41910" y="8199051"/>
                    <a:pt x="0" y="8157142"/>
                    <a:pt x="0" y="8106342"/>
                  </a:cubicBezTo>
                  <a:lnTo>
                    <a:pt x="0" y="92710"/>
                  </a:lnTo>
                  <a:cubicBezTo>
                    <a:pt x="0" y="41910"/>
                    <a:pt x="41910" y="0"/>
                    <a:pt x="92710" y="0"/>
                  </a:cubicBezTo>
                  <a:lnTo>
                    <a:pt x="11498460" y="0"/>
                  </a:lnTo>
                  <a:cubicBezTo>
                    <a:pt x="11549260" y="0"/>
                    <a:pt x="11591170" y="41910"/>
                    <a:pt x="11591170" y="92710"/>
                  </a:cubicBezTo>
                  <a:lnTo>
                    <a:pt x="11591170" y="8105072"/>
                  </a:lnTo>
                  <a:cubicBezTo>
                    <a:pt x="11592440" y="8157142"/>
                    <a:pt x="11550531" y="8199052"/>
                    <a:pt x="11499731" y="8199052"/>
                  </a:cubicBezTo>
                  <a:close/>
                </a:path>
              </a:pathLst>
            </a:custGeom>
            <a:solidFill>
              <a:srgbClr val="DFD8CA"/>
            </a:solidFill>
          </p:spPr>
        </p:sp>
        <p:sp>
          <p:nvSpPr>
            <p:cNvPr name="Freeform 7" id="7"/>
            <p:cNvSpPr/>
            <p:nvPr/>
          </p:nvSpPr>
          <p:spPr>
            <a:xfrm>
              <a:off x="0" y="0"/>
              <a:ext cx="11655940" cy="8262552"/>
            </a:xfrm>
            <a:custGeom>
              <a:avLst/>
              <a:gdLst/>
              <a:ahLst/>
              <a:cxnLst/>
              <a:rect r="r" b="b" t="t" l="l"/>
              <a:pathLst>
                <a:path h="8262552" w="11655940">
                  <a:moveTo>
                    <a:pt x="11531481" y="59690"/>
                  </a:moveTo>
                  <a:cubicBezTo>
                    <a:pt x="11567040" y="59690"/>
                    <a:pt x="11596250" y="88900"/>
                    <a:pt x="11596250" y="124460"/>
                  </a:cubicBezTo>
                  <a:lnTo>
                    <a:pt x="11596250" y="8138092"/>
                  </a:lnTo>
                  <a:cubicBezTo>
                    <a:pt x="11596250" y="8173652"/>
                    <a:pt x="11567040" y="8202862"/>
                    <a:pt x="11531481" y="8202862"/>
                  </a:cubicBezTo>
                  <a:lnTo>
                    <a:pt x="124460" y="8202862"/>
                  </a:lnTo>
                  <a:cubicBezTo>
                    <a:pt x="88900" y="8202862"/>
                    <a:pt x="59690" y="8173652"/>
                    <a:pt x="59690" y="8138092"/>
                  </a:cubicBezTo>
                  <a:lnTo>
                    <a:pt x="59690" y="124460"/>
                  </a:lnTo>
                  <a:cubicBezTo>
                    <a:pt x="59690" y="88900"/>
                    <a:pt x="88900" y="59690"/>
                    <a:pt x="124460" y="59690"/>
                  </a:cubicBezTo>
                  <a:lnTo>
                    <a:pt x="11531481" y="59690"/>
                  </a:lnTo>
                  <a:moveTo>
                    <a:pt x="11531481" y="0"/>
                  </a:moveTo>
                  <a:lnTo>
                    <a:pt x="124460" y="0"/>
                  </a:lnTo>
                  <a:cubicBezTo>
                    <a:pt x="55880" y="0"/>
                    <a:pt x="0" y="55880"/>
                    <a:pt x="0" y="124460"/>
                  </a:cubicBezTo>
                  <a:lnTo>
                    <a:pt x="0" y="8138092"/>
                  </a:lnTo>
                  <a:cubicBezTo>
                    <a:pt x="0" y="8206672"/>
                    <a:pt x="55880" y="8262552"/>
                    <a:pt x="124460" y="8262552"/>
                  </a:cubicBezTo>
                  <a:lnTo>
                    <a:pt x="11531481" y="8262552"/>
                  </a:lnTo>
                  <a:cubicBezTo>
                    <a:pt x="11600060" y="8262552"/>
                    <a:pt x="11655940" y="8206672"/>
                    <a:pt x="11655940" y="8138092"/>
                  </a:cubicBezTo>
                  <a:lnTo>
                    <a:pt x="11655940" y="124460"/>
                  </a:lnTo>
                  <a:cubicBezTo>
                    <a:pt x="11655940" y="55880"/>
                    <a:pt x="11600060" y="0"/>
                    <a:pt x="11531481" y="0"/>
                  </a:cubicBezTo>
                  <a:close/>
                </a:path>
              </a:pathLst>
            </a:custGeom>
            <a:solidFill>
              <a:srgbClr val="000000"/>
            </a:solidFill>
          </p:spPr>
        </p:sp>
      </p:grpSp>
      <p:grpSp>
        <p:nvGrpSpPr>
          <p:cNvPr name="Group 8" id="8"/>
          <p:cNvGrpSpPr/>
          <p:nvPr/>
        </p:nvGrpSpPr>
        <p:grpSpPr>
          <a:xfrm rot="0">
            <a:off x="1361173" y="2304080"/>
            <a:ext cx="8173752" cy="5658522"/>
            <a:chOff x="0" y="0"/>
            <a:chExt cx="10898336" cy="7544696"/>
          </a:xfrm>
        </p:grpSpPr>
        <p:pic>
          <p:nvPicPr>
            <p:cNvPr name="Picture 9" id="9"/>
            <p:cNvPicPr>
              <a:picLocks noChangeAspect="true"/>
            </p:cNvPicPr>
            <p:nvPr/>
          </p:nvPicPr>
          <p:blipFill>
            <a:blip r:embed="rId3"/>
            <a:srcRect l="1970" t="0" r="1970" b="0"/>
            <a:stretch>
              <a:fillRect/>
            </a:stretch>
          </p:blipFill>
          <p:spPr>
            <a:xfrm>
              <a:off x="0" y="0"/>
              <a:ext cx="10898336" cy="7544696"/>
            </a:xfrm>
            <a:prstGeom prst="rect">
              <a:avLst/>
            </a:prstGeom>
          </p:spPr>
        </p:pic>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grpSp>
        <p:nvGrpSpPr>
          <p:cNvPr name="Group 3" id="3"/>
          <p:cNvGrpSpPr/>
          <p:nvPr/>
        </p:nvGrpSpPr>
        <p:grpSpPr>
          <a:xfrm rot="0">
            <a:off x="1044466" y="3891381"/>
            <a:ext cx="4980803" cy="4078917"/>
            <a:chOff x="0" y="0"/>
            <a:chExt cx="6568383" cy="5379030"/>
          </a:xfrm>
        </p:grpSpPr>
        <p:sp>
          <p:nvSpPr>
            <p:cNvPr name="Freeform 4" id="4"/>
            <p:cNvSpPr/>
            <p:nvPr/>
          </p:nvSpPr>
          <p:spPr>
            <a:xfrm>
              <a:off x="31750" y="31750"/>
              <a:ext cx="6504883" cy="5315530"/>
            </a:xfrm>
            <a:custGeom>
              <a:avLst/>
              <a:gdLst/>
              <a:ahLst/>
              <a:cxnLst/>
              <a:rect r="r" b="b" t="t" l="l"/>
              <a:pathLst>
                <a:path h="5315530" w="6504883">
                  <a:moveTo>
                    <a:pt x="6412173" y="5315530"/>
                  </a:moveTo>
                  <a:lnTo>
                    <a:pt x="92710" y="5315530"/>
                  </a:lnTo>
                  <a:cubicBezTo>
                    <a:pt x="41910" y="5315530"/>
                    <a:pt x="0" y="5273620"/>
                    <a:pt x="0" y="5222820"/>
                  </a:cubicBezTo>
                  <a:lnTo>
                    <a:pt x="0" y="92710"/>
                  </a:lnTo>
                  <a:cubicBezTo>
                    <a:pt x="0" y="41910"/>
                    <a:pt x="41910" y="0"/>
                    <a:pt x="92710" y="0"/>
                  </a:cubicBezTo>
                  <a:lnTo>
                    <a:pt x="6410902" y="0"/>
                  </a:lnTo>
                  <a:cubicBezTo>
                    <a:pt x="6461702" y="0"/>
                    <a:pt x="6503612" y="41910"/>
                    <a:pt x="6503612" y="92710"/>
                  </a:cubicBezTo>
                  <a:lnTo>
                    <a:pt x="6503612" y="5221550"/>
                  </a:lnTo>
                  <a:cubicBezTo>
                    <a:pt x="6504883" y="5273620"/>
                    <a:pt x="6462973" y="5315530"/>
                    <a:pt x="6412173" y="5315530"/>
                  </a:cubicBezTo>
                  <a:close/>
                </a:path>
              </a:pathLst>
            </a:custGeom>
            <a:solidFill>
              <a:srgbClr val="DFD8CA"/>
            </a:solidFill>
          </p:spPr>
        </p:sp>
        <p:sp>
          <p:nvSpPr>
            <p:cNvPr name="Freeform 5" id="5"/>
            <p:cNvSpPr/>
            <p:nvPr/>
          </p:nvSpPr>
          <p:spPr>
            <a:xfrm>
              <a:off x="0" y="0"/>
              <a:ext cx="6568383" cy="5379030"/>
            </a:xfrm>
            <a:custGeom>
              <a:avLst/>
              <a:gdLst/>
              <a:ahLst/>
              <a:cxnLst/>
              <a:rect r="r" b="b" t="t" l="l"/>
              <a:pathLst>
                <a:path h="5379030" w="6568383">
                  <a:moveTo>
                    <a:pt x="6443923" y="59690"/>
                  </a:moveTo>
                  <a:cubicBezTo>
                    <a:pt x="6479482" y="59690"/>
                    <a:pt x="6508693" y="88900"/>
                    <a:pt x="6508693" y="124460"/>
                  </a:cubicBezTo>
                  <a:lnTo>
                    <a:pt x="6508693" y="5254570"/>
                  </a:lnTo>
                  <a:cubicBezTo>
                    <a:pt x="6508693" y="5290130"/>
                    <a:pt x="6479482" y="5319340"/>
                    <a:pt x="6443923" y="5319340"/>
                  </a:cubicBezTo>
                  <a:lnTo>
                    <a:pt x="124460" y="5319340"/>
                  </a:lnTo>
                  <a:cubicBezTo>
                    <a:pt x="88900" y="5319340"/>
                    <a:pt x="59690" y="5290130"/>
                    <a:pt x="59690" y="5254570"/>
                  </a:cubicBezTo>
                  <a:lnTo>
                    <a:pt x="59690" y="124460"/>
                  </a:lnTo>
                  <a:cubicBezTo>
                    <a:pt x="59690" y="88900"/>
                    <a:pt x="88900" y="59690"/>
                    <a:pt x="124460" y="59690"/>
                  </a:cubicBezTo>
                  <a:lnTo>
                    <a:pt x="6443923" y="59690"/>
                  </a:lnTo>
                  <a:moveTo>
                    <a:pt x="6443923" y="0"/>
                  </a:moveTo>
                  <a:lnTo>
                    <a:pt x="124460" y="0"/>
                  </a:lnTo>
                  <a:cubicBezTo>
                    <a:pt x="55880" y="0"/>
                    <a:pt x="0" y="55880"/>
                    <a:pt x="0" y="124460"/>
                  </a:cubicBezTo>
                  <a:lnTo>
                    <a:pt x="0" y="5254570"/>
                  </a:lnTo>
                  <a:cubicBezTo>
                    <a:pt x="0" y="5323150"/>
                    <a:pt x="55880" y="5379030"/>
                    <a:pt x="124460" y="5379030"/>
                  </a:cubicBezTo>
                  <a:lnTo>
                    <a:pt x="6443923" y="5379030"/>
                  </a:lnTo>
                  <a:cubicBezTo>
                    <a:pt x="6512502" y="5379030"/>
                    <a:pt x="6568383" y="5323150"/>
                    <a:pt x="6568383" y="5254570"/>
                  </a:cubicBezTo>
                  <a:lnTo>
                    <a:pt x="6568383" y="124460"/>
                  </a:lnTo>
                  <a:cubicBezTo>
                    <a:pt x="6568383" y="55880"/>
                    <a:pt x="6512502" y="0"/>
                    <a:pt x="6443923" y="0"/>
                  </a:cubicBezTo>
                  <a:close/>
                </a:path>
              </a:pathLst>
            </a:custGeom>
            <a:solidFill>
              <a:srgbClr val="000000"/>
            </a:solidFill>
          </p:spPr>
        </p:sp>
      </p:grpSp>
      <p:grpSp>
        <p:nvGrpSpPr>
          <p:cNvPr name="Group 6" id="6"/>
          <p:cNvGrpSpPr/>
          <p:nvPr/>
        </p:nvGrpSpPr>
        <p:grpSpPr>
          <a:xfrm rot="0">
            <a:off x="6653598" y="3891381"/>
            <a:ext cx="4980803" cy="4078917"/>
            <a:chOff x="0" y="0"/>
            <a:chExt cx="6568383" cy="5379030"/>
          </a:xfrm>
        </p:grpSpPr>
        <p:sp>
          <p:nvSpPr>
            <p:cNvPr name="Freeform 7" id="7"/>
            <p:cNvSpPr/>
            <p:nvPr/>
          </p:nvSpPr>
          <p:spPr>
            <a:xfrm>
              <a:off x="31750" y="31750"/>
              <a:ext cx="6504883" cy="5315530"/>
            </a:xfrm>
            <a:custGeom>
              <a:avLst/>
              <a:gdLst/>
              <a:ahLst/>
              <a:cxnLst/>
              <a:rect r="r" b="b" t="t" l="l"/>
              <a:pathLst>
                <a:path h="5315530" w="6504883">
                  <a:moveTo>
                    <a:pt x="6412173" y="5315530"/>
                  </a:moveTo>
                  <a:lnTo>
                    <a:pt x="92710" y="5315530"/>
                  </a:lnTo>
                  <a:cubicBezTo>
                    <a:pt x="41910" y="5315530"/>
                    <a:pt x="0" y="5273620"/>
                    <a:pt x="0" y="5222820"/>
                  </a:cubicBezTo>
                  <a:lnTo>
                    <a:pt x="0" y="92710"/>
                  </a:lnTo>
                  <a:cubicBezTo>
                    <a:pt x="0" y="41910"/>
                    <a:pt x="41910" y="0"/>
                    <a:pt x="92710" y="0"/>
                  </a:cubicBezTo>
                  <a:lnTo>
                    <a:pt x="6410902" y="0"/>
                  </a:lnTo>
                  <a:cubicBezTo>
                    <a:pt x="6461702" y="0"/>
                    <a:pt x="6503612" y="41910"/>
                    <a:pt x="6503612" y="92710"/>
                  </a:cubicBezTo>
                  <a:lnTo>
                    <a:pt x="6503612" y="5221550"/>
                  </a:lnTo>
                  <a:cubicBezTo>
                    <a:pt x="6504883" y="5273620"/>
                    <a:pt x="6462973" y="5315530"/>
                    <a:pt x="6412173" y="5315530"/>
                  </a:cubicBezTo>
                  <a:close/>
                </a:path>
              </a:pathLst>
            </a:custGeom>
            <a:solidFill>
              <a:srgbClr val="DFD8CA"/>
            </a:solidFill>
          </p:spPr>
        </p:sp>
        <p:sp>
          <p:nvSpPr>
            <p:cNvPr name="Freeform 8" id="8"/>
            <p:cNvSpPr/>
            <p:nvPr/>
          </p:nvSpPr>
          <p:spPr>
            <a:xfrm>
              <a:off x="0" y="0"/>
              <a:ext cx="6568383" cy="5379030"/>
            </a:xfrm>
            <a:custGeom>
              <a:avLst/>
              <a:gdLst/>
              <a:ahLst/>
              <a:cxnLst/>
              <a:rect r="r" b="b" t="t" l="l"/>
              <a:pathLst>
                <a:path h="5379030" w="6568383">
                  <a:moveTo>
                    <a:pt x="6443923" y="59690"/>
                  </a:moveTo>
                  <a:cubicBezTo>
                    <a:pt x="6479482" y="59690"/>
                    <a:pt x="6508693" y="88900"/>
                    <a:pt x="6508693" y="124460"/>
                  </a:cubicBezTo>
                  <a:lnTo>
                    <a:pt x="6508693" y="5254570"/>
                  </a:lnTo>
                  <a:cubicBezTo>
                    <a:pt x="6508693" y="5290130"/>
                    <a:pt x="6479482" y="5319340"/>
                    <a:pt x="6443923" y="5319340"/>
                  </a:cubicBezTo>
                  <a:lnTo>
                    <a:pt x="124460" y="5319340"/>
                  </a:lnTo>
                  <a:cubicBezTo>
                    <a:pt x="88900" y="5319340"/>
                    <a:pt x="59690" y="5290130"/>
                    <a:pt x="59690" y="5254570"/>
                  </a:cubicBezTo>
                  <a:lnTo>
                    <a:pt x="59690" y="124460"/>
                  </a:lnTo>
                  <a:cubicBezTo>
                    <a:pt x="59690" y="88900"/>
                    <a:pt x="88900" y="59690"/>
                    <a:pt x="124460" y="59690"/>
                  </a:cubicBezTo>
                  <a:lnTo>
                    <a:pt x="6443923" y="59690"/>
                  </a:lnTo>
                  <a:moveTo>
                    <a:pt x="6443923" y="0"/>
                  </a:moveTo>
                  <a:lnTo>
                    <a:pt x="124460" y="0"/>
                  </a:lnTo>
                  <a:cubicBezTo>
                    <a:pt x="55880" y="0"/>
                    <a:pt x="0" y="55880"/>
                    <a:pt x="0" y="124460"/>
                  </a:cubicBezTo>
                  <a:lnTo>
                    <a:pt x="0" y="5254570"/>
                  </a:lnTo>
                  <a:cubicBezTo>
                    <a:pt x="0" y="5323150"/>
                    <a:pt x="55880" y="5379030"/>
                    <a:pt x="124460" y="5379030"/>
                  </a:cubicBezTo>
                  <a:lnTo>
                    <a:pt x="6443923" y="5379030"/>
                  </a:lnTo>
                  <a:cubicBezTo>
                    <a:pt x="6512502" y="5379030"/>
                    <a:pt x="6568383" y="5323150"/>
                    <a:pt x="6568383" y="5254570"/>
                  </a:cubicBezTo>
                  <a:lnTo>
                    <a:pt x="6568383" y="124460"/>
                  </a:lnTo>
                  <a:cubicBezTo>
                    <a:pt x="6568383" y="55880"/>
                    <a:pt x="6512502" y="0"/>
                    <a:pt x="6443923" y="0"/>
                  </a:cubicBezTo>
                  <a:close/>
                </a:path>
              </a:pathLst>
            </a:custGeom>
            <a:solidFill>
              <a:srgbClr val="000000"/>
            </a:solidFill>
          </p:spPr>
        </p:sp>
      </p:grpSp>
      <p:grpSp>
        <p:nvGrpSpPr>
          <p:cNvPr name="Group 9" id="9"/>
          <p:cNvGrpSpPr/>
          <p:nvPr/>
        </p:nvGrpSpPr>
        <p:grpSpPr>
          <a:xfrm rot="0">
            <a:off x="12278497" y="3891381"/>
            <a:ext cx="4980803" cy="4078917"/>
            <a:chOff x="0" y="0"/>
            <a:chExt cx="6568383" cy="5379030"/>
          </a:xfrm>
        </p:grpSpPr>
        <p:sp>
          <p:nvSpPr>
            <p:cNvPr name="Freeform 10" id="10"/>
            <p:cNvSpPr/>
            <p:nvPr/>
          </p:nvSpPr>
          <p:spPr>
            <a:xfrm>
              <a:off x="31750" y="31750"/>
              <a:ext cx="6504883" cy="5315530"/>
            </a:xfrm>
            <a:custGeom>
              <a:avLst/>
              <a:gdLst/>
              <a:ahLst/>
              <a:cxnLst/>
              <a:rect r="r" b="b" t="t" l="l"/>
              <a:pathLst>
                <a:path h="5315530" w="6504883">
                  <a:moveTo>
                    <a:pt x="6412173" y="5315530"/>
                  </a:moveTo>
                  <a:lnTo>
                    <a:pt x="92710" y="5315530"/>
                  </a:lnTo>
                  <a:cubicBezTo>
                    <a:pt x="41910" y="5315530"/>
                    <a:pt x="0" y="5273620"/>
                    <a:pt x="0" y="5222820"/>
                  </a:cubicBezTo>
                  <a:lnTo>
                    <a:pt x="0" y="92710"/>
                  </a:lnTo>
                  <a:cubicBezTo>
                    <a:pt x="0" y="41910"/>
                    <a:pt x="41910" y="0"/>
                    <a:pt x="92710" y="0"/>
                  </a:cubicBezTo>
                  <a:lnTo>
                    <a:pt x="6410902" y="0"/>
                  </a:lnTo>
                  <a:cubicBezTo>
                    <a:pt x="6461702" y="0"/>
                    <a:pt x="6503612" y="41910"/>
                    <a:pt x="6503612" y="92710"/>
                  </a:cubicBezTo>
                  <a:lnTo>
                    <a:pt x="6503612" y="5221550"/>
                  </a:lnTo>
                  <a:cubicBezTo>
                    <a:pt x="6504883" y="5273620"/>
                    <a:pt x="6462973" y="5315530"/>
                    <a:pt x="6412173" y="5315530"/>
                  </a:cubicBezTo>
                  <a:close/>
                </a:path>
              </a:pathLst>
            </a:custGeom>
            <a:solidFill>
              <a:srgbClr val="DFD8CA"/>
            </a:solidFill>
          </p:spPr>
        </p:sp>
        <p:sp>
          <p:nvSpPr>
            <p:cNvPr name="Freeform 11" id="11"/>
            <p:cNvSpPr/>
            <p:nvPr/>
          </p:nvSpPr>
          <p:spPr>
            <a:xfrm>
              <a:off x="0" y="0"/>
              <a:ext cx="6568383" cy="5379030"/>
            </a:xfrm>
            <a:custGeom>
              <a:avLst/>
              <a:gdLst/>
              <a:ahLst/>
              <a:cxnLst/>
              <a:rect r="r" b="b" t="t" l="l"/>
              <a:pathLst>
                <a:path h="5379030" w="6568383">
                  <a:moveTo>
                    <a:pt x="6443923" y="59690"/>
                  </a:moveTo>
                  <a:cubicBezTo>
                    <a:pt x="6479482" y="59690"/>
                    <a:pt x="6508693" y="88900"/>
                    <a:pt x="6508693" y="124460"/>
                  </a:cubicBezTo>
                  <a:lnTo>
                    <a:pt x="6508693" y="5254570"/>
                  </a:lnTo>
                  <a:cubicBezTo>
                    <a:pt x="6508693" y="5290130"/>
                    <a:pt x="6479482" y="5319340"/>
                    <a:pt x="6443923" y="5319340"/>
                  </a:cubicBezTo>
                  <a:lnTo>
                    <a:pt x="124460" y="5319340"/>
                  </a:lnTo>
                  <a:cubicBezTo>
                    <a:pt x="88900" y="5319340"/>
                    <a:pt x="59690" y="5290130"/>
                    <a:pt x="59690" y="5254570"/>
                  </a:cubicBezTo>
                  <a:lnTo>
                    <a:pt x="59690" y="124460"/>
                  </a:lnTo>
                  <a:cubicBezTo>
                    <a:pt x="59690" y="88900"/>
                    <a:pt x="88900" y="59690"/>
                    <a:pt x="124460" y="59690"/>
                  </a:cubicBezTo>
                  <a:lnTo>
                    <a:pt x="6443923" y="59690"/>
                  </a:lnTo>
                  <a:moveTo>
                    <a:pt x="6443923" y="0"/>
                  </a:moveTo>
                  <a:lnTo>
                    <a:pt x="124460" y="0"/>
                  </a:lnTo>
                  <a:cubicBezTo>
                    <a:pt x="55880" y="0"/>
                    <a:pt x="0" y="55880"/>
                    <a:pt x="0" y="124460"/>
                  </a:cubicBezTo>
                  <a:lnTo>
                    <a:pt x="0" y="5254570"/>
                  </a:lnTo>
                  <a:cubicBezTo>
                    <a:pt x="0" y="5323150"/>
                    <a:pt x="55880" y="5379030"/>
                    <a:pt x="124460" y="5379030"/>
                  </a:cubicBezTo>
                  <a:lnTo>
                    <a:pt x="6443923" y="5379030"/>
                  </a:lnTo>
                  <a:cubicBezTo>
                    <a:pt x="6512502" y="5379030"/>
                    <a:pt x="6568383" y="5323150"/>
                    <a:pt x="6568383" y="5254570"/>
                  </a:cubicBezTo>
                  <a:lnTo>
                    <a:pt x="6568383" y="124460"/>
                  </a:lnTo>
                  <a:cubicBezTo>
                    <a:pt x="6568383" y="55880"/>
                    <a:pt x="6512502" y="0"/>
                    <a:pt x="6443923" y="0"/>
                  </a:cubicBezTo>
                  <a:close/>
                </a:path>
              </a:pathLst>
            </a:custGeom>
            <a:solidFill>
              <a:srgbClr val="000000"/>
            </a:solidFill>
          </p:spPr>
        </p:sp>
      </p:grpSp>
      <p:grpSp>
        <p:nvGrpSpPr>
          <p:cNvPr name="Group 12" id="12"/>
          <p:cNvGrpSpPr/>
          <p:nvPr/>
        </p:nvGrpSpPr>
        <p:grpSpPr>
          <a:xfrm rot="0">
            <a:off x="6972489" y="7568016"/>
            <a:ext cx="4343022" cy="781940"/>
            <a:chOff x="0" y="0"/>
            <a:chExt cx="5727315" cy="1031175"/>
          </a:xfrm>
        </p:grpSpPr>
        <p:sp>
          <p:nvSpPr>
            <p:cNvPr name="Freeform 13" id="13"/>
            <p:cNvSpPr/>
            <p:nvPr/>
          </p:nvSpPr>
          <p:spPr>
            <a:xfrm>
              <a:off x="31750" y="31750"/>
              <a:ext cx="5663815" cy="967675"/>
            </a:xfrm>
            <a:custGeom>
              <a:avLst/>
              <a:gdLst/>
              <a:ahLst/>
              <a:cxnLst/>
              <a:rect r="r" b="b" t="t" l="l"/>
              <a:pathLst>
                <a:path h="967675" w="5663815">
                  <a:moveTo>
                    <a:pt x="5571105" y="967675"/>
                  </a:moveTo>
                  <a:lnTo>
                    <a:pt x="92710" y="967675"/>
                  </a:lnTo>
                  <a:cubicBezTo>
                    <a:pt x="41910" y="967675"/>
                    <a:pt x="0" y="925765"/>
                    <a:pt x="0" y="874965"/>
                  </a:cubicBezTo>
                  <a:lnTo>
                    <a:pt x="0" y="92710"/>
                  </a:lnTo>
                  <a:cubicBezTo>
                    <a:pt x="0" y="41910"/>
                    <a:pt x="41910" y="0"/>
                    <a:pt x="92710" y="0"/>
                  </a:cubicBezTo>
                  <a:lnTo>
                    <a:pt x="5569835" y="0"/>
                  </a:lnTo>
                  <a:cubicBezTo>
                    <a:pt x="5620635" y="0"/>
                    <a:pt x="5662545" y="41910"/>
                    <a:pt x="5662545" y="92710"/>
                  </a:cubicBezTo>
                  <a:lnTo>
                    <a:pt x="5662545" y="873695"/>
                  </a:lnTo>
                  <a:cubicBezTo>
                    <a:pt x="5663815" y="925765"/>
                    <a:pt x="5621905" y="967675"/>
                    <a:pt x="5571105" y="967675"/>
                  </a:cubicBezTo>
                  <a:close/>
                </a:path>
              </a:pathLst>
            </a:custGeom>
            <a:solidFill>
              <a:srgbClr val="105652"/>
            </a:solidFill>
          </p:spPr>
        </p:sp>
        <p:sp>
          <p:nvSpPr>
            <p:cNvPr name="Freeform 14" id="14"/>
            <p:cNvSpPr/>
            <p:nvPr/>
          </p:nvSpPr>
          <p:spPr>
            <a:xfrm>
              <a:off x="0" y="0"/>
              <a:ext cx="5727316" cy="1031175"/>
            </a:xfrm>
            <a:custGeom>
              <a:avLst/>
              <a:gdLst/>
              <a:ahLst/>
              <a:cxnLst/>
              <a:rect r="r" b="b" t="t" l="l"/>
              <a:pathLst>
                <a:path h="1031175" w="5727316">
                  <a:moveTo>
                    <a:pt x="5602855" y="59690"/>
                  </a:moveTo>
                  <a:cubicBezTo>
                    <a:pt x="5638415" y="59690"/>
                    <a:pt x="5667625" y="88900"/>
                    <a:pt x="5667625" y="124460"/>
                  </a:cubicBezTo>
                  <a:lnTo>
                    <a:pt x="5667625" y="906715"/>
                  </a:lnTo>
                  <a:cubicBezTo>
                    <a:pt x="5667625" y="942275"/>
                    <a:pt x="5638415" y="971485"/>
                    <a:pt x="5602855" y="971485"/>
                  </a:cubicBezTo>
                  <a:lnTo>
                    <a:pt x="124460" y="971485"/>
                  </a:lnTo>
                  <a:cubicBezTo>
                    <a:pt x="88900" y="971485"/>
                    <a:pt x="59690" y="942275"/>
                    <a:pt x="59690" y="906715"/>
                  </a:cubicBezTo>
                  <a:lnTo>
                    <a:pt x="59690" y="124460"/>
                  </a:lnTo>
                  <a:cubicBezTo>
                    <a:pt x="59690" y="88900"/>
                    <a:pt x="88900" y="59690"/>
                    <a:pt x="124460" y="59690"/>
                  </a:cubicBezTo>
                  <a:lnTo>
                    <a:pt x="5602855" y="59690"/>
                  </a:lnTo>
                  <a:moveTo>
                    <a:pt x="5602855" y="0"/>
                  </a:moveTo>
                  <a:lnTo>
                    <a:pt x="124460" y="0"/>
                  </a:lnTo>
                  <a:cubicBezTo>
                    <a:pt x="55880" y="0"/>
                    <a:pt x="0" y="55880"/>
                    <a:pt x="0" y="124460"/>
                  </a:cubicBezTo>
                  <a:lnTo>
                    <a:pt x="0" y="906715"/>
                  </a:lnTo>
                  <a:cubicBezTo>
                    <a:pt x="0" y="975295"/>
                    <a:pt x="55880" y="1031175"/>
                    <a:pt x="124460" y="1031175"/>
                  </a:cubicBezTo>
                  <a:lnTo>
                    <a:pt x="5602855" y="1031175"/>
                  </a:lnTo>
                  <a:cubicBezTo>
                    <a:pt x="5671435" y="1031175"/>
                    <a:pt x="5727316" y="975295"/>
                    <a:pt x="5727316" y="906715"/>
                  </a:cubicBezTo>
                  <a:lnTo>
                    <a:pt x="5727316" y="124460"/>
                  </a:lnTo>
                  <a:cubicBezTo>
                    <a:pt x="5727316" y="55880"/>
                    <a:pt x="5671435" y="0"/>
                    <a:pt x="5602855" y="0"/>
                  </a:cubicBezTo>
                  <a:close/>
                </a:path>
              </a:pathLst>
            </a:custGeom>
            <a:solidFill>
              <a:srgbClr val="000000"/>
            </a:solidFill>
          </p:spPr>
        </p:sp>
      </p:grpSp>
      <p:grpSp>
        <p:nvGrpSpPr>
          <p:cNvPr name="Group 15" id="15"/>
          <p:cNvGrpSpPr/>
          <p:nvPr/>
        </p:nvGrpSpPr>
        <p:grpSpPr>
          <a:xfrm rot="0">
            <a:off x="1440586" y="7568016"/>
            <a:ext cx="4188562" cy="781940"/>
            <a:chOff x="0" y="0"/>
            <a:chExt cx="5523623" cy="1031175"/>
          </a:xfrm>
        </p:grpSpPr>
        <p:sp>
          <p:nvSpPr>
            <p:cNvPr name="Freeform 16" id="16"/>
            <p:cNvSpPr/>
            <p:nvPr/>
          </p:nvSpPr>
          <p:spPr>
            <a:xfrm>
              <a:off x="31750" y="31750"/>
              <a:ext cx="5460123" cy="967675"/>
            </a:xfrm>
            <a:custGeom>
              <a:avLst/>
              <a:gdLst/>
              <a:ahLst/>
              <a:cxnLst/>
              <a:rect r="r" b="b" t="t" l="l"/>
              <a:pathLst>
                <a:path h="967675" w="5460123">
                  <a:moveTo>
                    <a:pt x="5367413" y="967675"/>
                  </a:moveTo>
                  <a:lnTo>
                    <a:pt x="92710" y="967675"/>
                  </a:lnTo>
                  <a:cubicBezTo>
                    <a:pt x="41910" y="967675"/>
                    <a:pt x="0" y="925765"/>
                    <a:pt x="0" y="874965"/>
                  </a:cubicBezTo>
                  <a:lnTo>
                    <a:pt x="0" y="92710"/>
                  </a:lnTo>
                  <a:cubicBezTo>
                    <a:pt x="0" y="41910"/>
                    <a:pt x="41910" y="0"/>
                    <a:pt x="92710" y="0"/>
                  </a:cubicBezTo>
                  <a:lnTo>
                    <a:pt x="5366143" y="0"/>
                  </a:lnTo>
                  <a:cubicBezTo>
                    <a:pt x="5416943" y="0"/>
                    <a:pt x="5458854" y="41910"/>
                    <a:pt x="5458854" y="92710"/>
                  </a:cubicBezTo>
                  <a:lnTo>
                    <a:pt x="5458854" y="873695"/>
                  </a:lnTo>
                  <a:cubicBezTo>
                    <a:pt x="5460123" y="925765"/>
                    <a:pt x="5418213" y="967675"/>
                    <a:pt x="5367413" y="967675"/>
                  </a:cubicBezTo>
                  <a:close/>
                </a:path>
              </a:pathLst>
            </a:custGeom>
            <a:solidFill>
              <a:srgbClr val="B91646"/>
            </a:solidFill>
          </p:spPr>
        </p:sp>
        <p:sp>
          <p:nvSpPr>
            <p:cNvPr name="Freeform 17" id="17"/>
            <p:cNvSpPr/>
            <p:nvPr/>
          </p:nvSpPr>
          <p:spPr>
            <a:xfrm>
              <a:off x="0" y="0"/>
              <a:ext cx="5523624" cy="1031175"/>
            </a:xfrm>
            <a:custGeom>
              <a:avLst/>
              <a:gdLst/>
              <a:ahLst/>
              <a:cxnLst/>
              <a:rect r="r" b="b" t="t" l="l"/>
              <a:pathLst>
                <a:path h="1031175" w="5523624">
                  <a:moveTo>
                    <a:pt x="5399163" y="59690"/>
                  </a:moveTo>
                  <a:cubicBezTo>
                    <a:pt x="5434723" y="59690"/>
                    <a:pt x="5463934" y="88900"/>
                    <a:pt x="5463934" y="124460"/>
                  </a:cubicBezTo>
                  <a:lnTo>
                    <a:pt x="5463934" y="906715"/>
                  </a:lnTo>
                  <a:cubicBezTo>
                    <a:pt x="5463934" y="942275"/>
                    <a:pt x="5434723" y="971485"/>
                    <a:pt x="5399163" y="971485"/>
                  </a:cubicBezTo>
                  <a:lnTo>
                    <a:pt x="124460" y="971485"/>
                  </a:lnTo>
                  <a:cubicBezTo>
                    <a:pt x="88900" y="971485"/>
                    <a:pt x="59690" y="942275"/>
                    <a:pt x="59690" y="906715"/>
                  </a:cubicBezTo>
                  <a:lnTo>
                    <a:pt x="59690" y="124460"/>
                  </a:lnTo>
                  <a:cubicBezTo>
                    <a:pt x="59690" y="88900"/>
                    <a:pt x="88900" y="59690"/>
                    <a:pt x="124460" y="59690"/>
                  </a:cubicBezTo>
                  <a:lnTo>
                    <a:pt x="5399163" y="59690"/>
                  </a:lnTo>
                  <a:moveTo>
                    <a:pt x="5399163" y="0"/>
                  </a:moveTo>
                  <a:lnTo>
                    <a:pt x="124460" y="0"/>
                  </a:lnTo>
                  <a:cubicBezTo>
                    <a:pt x="55880" y="0"/>
                    <a:pt x="0" y="55880"/>
                    <a:pt x="0" y="124460"/>
                  </a:cubicBezTo>
                  <a:lnTo>
                    <a:pt x="0" y="906715"/>
                  </a:lnTo>
                  <a:cubicBezTo>
                    <a:pt x="0" y="975295"/>
                    <a:pt x="55880" y="1031175"/>
                    <a:pt x="124460" y="1031175"/>
                  </a:cubicBezTo>
                  <a:lnTo>
                    <a:pt x="5399163" y="1031175"/>
                  </a:lnTo>
                  <a:cubicBezTo>
                    <a:pt x="5467743" y="1031175"/>
                    <a:pt x="5523624" y="975295"/>
                    <a:pt x="5523624" y="906715"/>
                  </a:cubicBezTo>
                  <a:lnTo>
                    <a:pt x="5523624" y="124460"/>
                  </a:lnTo>
                  <a:cubicBezTo>
                    <a:pt x="5523624" y="55880"/>
                    <a:pt x="5467743" y="0"/>
                    <a:pt x="5399163" y="0"/>
                  </a:cubicBezTo>
                  <a:close/>
                </a:path>
              </a:pathLst>
            </a:custGeom>
            <a:solidFill>
              <a:srgbClr val="000000"/>
            </a:solidFill>
          </p:spPr>
        </p:sp>
      </p:grpSp>
      <p:grpSp>
        <p:nvGrpSpPr>
          <p:cNvPr name="Group 18" id="18"/>
          <p:cNvGrpSpPr/>
          <p:nvPr/>
        </p:nvGrpSpPr>
        <p:grpSpPr>
          <a:xfrm rot="0">
            <a:off x="12658851" y="7568016"/>
            <a:ext cx="4188562" cy="781940"/>
            <a:chOff x="0" y="0"/>
            <a:chExt cx="5523623" cy="1031175"/>
          </a:xfrm>
        </p:grpSpPr>
        <p:sp>
          <p:nvSpPr>
            <p:cNvPr name="Freeform 19" id="19"/>
            <p:cNvSpPr/>
            <p:nvPr/>
          </p:nvSpPr>
          <p:spPr>
            <a:xfrm>
              <a:off x="31750" y="31750"/>
              <a:ext cx="5460123" cy="967675"/>
            </a:xfrm>
            <a:custGeom>
              <a:avLst/>
              <a:gdLst/>
              <a:ahLst/>
              <a:cxnLst/>
              <a:rect r="r" b="b" t="t" l="l"/>
              <a:pathLst>
                <a:path h="967675" w="5460123">
                  <a:moveTo>
                    <a:pt x="5367413" y="967675"/>
                  </a:moveTo>
                  <a:lnTo>
                    <a:pt x="92710" y="967675"/>
                  </a:lnTo>
                  <a:cubicBezTo>
                    <a:pt x="41910" y="967675"/>
                    <a:pt x="0" y="925765"/>
                    <a:pt x="0" y="874965"/>
                  </a:cubicBezTo>
                  <a:lnTo>
                    <a:pt x="0" y="92710"/>
                  </a:lnTo>
                  <a:cubicBezTo>
                    <a:pt x="0" y="41910"/>
                    <a:pt x="41910" y="0"/>
                    <a:pt x="92710" y="0"/>
                  </a:cubicBezTo>
                  <a:lnTo>
                    <a:pt x="5366143" y="0"/>
                  </a:lnTo>
                  <a:cubicBezTo>
                    <a:pt x="5416943" y="0"/>
                    <a:pt x="5458854" y="41910"/>
                    <a:pt x="5458854" y="92710"/>
                  </a:cubicBezTo>
                  <a:lnTo>
                    <a:pt x="5458854" y="873695"/>
                  </a:lnTo>
                  <a:cubicBezTo>
                    <a:pt x="5460123" y="925765"/>
                    <a:pt x="5418213" y="967675"/>
                    <a:pt x="5367413" y="967675"/>
                  </a:cubicBezTo>
                  <a:close/>
                </a:path>
              </a:pathLst>
            </a:custGeom>
            <a:solidFill>
              <a:srgbClr val="F9C041"/>
            </a:solidFill>
          </p:spPr>
        </p:sp>
        <p:sp>
          <p:nvSpPr>
            <p:cNvPr name="Freeform 20" id="20"/>
            <p:cNvSpPr/>
            <p:nvPr/>
          </p:nvSpPr>
          <p:spPr>
            <a:xfrm>
              <a:off x="0" y="0"/>
              <a:ext cx="5523624" cy="1031175"/>
            </a:xfrm>
            <a:custGeom>
              <a:avLst/>
              <a:gdLst/>
              <a:ahLst/>
              <a:cxnLst/>
              <a:rect r="r" b="b" t="t" l="l"/>
              <a:pathLst>
                <a:path h="1031175" w="5523624">
                  <a:moveTo>
                    <a:pt x="5399163" y="59690"/>
                  </a:moveTo>
                  <a:cubicBezTo>
                    <a:pt x="5434723" y="59690"/>
                    <a:pt x="5463934" y="88900"/>
                    <a:pt x="5463934" y="124460"/>
                  </a:cubicBezTo>
                  <a:lnTo>
                    <a:pt x="5463934" y="906715"/>
                  </a:lnTo>
                  <a:cubicBezTo>
                    <a:pt x="5463934" y="942275"/>
                    <a:pt x="5434723" y="971485"/>
                    <a:pt x="5399163" y="971485"/>
                  </a:cubicBezTo>
                  <a:lnTo>
                    <a:pt x="124460" y="971485"/>
                  </a:lnTo>
                  <a:cubicBezTo>
                    <a:pt x="88900" y="971485"/>
                    <a:pt x="59690" y="942275"/>
                    <a:pt x="59690" y="906715"/>
                  </a:cubicBezTo>
                  <a:lnTo>
                    <a:pt x="59690" y="124460"/>
                  </a:lnTo>
                  <a:cubicBezTo>
                    <a:pt x="59690" y="88900"/>
                    <a:pt x="88900" y="59690"/>
                    <a:pt x="124460" y="59690"/>
                  </a:cubicBezTo>
                  <a:lnTo>
                    <a:pt x="5399163" y="59690"/>
                  </a:lnTo>
                  <a:moveTo>
                    <a:pt x="5399163" y="0"/>
                  </a:moveTo>
                  <a:lnTo>
                    <a:pt x="124460" y="0"/>
                  </a:lnTo>
                  <a:cubicBezTo>
                    <a:pt x="55880" y="0"/>
                    <a:pt x="0" y="55880"/>
                    <a:pt x="0" y="124460"/>
                  </a:cubicBezTo>
                  <a:lnTo>
                    <a:pt x="0" y="906715"/>
                  </a:lnTo>
                  <a:cubicBezTo>
                    <a:pt x="0" y="975295"/>
                    <a:pt x="55880" y="1031175"/>
                    <a:pt x="124460" y="1031175"/>
                  </a:cubicBezTo>
                  <a:lnTo>
                    <a:pt x="5399163" y="1031175"/>
                  </a:lnTo>
                  <a:cubicBezTo>
                    <a:pt x="5467743" y="1031175"/>
                    <a:pt x="5523624" y="975295"/>
                    <a:pt x="5523624" y="906715"/>
                  </a:cubicBezTo>
                  <a:lnTo>
                    <a:pt x="5523624" y="124460"/>
                  </a:lnTo>
                  <a:cubicBezTo>
                    <a:pt x="5523624" y="55880"/>
                    <a:pt x="5467743" y="0"/>
                    <a:pt x="5399163" y="0"/>
                  </a:cubicBezTo>
                  <a:close/>
                </a:path>
              </a:pathLst>
            </a:custGeom>
            <a:solidFill>
              <a:srgbClr val="000000"/>
            </a:solidFill>
          </p:spPr>
        </p:sp>
      </p:grpSp>
      <p:grpSp>
        <p:nvGrpSpPr>
          <p:cNvPr name="Group 21" id="21"/>
          <p:cNvGrpSpPr/>
          <p:nvPr/>
        </p:nvGrpSpPr>
        <p:grpSpPr>
          <a:xfrm rot="0">
            <a:off x="1440586" y="4260567"/>
            <a:ext cx="4188562" cy="2955481"/>
            <a:chOff x="0" y="0"/>
            <a:chExt cx="5584750" cy="3940642"/>
          </a:xfrm>
        </p:grpSpPr>
        <p:pic>
          <p:nvPicPr>
            <p:cNvPr name="Picture 22" id="22"/>
            <p:cNvPicPr>
              <a:picLocks noChangeAspect="true"/>
            </p:cNvPicPr>
            <p:nvPr/>
          </p:nvPicPr>
          <p:blipFill>
            <a:blip r:embed="rId3"/>
            <a:srcRect l="2788" t="0" r="2788" b="0"/>
            <a:stretch>
              <a:fillRect/>
            </a:stretch>
          </p:blipFill>
          <p:spPr>
            <a:xfrm>
              <a:off x="0" y="0"/>
              <a:ext cx="5584750" cy="3940642"/>
            </a:xfrm>
            <a:prstGeom prst="rect">
              <a:avLst/>
            </a:prstGeom>
          </p:spPr>
        </p:pic>
      </p:grpSp>
      <p:grpSp>
        <p:nvGrpSpPr>
          <p:cNvPr name="Group 23" id="23"/>
          <p:cNvGrpSpPr/>
          <p:nvPr/>
        </p:nvGrpSpPr>
        <p:grpSpPr>
          <a:xfrm rot="0">
            <a:off x="7049719" y="4260567"/>
            <a:ext cx="4188562" cy="2955481"/>
            <a:chOff x="0" y="0"/>
            <a:chExt cx="5584750" cy="3940642"/>
          </a:xfrm>
        </p:grpSpPr>
        <p:pic>
          <p:nvPicPr>
            <p:cNvPr name="Picture 24" id="24"/>
            <p:cNvPicPr>
              <a:picLocks noChangeAspect="true"/>
            </p:cNvPicPr>
            <p:nvPr/>
          </p:nvPicPr>
          <p:blipFill>
            <a:blip r:embed="rId4"/>
            <a:srcRect l="2788" t="0" r="2788" b="0"/>
            <a:stretch>
              <a:fillRect/>
            </a:stretch>
          </p:blipFill>
          <p:spPr>
            <a:xfrm>
              <a:off x="0" y="0"/>
              <a:ext cx="5584750" cy="3940642"/>
            </a:xfrm>
            <a:prstGeom prst="rect">
              <a:avLst/>
            </a:prstGeom>
          </p:spPr>
        </p:pic>
      </p:grpSp>
      <p:grpSp>
        <p:nvGrpSpPr>
          <p:cNvPr name="Group 25" id="25"/>
          <p:cNvGrpSpPr/>
          <p:nvPr/>
        </p:nvGrpSpPr>
        <p:grpSpPr>
          <a:xfrm rot="0">
            <a:off x="12658851" y="4260567"/>
            <a:ext cx="4188562" cy="2955481"/>
            <a:chOff x="0" y="0"/>
            <a:chExt cx="5584750" cy="3940642"/>
          </a:xfrm>
        </p:grpSpPr>
        <p:pic>
          <p:nvPicPr>
            <p:cNvPr name="Picture 26" id="26" descr="Person in suit holding a light bulb"/>
            <p:cNvPicPr>
              <a:picLocks noChangeAspect="true"/>
            </p:cNvPicPr>
            <p:nvPr/>
          </p:nvPicPr>
          <p:blipFill>
            <a:blip r:embed="rId5"/>
            <a:srcRect l="5269" t="0" r="5269" b="0"/>
            <a:stretch>
              <a:fillRect/>
            </a:stretch>
          </p:blipFill>
          <p:spPr>
            <a:xfrm>
              <a:off x="0" y="0"/>
              <a:ext cx="5584750" cy="3940642"/>
            </a:xfrm>
            <a:prstGeom prst="rect">
              <a:avLst/>
            </a:prstGeom>
          </p:spPr>
        </p:pic>
      </p:grpSp>
      <p:sp>
        <p:nvSpPr>
          <p:cNvPr name="TextBox 27" id="27"/>
          <p:cNvSpPr txBox="true"/>
          <p:nvPr/>
        </p:nvSpPr>
        <p:spPr>
          <a:xfrm rot="0">
            <a:off x="1028700" y="641864"/>
            <a:ext cx="16230600" cy="1445482"/>
          </a:xfrm>
          <a:prstGeom prst="rect">
            <a:avLst/>
          </a:prstGeom>
        </p:spPr>
        <p:txBody>
          <a:bodyPr anchor="t" rtlCol="false" tIns="0" lIns="0" bIns="0" rIns="0">
            <a:spAutoFit/>
          </a:bodyPr>
          <a:lstStyle/>
          <a:p>
            <a:pPr algn="ctr">
              <a:lnSpc>
                <a:spcPts val="10783"/>
              </a:lnSpc>
            </a:pPr>
            <a:r>
              <a:rPr lang="en-US" sz="10783">
                <a:solidFill>
                  <a:srgbClr val="000000"/>
                </a:solidFill>
                <a:latin typeface="Bebas Neue Bold"/>
              </a:rPr>
              <a:t>BY DESIGN</a:t>
            </a:r>
          </a:p>
        </p:txBody>
      </p:sp>
      <p:sp>
        <p:nvSpPr>
          <p:cNvPr name="TextBox 28" id="28"/>
          <p:cNvSpPr txBox="true"/>
          <p:nvPr/>
        </p:nvSpPr>
        <p:spPr>
          <a:xfrm rot="0">
            <a:off x="1635400" y="7672800"/>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empowering</a:t>
            </a:r>
          </a:p>
        </p:txBody>
      </p:sp>
      <p:sp>
        <p:nvSpPr>
          <p:cNvPr name="TextBox 29" id="29"/>
          <p:cNvSpPr txBox="true"/>
          <p:nvPr/>
        </p:nvSpPr>
        <p:spPr>
          <a:xfrm rot="0">
            <a:off x="7244533" y="7672800"/>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challenging</a:t>
            </a:r>
          </a:p>
        </p:txBody>
      </p:sp>
      <p:sp>
        <p:nvSpPr>
          <p:cNvPr name="TextBox 30" id="30"/>
          <p:cNvSpPr txBox="true"/>
          <p:nvPr/>
        </p:nvSpPr>
        <p:spPr>
          <a:xfrm rot="0">
            <a:off x="12853665" y="7672800"/>
            <a:ext cx="3798935" cy="537845"/>
          </a:xfrm>
          <a:prstGeom prst="rect">
            <a:avLst/>
          </a:prstGeom>
        </p:spPr>
        <p:txBody>
          <a:bodyPr anchor="t" rtlCol="false" tIns="0" lIns="0" bIns="0" rIns="0">
            <a:spAutoFit/>
          </a:bodyPr>
          <a:lstStyle/>
          <a:p>
            <a:pPr algn="ctr">
              <a:lnSpc>
                <a:spcPts val="4480"/>
              </a:lnSpc>
            </a:pPr>
            <a:r>
              <a:rPr lang="en-US" sz="3200" spc="320">
                <a:solidFill>
                  <a:srgbClr val="000000"/>
                </a:solidFill>
                <a:latin typeface="Bebas Neue Bold"/>
              </a:rPr>
              <a:t>Inspiring</a:t>
            </a:r>
          </a:p>
        </p:txBody>
      </p:sp>
      <p:sp>
        <p:nvSpPr>
          <p:cNvPr name="TextBox 31" id="31"/>
          <p:cNvSpPr txBox="true"/>
          <p:nvPr/>
        </p:nvSpPr>
        <p:spPr>
          <a:xfrm rot="0">
            <a:off x="2504161" y="2247798"/>
            <a:ext cx="14148439" cy="976630"/>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With a strong professional identity, you can seek out/choose activities and make decisions that align with your values/purpose/brand.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028700" y="8899525"/>
            <a:ext cx="4077715" cy="358775"/>
          </a:xfrm>
          <a:prstGeom prst="rect">
            <a:avLst/>
          </a:prstGeom>
        </p:spPr>
        <p:txBody>
          <a:bodyPr anchor="t" rtlCol="false" tIns="0" lIns="0" bIns="0" rIns="0">
            <a:spAutoFit/>
          </a:bodyPr>
          <a:lstStyle/>
          <a:p>
            <a:pPr>
              <a:lnSpc>
                <a:spcPts val="2799"/>
              </a:lnSpc>
            </a:pPr>
            <a:r>
              <a:rPr lang="en-US" sz="1999">
                <a:solidFill>
                  <a:srgbClr val="000000"/>
                </a:solidFill>
                <a:latin typeface="Poppins"/>
              </a:rPr>
              <a:t>(Toddy Henry, 2013)</a:t>
            </a:r>
          </a:p>
        </p:txBody>
      </p:sp>
      <p:sp>
        <p:nvSpPr>
          <p:cNvPr name="TextBox 4" id="4"/>
          <p:cNvSpPr txBox="true"/>
          <p:nvPr/>
        </p:nvSpPr>
        <p:spPr>
          <a:xfrm rot="0">
            <a:off x="1028700" y="3952525"/>
            <a:ext cx="5718124" cy="1587715"/>
          </a:xfrm>
          <a:prstGeom prst="rect">
            <a:avLst/>
          </a:prstGeom>
        </p:spPr>
        <p:txBody>
          <a:bodyPr anchor="t" rtlCol="false" tIns="0" lIns="0" bIns="0" rIns="0">
            <a:spAutoFit/>
          </a:bodyPr>
          <a:lstStyle/>
          <a:p>
            <a:pPr>
              <a:lnSpc>
                <a:spcPts val="11883"/>
              </a:lnSpc>
            </a:pPr>
            <a:r>
              <a:rPr lang="en-US" sz="11883">
                <a:solidFill>
                  <a:srgbClr val="000000"/>
                </a:solidFill>
                <a:latin typeface="Bebas Neue Bold"/>
              </a:rPr>
              <a:t>PRACTICE</a:t>
            </a:r>
          </a:p>
        </p:txBody>
      </p:sp>
      <p:sp>
        <p:nvSpPr>
          <p:cNvPr name="TextBox 5" id="5"/>
          <p:cNvSpPr txBox="true"/>
          <p:nvPr/>
        </p:nvSpPr>
        <p:spPr>
          <a:xfrm rot="0">
            <a:off x="1028700" y="5433560"/>
            <a:ext cx="5138405" cy="2907031"/>
          </a:xfrm>
          <a:prstGeom prst="rect">
            <a:avLst/>
          </a:prstGeom>
        </p:spPr>
        <p:txBody>
          <a:bodyPr anchor="t" rtlCol="false" tIns="0" lIns="0" bIns="0" rIns="0">
            <a:spAutoFit/>
          </a:bodyPr>
          <a:lstStyle/>
          <a:p>
            <a:pPr>
              <a:lnSpc>
                <a:spcPts val="3839"/>
              </a:lnSpc>
            </a:pPr>
            <a:r>
              <a:rPr lang="en-US" sz="2399">
                <a:solidFill>
                  <a:srgbClr val="000000"/>
                </a:solidFill>
                <a:latin typeface="Poppins"/>
              </a:rPr>
              <a:t>The only way to avoid getting off track or burned out is to be mindful and engage in consistent practices that keep you on the path you design.</a:t>
            </a:r>
          </a:p>
          <a:p>
            <a:pPr>
              <a:lnSpc>
                <a:spcPts val="3839"/>
              </a:lnSpc>
            </a:pPr>
          </a:p>
        </p:txBody>
      </p:sp>
      <p:grpSp>
        <p:nvGrpSpPr>
          <p:cNvPr name="Group 6" id="6"/>
          <p:cNvGrpSpPr/>
          <p:nvPr/>
        </p:nvGrpSpPr>
        <p:grpSpPr>
          <a:xfrm rot="0">
            <a:off x="8420603" y="2010754"/>
            <a:ext cx="8838697" cy="5398057"/>
            <a:chOff x="0" y="0"/>
            <a:chExt cx="11655940" cy="7118631"/>
          </a:xfrm>
        </p:grpSpPr>
        <p:sp>
          <p:nvSpPr>
            <p:cNvPr name="Freeform 7" id="7"/>
            <p:cNvSpPr/>
            <p:nvPr/>
          </p:nvSpPr>
          <p:spPr>
            <a:xfrm>
              <a:off x="31750" y="31750"/>
              <a:ext cx="11592440" cy="7055131"/>
            </a:xfrm>
            <a:custGeom>
              <a:avLst/>
              <a:gdLst/>
              <a:ahLst/>
              <a:cxnLst/>
              <a:rect r="r" b="b" t="t" l="l"/>
              <a:pathLst>
                <a:path h="7055131" w="11592440">
                  <a:moveTo>
                    <a:pt x="11499731" y="7055131"/>
                  </a:moveTo>
                  <a:lnTo>
                    <a:pt x="92710" y="7055131"/>
                  </a:lnTo>
                  <a:cubicBezTo>
                    <a:pt x="41910" y="7055131"/>
                    <a:pt x="0" y="7013222"/>
                    <a:pt x="0" y="6962422"/>
                  </a:cubicBezTo>
                  <a:lnTo>
                    <a:pt x="0" y="92710"/>
                  </a:lnTo>
                  <a:cubicBezTo>
                    <a:pt x="0" y="41910"/>
                    <a:pt x="41910" y="0"/>
                    <a:pt x="92710" y="0"/>
                  </a:cubicBezTo>
                  <a:lnTo>
                    <a:pt x="11498460" y="0"/>
                  </a:lnTo>
                  <a:cubicBezTo>
                    <a:pt x="11549260" y="0"/>
                    <a:pt x="11591170" y="41910"/>
                    <a:pt x="11591170" y="92710"/>
                  </a:cubicBezTo>
                  <a:lnTo>
                    <a:pt x="11591170" y="6961152"/>
                  </a:lnTo>
                  <a:cubicBezTo>
                    <a:pt x="11592440" y="7013222"/>
                    <a:pt x="11550531" y="7055131"/>
                    <a:pt x="11499731" y="7055131"/>
                  </a:cubicBezTo>
                  <a:close/>
                </a:path>
              </a:pathLst>
            </a:custGeom>
            <a:solidFill>
              <a:srgbClr val="F9C041"/>
            </a:solidFill>
          </p:spPr>
        </p:sp>
        <p:sp>
          <p:nvSpPr>
            <p:cNvPr name="Freeform 8" id="8"/>
            <p:cNvSpPr/>
            <p:nvPr/>
          </p:nvSpPr>
          <p:spPr>
            <a:xfrm>
              <a:off x="0" y="0"/>
              <a:ext cx="11655940" cy="7118631"/>
            </a:xfrm>
            <a:custGeom>
              <a:avLst/>
              <a:gdLst/>
              <a:ahLst/>
              <a:cxnLst/>
              <a:rect r="r" b="b" t="t" l="l"/>
              <a:pathLst>
                <a:path h="7118631" w="11655940">
                  <a:moveTo>
                    <a:pt x="11531481" y="59690"/>
                  </a:moveTo>
                  <a:cubicBezTo>
                    <a:pt x="11567040" y="59690"/>
                    <a:pt x="11596250" y="88900"/>
                    <a:pt x="11596250" y="124460"/>
                  </a:cubicBezTo>
                  <a:lnTo>
                    <a:pt x="11596250" y="6994172"/>
                  </a:lnTo>
                  <a:cubicBezTo>
                    <a:pt x="11596250" y="7029731"/>
                    <a:pt x="11567040" y="7058941"/>
                    <a:pt x="11531481" y="7058941"/>
                  </a:cubicBezTo>
                  <a:lnTo>
                    <a:pt x="124460" y="7058941"/>
                  </a:lnTo>
                  <a:cubicBezTo>
                    <a:pt x="88900" y="7058941"/>
                    <a:pt x="59690" y="7029731"/>
                    <a:pt x="59690" y="6994172"/>
                  </a:cubicBezTo>
                  <a:lnTo>
                    <a:pt x="59690" y="124460"/>
                  </a:lnTo>
                  <a:cubicBezTo>
                    <a:pt x="59690" y="88900"/>
                    <a:pt x="88900" y="59690"/>
                    <a:pt x="124460" y="59690"/>
                  </a:cubicBezTo>
                  <a:lnTo>
                    <a:pt x="11531481" y="59690"/>
                  </a:lnTo>
                  <a:moveTo>
                    <a:pt x="11531481" y="0"/>
                  </a:moveTo>
                  <a:lnTo>
                    <a:pt x="124460" y="0"/>
                  </a:lnTo>
                  <a:cubicBezTo>
                    <a:pt x="55880" y="0"/>
                    <a:pt x="0" y="55880"/>
                    <a:pt x="0" y="124460"/>
                  </a:cubicBezTo>
                  <a:lnTo>
                    <a:pt x="0" y="6994172"/>
                  </a:lnTo>
                  <a:cubicBezTo>
                    <a:pt x="0" y="7062752"/>
                    <a:pt x="55880" y="7118631"/>
                    <a:pt x="124460" y="7118631"/>
                  </a:cubicBezTo>
                  <a:lnTo>
                    <a:pt x="11531481" y="7118631"/>
                  </a:lnTo>
                  <a:cubicBezTo>
                    <a:pt x="11600060" y="7118631"/>
                    <a:pt x="11655940" y="7062752"/>
                    <a:pt x="11655940" y="6994172"/>
                  </a:cubicBezTo>
                  <a:lnTo>
                    <a:pt x="11655940" y="124460"/>
                  </a:lnTo>
                  <a:cubicBezTo>
                    <a:pt x="11655940" y="55880"/>
                    <a:pt x="11600060" y="0"/>
                    <a:pt x="11531481" y="0"/>
                  </a:cubicBezTo>
                  <a:close/>
                </a:path>
              </a:pathLst>
            </a:custGeom>
            <a:solidFill>
              <a:srgbClr val="000000"/>
            </a:solidFill>
          </p:spPr>
        </p:sp>
      </p:grpSp>
      <p:grpSp>
        <p:nvGrpSpPr>
          <p:cNvPr name="Group 9" id="9"/>
          <p:cNvGrpSpPr/>
          <p:nvPr/>
        </p:nvGrpSpPr>
        <p:grpSpPr>
          <a:xfrm rot="0">
            <a:off x="8753076" y="2307466"/>
            <a:ext cx="8173752" cy="4731765"/>
            <a:chOff x="0" y="0"/>
            <a:chExt cx="10898336" cy="6309020"/>
          </a:xfrm>
        </p:grpSpPr>
        <p:pic>
          <p:nvPicPr>
            <p:cNvPr name="Picture 10" id="10"/>
            <p:cNvPicPr>
              <a:picLocks noChangeAspect="true"/>
            </p:cNvPicPr>
            <p:nvPr/>
          </p:nvPicPr>
          <p:blipFill>
            <a:blip r:embed="rId3"/>
            <a:srcRect l="0" t="6555" r="0" b="6555"/>
            <a:stretch>
              <a:fillRect/>
            </a:stretch>
          </p:blipFill>
          <p:spPr>
            <a:xfrm>
              <a:off x="0" y="0"/>
              <a:ext cx="10898336" cy="6309020"/>
            </a:xfrm>
            <a:prstGeom prst="rect">
              <a:avLst/>
            </a:prstGeom>
          </p:spPr>
        </p:pic>
      </p:grpSp>
      <p:sp>
        <p:nvSpPr>
          <p:cNvPr name="TextBox 11" id="11"/>
          <p:cNvSpPr txBox="true"/>
          <p:nvPr/>
        </p:nvSpPr>
        <p:spPr>
          <a:xfrm rot="0">
            <a:off x="1028700" y="2792894"/>
            <a:ext cx="4537872" cy="1189827"/>
          </a:xfrm>
          <a:prstGeom prst="rect">
            <a:avLst/>
          </a:prstGeom>
        </p:spPr>
        <p:txBody>
          <a:bodyPr anchor="t" rtlCol="false" tIns="0" lIns="0" bIns="0" rIns="0">
            <a:spAutoFit/>
          </a:bodyPr>
          <a:lstStyle/>
          <a:p>
            <a:pPr>
              <a:lnSpc>
                <a:spcPts val="8968"/>
              </a:lnSpc>
            </a:pPr>
            <a:r>
              <a:rPr lang="en-US" sz="8968">
                <a:solidFill>
                  <a:srgbClr val="B91646"/>
                </a:solidFill>
                <a:latin typeface="Brittany Bold"/>
              </a:rPr>
              <a:t>consistent</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028700" y="2748973"/>
            <a:ext cx="6012740" cy="1293724"/>
          </a:xfrm>
          <a:prstGeom prst="rect">
            <a:avLst/>
          </a:prstGeom>
        </p:spPr>
        <p:txBody>
          <a:bodyPr anchor="t" rtlCol="false" tIns="0" lIns="0" bIns="0" rIns="0">
            <a:spAutoFit/>
          </a:bodyPr>
          <a:lstStyle/>
          <a:p>
            <a:pPr>
              <a:lnSpc>
                <a:spcPts val="9684"/>
              </a:lnSpc>
            </a:pPr>
            <a:r>
              <a:rPr lang="en-US" sz="9684">
                <a:solidFill>
                  <a:srgbClr val="B91646"/>
                </a:solidFill>
                <a:latin typeface="Bebas Neue Bold"/>
              </a:rPr>
              <a:t>TRADITIONAL</a:t>
            </a:r>
          </a:p>
        </p:txBody>
      </p:sp>
      <p:sp>
        <p:nvSpPr>
          <p:cNvPr name="TextBox 4" id="4"/>
          <p:cNvSpPr txBox="true"/>
          <p:nvPr/>
        </p:nvSpPr>
        <p:spPr>
          <a:xfrm rot="0">
            <a:off x="10253129" y="2748973"/>
            <a:ext cx="6012740" cy="1293724"/>
          </a:xfrm>
          <a:prstGeom prst="rect">
            <a:avLst/>
          </a:prstGeom>
        </p:spPr>
        <p:txBody>
          <a:bodyPr anchor="t" rtlCol="false" tIns="0" lIns="0" bIns="0" rIns="0">
            <a:spAutoFit/>
          </a:bodyPr>
          <a:lstStyle/>
          <a:p>
            <a:pPr>
              <a:lnSpc>
                <a:spcPts val="9684"/>
              </a:lnSpc>
            </a:pPr>
            <a:r>
              <a:rPr lang="en-US" sz="9684">
                <a:solidFill>
                  <a:srgbClr val="105652"/>
                </a:solidFill>
                <a:latin typeface="Bebas Neue Bold"/>
              </a:rPr>
              <a:t>MODERN</a:t>
            </a:r>
          </a:p>
        </p:txBody>
      </p:sp>
      <p:sp>
        <p:nvSpPr>
          <p:cNvPr name="AutoShape 5" id="5"/>
          <p:cNvSpPr/>
          <p:nvPr/>
        </p:nvSpPr>
        <p:spPr>
          <a:xfrm rot="5400000">
            <a:off x="6111547" y="5124450"/>
            <a:ext cx="5131954" cy="0"/>
          </a:xfrm>
          <a:prstGeom prst="line">
            <a:avLst/>
          </a:prstGeom>
          <a:ln cap="flat" w="19050">
            <a:solidFill>
              <a:srgbClr val="000000"/>
            </a:solidFill>
            <a:prstDash val="solid"/>
            <a:headEnd type="none" len="sm" w="sm"/>
            <a:tailEnd type="none" len="sm" w="sm"/>
          </a:ln>
        </p:spPr>
      </p:sp>
      <p:sp>
        <p:nvSpPr>
          <p:cNvPr name="TextBox 6" id="6"/>
          <p:cNvSpPr txBox="true"/>
          <p:nvPr/>
        </p:nvSpPr>
        <p:spPr>
          <a:xfrm rot="0">
            <a:off x="1028700" y="4396366"/>
            <a:ext cx="7152465" cy="2710817"/>
          </a:xfrm>
          <a:prstGeom prst="rect">
            <a:avLst/>
          </a:prstGeom>
        </p:spPr>
        <p:txBody>
          <a:bodyPr anchor="t" rtlCol="false" tIns="0" lIns="0" bIns="0" rIns="0">
            <a:spAutoFit/>
          </a:bodyPr>
          <a:lstStyle/>
          <a:p>
            <a:pPr marL="582924" indent="-291462" lvl="1">
              <a:lnSpc>
                <a:spcPts val="4319"/>
              </a:lnSpc>
              <a:buFont typeface="Arial"/>
              <a:buChar char="•"/>
            </a:pPr>
            <a:r>
              <a:rPr lang="en-US" sz="2699">
                <a:solidFill>
                  <a:srgbClr val="000000"/>
                </a:solidFill>
                <a:latin typeface="Poppins"/>
              </a:rPr>
              <a:t>What you say (and how)</a:t>
            </a:r>
          </a:p>
          <a:p>
            <a:pPr marL="582924" indent="-291462" lvl="1">
              <a:lnSpc>
                <a:spcPts val="4319"/>
              </a:lnSpc>
              <a:buFont typeface="Arial"/>
              <a:buChar char="•"/>
            </a:pPr>
            <a:r>
              <a:rPr lang="en-US" sz="2699">
                <a:solidFill>
                  <a:srgbClr val="000000"/>
                </a:solidFill>
                <a:latin typeface="Poppins"/>
              </a:rPr>
              <a:t>Non-verbals</a:t>
            </a:r>
          </a:p>
          <a:p>
            <a:pPr marL="582924" indent="-291462" lvl="1">
              <a:lnSpc>
                <a:spcPts val="4319"/>
              </a:lnSpc>
              <a:buFont typeface="Arial"/>
              <a:buChar char="•"/>
            </a:pPr>
            <a:r>
              <a:rPr lang="en-US" sz="2699">
                <a:solidFill>
                  <a:srgbClr val="000000"/>
                </a:solidFill>
                <a:latin typeface="Poppins"/>
              </a:rPr>
              <a:t>Actions</a:t>
            </a:r>
          </a:p>
          <a:p>
            <a:pPr marL="582924" indent="-291462" lvl="1">
              <a:lnSpc>
                <a:spcPts val="4319"/>
              </a:lnSpc>
              <a:buFont typeface="Arial"/>
              <a:buChar char="•"/>
            </a:pPr>
            <a:r>
              <a:rPr lang="en-US" sz="2699">
                <a:solidFill>
                  <a:srgbClr val="000000"/>
                </a:solidFill>
                <a:latin typeface="Poppins"/>
              </a:rPr>
              <a:t>Network </a:t>
            </a:r>
          </a:p>
          <a:p>
            <a:pPr>
              <a:lnSpc>
                <a:spcPts val="4319"/>
              </a:lnSpc>
            </a:pPr>
          </a:p>
        </p:txBody>
      </p:sp>
      <p:sp>
        <p:nvSpPr>
          <p:cNvPr name="TextBox 7" id="7"/>
          <p:cNvSpPr txBox="true"/>
          <p:nvPr/>
        </p:nvSpPr>
        <p:spPr>
          <a:xfrm rot="0">
            <a:off x="10253129" y="4396366"/>
            <a:ext cx="7006171" cy="3253742"/>
          </a:xfrm>
          <a:prstGeom prst="rect">
            <a:avLst/>
          </a:prstGeom>
        </p:spPr>
        <p:txBody>
          <a:bodyPr anchor="t" rtlCol="false" tIns="0" lIns="0" bIns="0" rIns="0">
            <a:spAutoFit/>
          </a:bodyPr>
          <a:lstStyle/>
          <a:p>
            <a:pPr marL="582924" indent="-291462" lvl="1">
              <a:lnSpc>
                <a:spcPts val="4319"/>
              </a:lnSpc>
              <a:buFont typeface="Arial"/>
              <a:buChar char="•"/>
            </a:pPr>
            <a:r>
              <a:rPr lang="en-US" sz="2699">
                <a:solidFill>
                  <a:srgbClr val="000000"/>
                </a:solidFill>
                <a:latin typeface="Poppins"/>
              </a:rPr>
              <a:t>Professional and personal fused</a:t>
            </a:r>
          </a:p>
          <a:p>
            <a:pPr marL="582924" indent="-291462" lvl="1">
              <a:lnSpc>
                <a:spcPts val="4319"/>
              </a:lnSpc>
              <a:buFont typeface="Arial"/>
              <a:buChar char="•"/>
            </a:pPr>
            <a:r>
              <a:rPr lang="en-US" sz="2699">
                <a:solidFill>
                  <a:srgbClr val="000000"/>
                </a:solidFill>
                <a:latin typeface="Poppins"/>
              </a:rPr>
              <a:t>Social media</a:t>
            </a:r>
          </a:p>
          <a:p>
            <a:pPr marL="582924" indent="-291462" lvl="1">
              <a:lnSpc>
                <a:spcPts val="4319"/>
              </a:lnSpc>
              <a:buFont typeface="Arial"/>
              <a:buChar char="•"/>
            </a:pPr>
            <a:r>
              <a:rPr lang="en-US" sz="2699">
                <a:solidFill>
                  <a:srgbClr val="000000"/>
                </a:solidFill>
                <a:latin typeface="Poppins"/>
              </a:rPr>
              <a:t>Professional sites</a:t>
            </a:r>
          </a:p>
          <a:p>
            <a:pPr marL="582924" indent="-291462" lvl="1">
              <a:lnSpc>
                <a:spcPts val="4319"/>
              </a:lnSpc>
              <a:buFont typeface="Arial"/>
              <a:buChar char="•"/>
            </a:pPr>
            <a:r>
              <a:rPr lang="en-US" sz="2699">
                <a:solidFill>
                  <a:srgbClr val="000000"/>
                </a:solidFill>
                <a:latin typeface="Poppins"/>
              </a:rPr>
              <a:t>Not just you - those with whom you associate</a:t>
            </a:r>
          </a:p>
          <a:p>
            <a:pPr>
              <a:lnSpc>
                <a:spcPts val="4319"/>
              </a:lnSpc>
            </a:pP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6137630" y="2091956"/>
            <a:ext cx="6012740" cy="1587102"/>
          </a:xfrm>
          <a:prstGeom prst="rect">
            <a:avLst/>
          </a:prstGeom>
        </p:spPr>
        <p:txBody>
          <a:bodyPr anchor="t" rtlCol="false" tIns="0" lIns="0" bIns="0" rIns="0">
            <a:spAutoFit/>
          </a:bodyPr>
          <a:lstStyle/>
          <a:p>
            <a:pPr algn="ctr">
              <a:lnSpc>
                <a:spcPts val="11883"/>
              </a:lnSpc>
            </a:pPr>
            <a:r>
              <a:rPr lang="en-US" sz="11883">
                <a:solidFill>
                  <a:srgbClr val="000000"/>
                </a:solidFill>
                <a:latin typeface="Bebas Neue Bold"/>
              </a:rPr>
              <a:t>LOOK</a:t>
            </a:r>
          </a:p>
        </p:txBody>
      </p:sp>
      <p:sp>
        <p:nvSpPr>
          <p:cNvPr name="TextBox 3" id="3"/>
          <p:cNvSpPr txBox="true"/>
          <p:nvPr/>
        </p:nvSpPr>
        <p:spPr>
          <a:xfrm rot="0">
            <a:off x="6881184" y="1200150"/>
            <a:ext cx="4537872" cy="1191689"/>
          </a:xfrm>
          <a:prstGeom prst="rect">
            <a:avLst/>
          </a:prstGeom>
        </p:spPr>
        <p:txBody>
          <a:bodyPr anchor="t" rtlCol="false" tIns="0" lIns="0" bIns="0" rIns="0">
            <a:spAutoFit/>
          </a:bodyPr>
          <a:lstStyle/>
          <a:p>
            <a:pPr algn="ctr">
              <a:lnSpc>
                <a:spcPts val="8968"/>
              </a:lnSpc>
            </a:pPr>
            <a:r>
              <a:rPr lang="en-US" sz="8968">
                <a:solidFill>
                  <a:srgbClr val="B91646"/>
                </a:solidFill>
                <a:latin typeface="Brittany Bold"/>
              </a:rPr>
              <a:t>take a</a:t>
            </a:r>
          </a:p>
        </p:txBody>
      </p:sp>
      <p:sp>
        <p:nvSpPr>
          <p:cNvPr name="AutoShape 4" id="4"/>
          <p:cNvSpPr/>
          <p:nvPr/>
        </p:nvSpPr>
        <p:spPr>
          <a:xfrm rot="2017">
            <a:off x="1028699" y="4640365"/>
            <a:ext cx="16230603" cy="0"/>
          </a:xfrm>
          <a:prstGeom prst="line">
            <a:avLst/>
          </a:prstGeom>
          <a:ln cap="flat" w="19050">
            <a:solidFill>
              <a:srgbClr val="000000"/>
            </a:solidFill>
            <a:prstDash val="solid"/>
            <a:headEnd type="none" len="sm" w="sm"/>
            <a:tailEnd type="none" len="sm" w="sm"/>
          </a:ln>
        </p:spPr>
      </p:sp>
      <p:sp>
        <p:nvSpPr>
          <p:cNvPr name="TextBox 5" id="5"/>
          <p:cNvSpPr txBox="true"/>
          <p:nvPr/>
        </p:nvSpPr>
        <p:spPr>
          <a:xfrm rot="0">
            <a:off x="2505540" y="3576385"/>
            <a:ext cx="13276920" cy="478156"/>
          </a:xfrm>
          <a:prstGeom prst="rect">
            <a:avLst/>
          </a:prstGeom>
        </p:spPr>
        <p:txBody>
          <a:bodyPr anchor="t" rtlCol="false" tIns="0" lIns="0" bIns="0" rIns="0">
            <a:spAutoFit/>
          </a:bodyPr>
          <a:lstStyle/>
          <a:p>
            <a:pPr algn="ctr">
              <a:lnSpc>
                <a:spcPts val="3839"/>
              </a:lnSpc>
            </a:pPr>
            <a:r>
              <a:rPr lang="en-US" sz="2399">
                <a:solidFill>
                  <a:srgbClr val="000000"/>
                </a:solidFill>
                <a:latin typeface="Poppins"/>
              </a:rPr>
              <a:t>Thorough assessment highlights needed action. </a:t>
            </a:r>
          </a:p>
        </p:txBody>
      </p:sp>
      <p:grpSp>
        <p:nvGrpSpPr>
          <p:cNvPr name="Group 6" id="6"/>
          <p:cNvGrpSpPr/>
          <p:nvPr/>
        </p:nvGrpSpPr>
        <p:grpSpPr>
          <a:xfrm rot="0">
            <a:off x="6637827" y="5497068"/>
            <a:ext cx="5012346" cy="781940"/>
            <a:chOff x="0" y="0"/>
            <a:chExt cx="6609980" cy="1031175"/>
          </a:xfrm>
        </p:grpSpPr>
        <p:sp>
          <p:nvSpPr>
            <p:cNvPr name="Freeform 7" id="7"/>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sp>
        <p:sp>
          <p:nvSpPr>
            <p:cNvPr name="Freeform 8" id="8"/>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name="Group 9" id="9"/>
          <p:cNvGrpSpPr/>
          <p:nvPr/>
        </p:nvGrpSpPr>
        <p:grpSpPr>
          <a:xfrm rot="0">
            <a:off x="6637827" y="6745075"/>
            <a:ext cx="5012346" cy="781940"/>
            <a:chOff x="0" y="0"/>
            <a:chExt cx="6609980" cy="1031175"/>
          </a:xfrm>
        </p:grpSpPr>
        <p:sp>
          <p:nvSpPr>
            <p:cNvPr name="Freeform 10" id="10"/>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sp>
        <p:sp>
          <p:nvSpPr>
            <p:cNvPr name="Freeform 11" id="11"/>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name="Group 12" id="12"/>
          <p:cNvGrpSpPr/>
          <p:nvPr/>
        </p:nvGrpSpPr>
        <p:grpSpPr>
          <a:xfrm rot="0">
            <a:off x="1028694" y="5497068"/>
            <a:ext cx="5012346" cy="781940"/>
            <a:chOff x="0" y="0"/>
            <a:chExt cx="6609980" cy="1031175"/>
          </a:xfrm>
        </p:grpSpPr>
        <p:sp>
          <p:nvSpPr>
            <p:cNvPr name="Freeform 13" id="13"/>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sp>
        <p:sp>
          <p:nvSpPr>
            <p:cNvPr name="Freeform 14" id="14"/>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name="Group 15" id="15"/>
          <p:cNvGrpSpPr/>
          <p:nvPr/>
        </p:nvGrpSpPr>
        <p:grpSpPr>
          <a:xfrm rot="0">
            <a:off x="1028694" y="6745075"/>
            <a:ext cx="5012346" cy="781940"/>
            <a:chOff x="0" y="0"/>
            <a:chExt cx="6609980" cy="1031175"/>
          </a:xfrm>
        </p:grpSpPr>
        <p:sp>
          <p:nvSpPr>
            <p:cNvPr name="Freeform 16" id="16"/>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sp>
        <p:sp>
          <p:nvSpPr>
            <p:cNvPr name="Freeform 17" id="17"/>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name="Group 18" id="18"/>
          <p:cNvGrpSpPr/>
          <p:nvPr/>
        </p:nvGrpSpPr>
        <p:grpSpPr>
          <a:xfrm rot="0">
            <a:off x="12246959" y="5497068"/>
            <a:ext cx="5012346" cy="781940"/>
            <a:chOff x="0" y="0"/>
            <a:chExt cx="6609980" cy="1031175"/>
          </a:xfrm>
        </p:grpSpPr>
        <p:sp>
          <p:nvSpPr>
            <p:cNvPr name="Freeform 19" id="19"/>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sp>
        <p:sp>
          <p:nvSpPr>
            <p:cNvPr name="Freeform 20" id="20"/>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name="Group 21" id="21"/>
          <p:cNvGrpSpPr/>
          <p:nvPr/>
        </p:nvGrpSpPr>
        <p:grpSpPr>
          <a:xfrm rot="0">
            <a:off x="12246959" y="6745075"/>
            <a:ext cx="5012346" cy="781940"/>
            <a:chOff x="0" y="0"/>
            <a:chExt cx="6609980" cy="1031175"/>
          </a:xfrm>
        </p:grpSpPr>
        <p:sp>
          <p:nvSpPr>
            <p:cNvPr name="Freeform 22" id="22"/>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sp>
        <p:sp>
          <p:nvSpPr>
            <p:cNvPr name="Freeform 23" id="23"/>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name="TextBox 24" id="24"/>
          <p:cNvSpPr txBox="true"/>
          <p:nvPr/>
        </p:nvSpPr>
        <p:spPr>
          <a:xfrm rot="0">
            <a:off x="1635400" y="5601852"/>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colleagues</a:t>
            </a:r>
          </a:p>
        </p:txBody>
      </p:sp>
      <p:sp>
        <p:nvSpPr>
          <p:cNvPr name="TextBox 25" id="25"/>
          <p:cNvSpPr txBox="true"/>
          <p:nvPr/>
        </p:nvSpPr>
        <p:spPr>
          <a:xfrm rot="0">
            <a:off x="1635400" y="6867122"/>
            <a:ext cx="3798935" cy="537845"/>
          </a:xfrm>
          <a:prstGeom prst="rect">
            <a:avLst/>
          </a:prstGeom>
        </p:spPr>
        <p:txBody>
          <a:bodyPr anchor="t" rtlCol="false" tIns="0" lIns="0" bIns="0" rIns="0">
            <a:spAutoFit/>
          </a:bodyPr>
          <a:lstStyle/>
          <a:p>
            <a:pPr algn="ctr">
              <a:lnSpc>
                <a:spcPts val="4480"/>
              </a:lnSpc>
            </a:pPr>
            <a:r>
              <a:rPr lang="en-US" sz="3200" spc="320">
                <a:solidFill>
                  <a:srgbClr val="000000"/>
                </a:solidFill>
                <a:latin typeface="Bebas Neue Bold"/>
              </a:rPr>
              <a:t>students</a:t>
            </a:r>
          </a:p>
        </p:txBody>
      </p:sp>
      <p:sp>
        <p:nvSpPr>
          <p:cNvPr name="TextBox 26" id="26"/>
          <p:cNvSpPr txBox="true"/>
          <p:nvPr/>
        </p:nvSpPr>
        <p:spPr>
          <a:xfrm rot="0">
            <a:off x="7244533" y="5601852"/>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calendar/task</a:t>
            </a:r>
          </a:p>
        </p:txBody>
      </p:sp>
      <p:sp>
        <p:nvSpPr>
          <p:cNvPr name="TextBox 27" id="27"/>
          <p:cNvSpPr txBox="true"/>
          <p:nvPr/>
        </p:nvSpPr>
        <p:spPr>
          <a:xfrm rot="0">
            <a:off x="7244533" y="6867122"/>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Resume/CV</a:t>
            </a:r>
          </a:p>
        </p:txBody>
      </p:sp>
      <p:sp>
        <p:nvSpPr>
          <p:cNvPr name="TextBox 28" id="28"/>
          <p:cNvSpPr txBox="true"/>
          <p:nvPr/>
        </p:nvSpPr>
        <p:spPr>
          <a:xfrm rot="0">
            <a:off x="12853665" y="5601852"/>
            <a:ext cx="3798935" cy="537845"/>
          </a:xfrm>
          <a:prstGeom prst="rect">
            <a:avLst/>
          </a:prstGeom>
        </p:spPr>
        <p:txBody>
          <a:bodyPr anchor="t" rtlCol="false" tIns="0" lIns="0" bIns="0" rIns="0">
            <a:spAutoFit/>
          </a:bodyPr>
          <a:lstStyle/>
          <a:p>
            <a:pPr algn="ctr">
              <a:lnSpc>
                <a:spcPts val="4480"/>
              </a:lnSpc>
            </a:pPr>
            <a:r>
              <a:rPr lang="en-US" sz="3200" spc="320">
                <a:solidFill>
                  <a:srgbClr val="000000"/>
                </a:solidFill>
                <a:latin typeface="Bebas Neue Bold"/>
              </a:rPr>
              <a:t>Social Media</a:t>
            </a:r>
          </a:p>
        </p:txBody>
      </p:sp>
      <p:sp>
        <p:nvSpPr>
          <p:cNvPr name="TextBox 29" id="29"/>
          <p:cNvSpPr txBox="true"/>
          <p:nvPr/>
        </p:nvSpPr>
        <p:spPr>
          <a:xfrm rot="0">
            <a:off x="12853665" y="6867122"/>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task List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grpSp>
        <p:nvGrpSpPr>
          <p:cNvPr name="Group 3" id="3"/>
          <p:cNvGrpSpPr/>
          <p:nvPr/>
        </p:nvGrpSpPr>
        <p:grpSpPr>
          <a:xfrm rot="0">
            <a:off x="1044466" y="3891381"/>
            <a:ext cx="4980803" cy="4078917"/>
            <a:chOff x="0" y="0"/>
            <a:chExt cx="6568383" cy="5379030"/>
          </a:xfrm>
        </p:grpSpPr>
        <p:sp>
          <p:nvSpPr>
            <p:cNvPr name="Freeform 4" id="4"/>
            <p:cNvSpPr/>
            <p:nvPr/>
          </p:nvSpPr>
          <p:spPr>
            <a:xfrm>
              <a:off x="31750" y="31750"/>
              <a:ext cx="6504883" cy="5315530"/>
            </a:xfrm>
            <a:custGeom>
              <a:avLst/>
              <a:gdLst/>
              <a:ahLst/>
              <a:cxnLst/>
              <a:rect r="r" b="b" t="t" l="l"/>
              <a:pathLst>
                <a:path h="5315530" w="6504883">
                  <a:moveTo>
                    <a:pt x="6412173" y="5315530"/>
                  </a:moveTo>
                  <a:lnTo>
                    <a:pt x="92710" y="5315530"/>
                  </a:lnTo>
                  <a:cubicBezTo>
                    <a:pt x="41910" y="5315530"/>
                    <a:pt x="0" y="5273620"/>
                    <a:pt x="0" y="5222820"/>
                  </a:cubicBezTo>
                  <a:lnTo>
                    <a:pt x="0" y="92710"/>
                  </a:lnTo>
                  <a:cubicBezTo>
                    <a:pt x="0" y="41910"/>
                    <a:pt x="41910" y="0"/>
                    <a:pt x="92710" y="0"/>
                  </a:cubicBezTo>
                  <a:lnTo>
                    <a:pt x="6410902" y="0"/>
                  </a:lnTo>
                  <a:cubicBezTo>
                    <a:pt x="6461702" y="0"/>
                    <a:pt x="6503612" y="41910"/>
                    <a:pt x="6503612" y="92710"/>
                  </a:cubicBezTo>
                  <a:lnTo>
                    <a:pt x="6503612" y="5221550"/>
                  </a:lnTo>
                  <a:cubicBezTo>
                    <a:pt x="6504883" y="5273620"/>
                    <a:pt x="6462973" y="5315530"/>
                    <a:pt x="6412173" y="5315530"/>
                  </a:cubicBezTo>
                  <a:close/>
                </a:path>
              </a:pathLst>
            </a:custGeom>
            <a:solidFill>
              <a:srgbClr val="DFD8CA"/>
            </a:solidFill>
          </p:spPr>
        </p:sp>
        <p:sp>
          <p:nvSpPr>
            <p:cNvPr name="Freeform 5" id="5"/>
            <p:cNvSpPr/>
            <p:nvPr/>
          </p:nvSpPr>
          <p:spPr>
            <a:xfrm>
              <a:off x="0" y="0"/>
              <a:ext cx="6568383" cy="5379030"/>
            </a:xfrm>
            <a:custGeom>
              <a:avLst/>
              <a:gdLst/>
              <a:ahLst/>
              <a:cxnLst/>
              <a:rect r="r" b="b" t="t" l="l"/>
              <a:pathLst>
                <a:path h="5379030" w="6568383">
                  <a:moveTo>
                    <a:pt x="6443923" y="59690"/>
                  </a:moveTo>
                  <a:cubicBezTo>
                    <a:pt x="6479482" y="59690"/>
                    <a:pt x="6508693" y="88900"/>
                    <a:pt x="6508693" y="124460"/>
                  </a:cubicBezTo>
                  <a:lnTo>
                    <a:pt x="6508693" y="5254570"/>
                  </a:lnTo>
                  <a:cubicBezTo>
                    <a:pt x="6508693" y="5290130"/>
                    <a:pt x="6479482" y="5319340"/>
                    <a:pt x="6443923" y="5319340"/>
                  </a:cubicBezTo>
                  <a:lnTo>
                    <a:pt x="124460" y="5319340"/>
                  </a:lnTo>
                  <a:cubicBezTo>
                    <a:pt x="88900" y="5319340"/>
                    <a:pt x="59690" y="5290130"/>
                    <a:pt x="59690" y="5254570"/>
                  </a:cubicBezTo>
                  <a:lnTo>
                    <a:pt x="59690" y="124460"/>
                  </a:lnTo>
                  <a:cubicBezTo>
                    <a:pt x="59690" y="88900"/>
                    <a:pt x="88900" y="59690"/>
                    <a:pt x="124460" y="59690"/>
                  </a:cubicBezTo>
                  <a:lnTo>
                    <a:pt x="6443923" y="59690"/>
                  </a:lnTo>
                  <a:moveTo>
                    <a:pt x="6443923" y="0"/>
                  </a:moveTo>
                  <a:lnTo>
                    <a:pt x="124460" y="0"/>
                  </a:lnTo>
                  <a:cubicBezTo>
                    <a:pt x="55880" y="0"/>
                    <a:pt x="0" y="55880"/>
                    <a:pt x="0" y="124460"/>
                  </a:cubicBezTo>
                  <a:lnTo>
                    <a:pt x="0" y="5254570"/>
                  </a:lnTo>
                  <a:cubicBezTo>
                    <a:pt x="0" y="5323150"/>
                    <a:pt x="55880" y="5379030"/>
                    <a:pt x="124460" y="5379030"/>
                  </a:cubicBezTo>
                  <a:lnTo>
                    <a:pt x="6443923" y="5379030"/>
                  </a:lnTo>
                  <a:cubicBezTo>
                    <a:pt x="6512502" y="5379030"/>
                    <a:pt x="6568383" y="5323150"/>
                    <a:pt x="6568383" y="5254570"/>
                  </a:cubicBezTo>
                  <a:lnTo>
                    <a:pt x="6568383" y="124460"/>
                  </a:lnTo>
                  <a:cubicBezTo>
                    <a:pt x="6568383" y="55880"/>
                    <a:pt x="6512502" y="0"/>
                    <a:pt x="6443923" y="0"/>
                  </a:cubicBezTo>
                  <a:close/>
                </a:path>
              </a:pathLst>
            </a:custGeom>
            <a:solidFill>
              <a:srgbClr val="000000"/>
            </a:solidFill>
          </p:spPr>
        </p:sp>
      </p:grpSp>
      <p:grpSp>
        <p:nvGrpSpPr>
          <p:cNvPr name="Group 6" id="6"/>
          <p:cNvGrpSpPr/>
          <p:nvPr/>
        </p:nvGrpSpPr>
        <p:grpSpPr>
          <a:xfrm rot="0">
            <a:off x="6653598" y="3891381"/>
            <a:ext cx="4980803" cy="4078917"/>
            <a:chOff x="0" y="0"/>
            <a:chExt cx="6568383" cy="5379030"/>
          </a:xfrm>
        </p:grpSpPr>
        <p:sp>
          <p:nvSpPr>
            <p:cNvPr name="Freeform 7" id="7"/>
            <p:cNvSpPr/>
            <p:nvPr/>
          </p:nvSpPr>
          <p:spPr>
            <a:xfrm>
              <a:off x="31750" y="31750"/>
              <a:ext cx="6504883" cy="5315530"/>
            </a:xfrm>
            <a:custGeom>
              <a:avLst/>
              <a:gdLst/>
              <a:ahLst/>
              <a:cxnLst/>
              <a:rect r="r" b="b" t="t" l="l"/>
              <a:pathLst>
                <a:path h="5315530" w="6504883">
                  <a:moveTo>
                    <a:pt x="6412173" y="5315530"/>
                  </a:moveTo>
                  <a:lnTo>
                    <a:pt x="92710" y="5315530"/>
                  </a:lnTo>
                  <a:cubicBezTo>
                    <a:pt x="41910" y="5315530"/>
                    <a:pt x="0" y="5273620"/>
                    <a:pt x="0" y="5222820"/>
                  </a:cubicBezTo>
                  <a:lnTo>
                    <a:pt x="0" y="92710"/>
                  </a:lnTo>
                  <a:cubicBezTo>
                    <a:pt x="0" y="41910"/>
                    <a:pt x="41910" y="0"/>
                    <a:pt x="92710" y="0"/>
                  </a:cubicBezTo>
                  <a:lnTo>
                    <a:pt x="6410902" y="0"/>
                  </a:lnTo>
                  <a:cubicBezTo>
                    <a:pt x="6461702" y="0"/>
                    <a:pt x="6503612" y="41910"/>
                    <a:pt x="6503612" y="92710"/>
                  </a:cubicBezTo>
                  <a:lnTo>
                    <a:pt x="6503612" y="5221550"/>
                  </a:lnTo>
                  <a:cubicBezTo>
                    <a:pt x="6504883" y="5273620"/>
                    <a:pt x="6462973" y="5315530"/>
                    <a:pt x="6412173" y="5315530"/>
                  </a:cubicBezTo>
                  <a:close/>
                </a:path>
              </a:pathLst>
            </a:custGeom>
            <a:solidFill>
              <a:srgbClr val="DFD8CA"/>
            </a:solidFill>
          </p:spPr>
        </p:sp>
        <p:sp>
          <p:nvSpPr>
            <p:cNvPr name="Freeform 8" id="8"/>
            <p:cNvSpPr/>
            <p:nvPr/>
          </p:nvSpPr>
          <p:spPr>
            <a:xfrm>
              <a:off x="0" y="0"/>
              <a:ext cx="6568383" cy="5379030"/>
            </a:xfrm>
            <a:custGeom>
              <a:avLst/>
              <a:gdLst/>
              <a:ahLst/>
              <a:cxnLst/>
              <a:rect r="r" b="b" t="t" l="l"/>
              <a:pathLst>
                <a:path h="5379030" w="6568383">
                  <a:moveTo>
                    <a:pt x="6443923" y="59690"/>
                  </a:moveTo>
                  <a:cubicBezTo>
                    <a:pt x="6479482" y="59690"/>
                    <a:pt x="6508693" y="88900"/>
                    <a:pt x="6508693" y="124460"/>
                  </a:cubicBezTo>
                  <a:lnTo>
                    <a:pt x="6508693" y="5254570"/>
                  </a:lnTo>
                  <a:cubicBezTo>
                    <a:pt x="6508693" y="5290130"/>
                    <a:pt x="6479482" y="5319340"/>
                    <a:pt x="6443923" y="5319340"/>
                  </a:cubicBezTo>
                  <a:lnTo>
                    <a:pt x="124460" y="5319340"/>
                  </a:lnTo>
                  <a:cubicBezTo>
                    <a:pt x="88900" y="5319340"/>
                    <a:pt x="59690" y="5290130"/>
                    <a:pt x="59690" y="5254570"/>
                  </a:cubicBezTo>
                  <a:lnTo>
                    <a:pt x="59690" y="124460"/>
                  </a:lnTo>
                  <a:cubicBezTo>
                    <a:pt x="59690" y="88900"/>
                    <a:pt x="88900" y="59690"/>
                    <a:pt x="124460" y="59690"/>
                  </a:cubicBezTo>
                  <a:lnTo>
                    <a:pt x="6443923" y="59690"/>
                  </a:lnTo>
                  <a:moveTo>
                    <a:pt x="6443923" y="0"/>
                  </a:moveTo>
                  <a:lnTo>
                    <a:pt x="124460" y="0"/>
                  </a:lnTo>
                  <a:cubicBezTo>
                    <a:pt x="55880" y="0"/>
                    <a:pt x="0" y="55880"/>
                    <a:pt x="0" y="124460"/>
                  </a:cubicBezTo>
                  <a:lnTo>
                    <a:pt x="0" y="5254570"/>
                  </a:lnTo>
                  <a:cubicBezTo>
                    <a:pt x="0" y="5323150"/>
                    <a:pt x="55880" y="5379030"/>
                    <a:pt x="124460" y="5379030"/>
                  </a:cubicBezTo>
                  <a:lnTo>
                    <a:pt x="6443923" y="5379030"/>
                  </a:lnTo>
                  <a:cubicBezTo>
                    <a:pt x="6512502" y="5379030"/>
                    <a:pt x="6568383" y="5323150"/>
                    <a:pt x="6568383" y="5254570"/>
                  </a:cubicBezTo>
                  <a:lnTo>
                    <a:pt x="6568383" y="124460"/>
                  </a:lnTo>
                  <a:cubicBezTo>
                    <a:pt x="6568383" y="55880"/>
                    <a:pt x="6512502" y="0"/>
                    <a:pt x="6443923" y="0"/>
                  </a:cubicBezTo>
                  <a:close/>
                </a:path>
              </a:pathLst>
            </a:custGeom>
            <a:solidFill>
              <a:srgbClr val="000000"/>
            </a:solidFill>
          </p:spPr>
        </p:sp>
      </p:grpSp>
      <p:grpSp>
        <p:nvGrpSpPr>
          <p:cNvPr name="Group 9" id="9"/>
          <p:cNvGrpSpPr/>
          <p:nvPr/>
        </p:nvGrpSpPr>
        <p:grpSpPr>
          <a:xfrm rot="0">
            <a:off x="12278497" y="3891381"/>
            <a:ext cx="4980803" cy="4078917"/>
            <a:chOff x="0" y="0"/>
            <a:chExt cx="6568383" cy="5379030"/>
          </a:xfrm>
        </p:grpSpPr>
        <p:sp>
          <p:nvSpPr>
            <p:cNvPr name="Freeform 10" id="10"/>
            <p:cNvSpPr/>
            <p:nvPr/>
          </p:nvSpPr>
          <p:spPr>
            <a:xfrm>
              <a:off x="31750" y="31750"/>
              <a:ext cx="6504883" cy="5315530"/>
            </a:xfrm>
            <a:custGeom>
              <a:avLst/>
              <a:gdLst/>
              <a:ahLst/>
              <a:cxnLst/>
              <a:rect r="r" b="b" t="t" l="l"/>
              <a:pathLst>
                <a:path h="5315530" w="6504883">
                  <a:moveTo>
                    <a:pt x="6412173" y="5315530"/>
                  </a:moveTo>
                  <a:lnTo>
                    <a:pt x="92710" y="5315530"/>
                  </a:lnTo>
                  <a:cubicBezTo>
                    <a:pt x="41910" y="5315530"/>
                    <a:pt x="0" y="5273620"/>
                    <a:pt x="0" y="5222820"/>
                  </a:cubicBezTo>
                  <a:lnTo>
                    <a:pt x="0" y="92710"/>
                  </a:lnTo>
                  <a:cubicBezTo>
                    <a:pt x="0" y="41910"/>
                    <a:pt x="41910" y="0"/>
                    <a:pt x="92710" y="0"/>
                  </a:cubicBezTo>
                  <a:lnTo>
                    <a:pt x="6410902" y="0"/>
                  </a:lnTo>
                  <a:cubicBezTo>
                    <a:pt x="6461702" y="0"/>
                    <a:pt x="6503612" y="41910"/>
                    <a:pt x="6503612" y="92710"/>
                  </a:cubicBezTo>
                  <a:lnTo>
                    <a:pt x="6503612" y="5221550"/>
                  </a:lnTo>
                  <a:cubicBezTo>
                    <a:pt x="6504883" y="5273620"/>
                    <a:pt x="6462973" y="5315530"/>
                    <a:pt x="6412173" y="5315530"/>
                  </a:cubicBezTo>
                  <a:close/>
                </a:path>
              </a:pathLst>
            </a:custGeom>
            <a:solidFill>
              <a:srgbClr val="DFD8CA"/>
            </a:solidFill>
          </p:spPr>
        </p:sp>
        <p:sp>
          <p:nvSpPr>
            <p:cNvPr name="Freeform 11" id="11"/>
            <p:cNvSpPr/>
            <p:nvPr/>
          </p:nvSpPr>
          <p:spPr>
            <a:xfrm>
              <a:off x="0" y="0"/>
              <a:ext cx="6568383" cy="5379030"/>
            </a:xfrm>
            <a:custGeom>
              <a:avLst/>
              <a:gdLst/>
              <a:ahLst/>
              <a:cxnLst/>
              <a:rect r="r" b="b" t="t" l="l"/>
              <a:pathLst>
                <a:path h="5379030" w="6568383">
                  <a:moveTo>
                    <a:pt x="6443923" y="59690"/>
                  </a:moveTo>
                  <a:cubicBezTo>
                    <a:pt x="6479482" y="59690"/>
                    <a:pt x="6508693" y="88900"/>
                    <a:pt x="6508693" y="124460"/>
                  </a:cubicBezTo>
                  <a:lnTo>
                    <a:pt x="6508693" y="5254570"/>
                  </a:lnTo>
                  <a:cubicBezTo>
                    <a:pt x="6508693" y="5290130"/>
                    <a:pt x="6479482" y="5319340"/>
                    <a:pt x="6443923" y="5319340"/>
                  </a:cubicBezTo>
                  <a:lnTo>
                    <a:pt x="124460" y="5319340"/>
                  </a:lnTo>
                  <a:cubicBezTo>
                    <a:pt x="88900" y="5319340"/>
                    <a:pt x="59690" y="5290130"/>
                    <a:pt x="59690" y="5254570"/>
                  </a:cubicBezTo>
                  <a:lnTo>
                    <a:pt x="59690" y="124460"/>
                  </a:lnTo>
                  <a:cubicBezTo>
                    <a:pt x="59690" y="88900"/>
                    <a:pt x="88900" y="59690"/>
                    <a:pt x="124460" y="59690"/>
                  </a:cubicBezTo>
                  <a:lnTo>
                    <a:pt x="6443923" y="59690"/>
                  </a:lnTo>
                  <a:moveTo>
                    <a:pt x="6443923" y="0"/>
                  </a:moveTo>
                  <a:lnTo>
                    <a:pt x="124460" y="0"/>
                  </a:lnTo>
                  <a:cubicBezTo>
                    <a:pt x="55880" y="0"/>
                    <a:pt x="0" y="55880"/>
                    <a:pt x="0" y="124460"/>
                  </a:cubicBezTo>
                  <a:lnTo>
                    <a:pt x="0" y="5254570"/>
                  </a:lnTo>
                  <a:cubicBezTo>
                    <a:pt x="0" y="5323150"/>
                    <a:pt x="55880" y="5379030"/>
                    <a:pt x="124460" y="5379030"/>
                  </a:cubicBezTo>
                  <a:lnTo>
                    <a:pt x="6443923" y="5379030"/>
                  </a:lnTo>
                  <a:cubicBezTo>
                    <a:pt x="6512502" y="5379030"/>
                    <a:pt x="6568383" y="5323150"/>
                    <a:pt x="6568383" y="5254570"/>
                  </a:cubicBezTo>
                  <a:lnTo>
                    <a:pt x="6568383" y="124460"/>
                  </a:lnTo>
                  <a:cubicBezTo>
                    <a:pt x="6568383" y="55880"/>
                    <a:pt x="6512502" y="0"/>
                    <a:pt x="6443923" y="0"/>
                  </a:cubicBezTo>
                  <a:close/>
                </a:path>
              </a:pathLst>
            </a:custGeom>
            <a:solidFill>
              <a:srgbClr val="000000"/>
            </a:solidFill>
          </p:spPr>
        </p:sp>
      </p:grpSp>
      <p:grpSp>
        <p:nvGrpSpPr>
          <p:cNvPr name="Group 12" id="12"/>
          <p:cNvGrpSpPr/>
          <p:nvPr/>
        </p:nvGrpSpPr>
        <p:grpSpPr>
          <a:xfrm rot="0">
            <a:off x="6972489" y="7568016"/>
            <a:ext cx="4343022" cy="781940"/>
            <a:chOff x="0" y="0"/>
            <a:chExt cx="5727315" cy="1031175"/>
          </a:xfrm>
        </p:grpSpPr>
        <p:sp>
          <p:nvSpPr>
            <p:cNvPr name="Freeform 13" id="13"/>
            <p:cNvSpPr/>
            <p:nvPr/>
          </p:nvSpPr>
          <p:spPr>
            <a:xfrm>
              <a:off x="31750" y="31750"/>
              <a:ext cx="5663815" cy="967675"/>
            </a:xfrm>
            <a:custGeom>
              <a:avLst/>
              <a:gdLst/>
              <a:ahLst/>
              <a:cxnLst/>
              <a:rect r="r" b="b" t="t" l="l"/>
              <a:pathLst>
                <a:path h="967675" w="5663815">
                  <a:moveTo>
                    <a:pt x="5571105" y="967675"/>
                  </a:moveTo>
                  <a:lnTo>
                    <a:pt x="92710" y="967675"/>
                  </a:lnTo>
                  <a:cubicBezTo>
                    <a:pt x="41910" y="967675"/>
                    <a:pt x="0" y="925765"/>
                    <a:pt x="0" y="874965"/>
                  </a:cubicBezTo>
                  <a:lnTo>
                    <a:pt x="0" y="92710"/>
                  </a:lnTo>
                  <a:cubicBezTo>
                    <a:pt x="0" y="41910"/>
                    <a:pt x="41910" y="0"/>
                    <a:pt x="92710" y="0"/>
                  </a:cubicBezTo>
                  <a:lnTo>
                    <a:pt x="5569835" y="0"/>
                  </a:lnTo>
                  <a:cubicBezTo>
                    <a:pt x="5620635" y="0"/>
                    <a:pt x="5662545" y="41910"/>
                    <a:pt x="5662545" y="92710"/>
                  </a:cubicBezTo>
                  <a:lnTo>
                    <a:pt x="5662545" y="873695"/>
                  </a:lnTo>
                  <a:cubicBezTo>
                    <a:pt x="5663815" y="925765"/>
                    <a:pt x="5621905" y="967675"/>
                    <a:pt x="5571105" y="967675"/>
                  </a:cubicBezTo>
                  <a:close/>
                </a:path>
              </a:pathLst>
            </a:custGeom>
            <a:solidFill>
              <a:srgbClr val="105652"/>
            </a:solidFill>
          </p:spPr>
        </p:sp>
        <p:sp>
          <p:nvSpPr>
            <p:cNvPr name="Freeform 14" id="14"/>
            <p:cNvSpPr/>
            <p:nvPr/>
          </p:nvSpPr>
          <p:spPr>
            <a:xfrm>
              <a:off x="0" y="0"/>
              <a:ext cx="5727316" cy="1031175"/>
            </a:xfrm>
            <a:custGeom>
              <a:avLst/>
              <a:gdLst/>
              <a:ahLst/>
              <a:cxnLst/>
              <a:rect r="r" b="b" t="t" l="l"/>
              <a:pathLst>
                <a:path h="1031175" w="5727316">
                  <a:moveTo>
                    <a:pt x="5602855" y="59690"/>
                  </a:moveTo>
                  <a:cubicBezTo>
                    <a:pt x="5638415" y="59690"/>
                    <a:pt x="5667625" y="88900"/>
                    <a:pt x="5667625" y="124460"/>
                  </a:cubicBezTo>
                  <a:lnTo>
                    <a:pt x="5667625" y="906715"/>
                  </a:lnTo>
                  <a:cubicBezTo>
                    <a:pt x="5667625" y="942275"/>
                    <a:pt x="5638415" y="971485"/>
                    <a:pt x="5602855" y="971485"/>
                  </a:cubicBezTo>
                  <a:lnTo>
                    <a:pt x="124460" y="971485"/>
                  </a:lnTo>
                  <a:cubicBezTo>
                    <a:pt x="88900" y="971485"/>
                    <a:pt x="59690" y="942275"/>
                    <a:pt x="59690" y="906715"/>
                  </a:cubicBezTo>
                  <a:lnTo>
                    <a:pt x="59690" y="124460"/>
                  </a:lnTo>
                  <a:cubicBezTo>
                    <a:pt x="59690" y="88900"/>
                    <a:pt x="88900" y="59690"/>
                    <a:pt x="124460" y="59690"/>
                  </a:cubicBezTo>
                  <a:lnTo>
                    <a:pt x="5602855" y="59690"/>
                  </a:lnTo>
                  <a:moveTo>
                    <a:pt x="5602855" y="0"/>
                  </a:moveTo>
                  <a:lnTo>
                    <a:pt x="124460" y="0"/>
                  </a:lnTo>
                  <a:cubicBezTo>
                    <a:pt x="55880" y="0"/>
                    <a:pt x="0" y="55880"/>
                    <a:pt x="0" y="124460"/>
                  </a:cubicBezTo>
                  <a:lnTo>
                    <a:pt x="0" y="906715"/>
                  </a:lnTo>
                  <a:cubicBezTo>
                    <a:pt x="0" y="975295"/>
                    <a:pt x="55880" y="1031175"/>
                    <a:pt x="124460" y="1031175"/>
                  </a:cubicBezTo>
                  <a:lnTo>
                    <a:pt x="5602855" y="1031175"/>
                  </a:lnTo>
                  <a:cubicBezTo>
                    <a:pt x="5671435" y="1031175"/>
                    <a:pt x="5727316" y="975295"/>
                    <a:pt x="5727316" y="906715"/>
                  </a:cubicBezTo>
                  <a:lnTo>
                    <a:pt x="5727316" y="124460"/>
                  </a:lnTo>
                  <a:cubicBezTo>
                    <a:pt x="5727316" y="55880"/>
                    <a:pt x="5671435" y="0"/>
                    <a:pt x="5602855" y="0"/>
                  </a:cubicBezTo>
                  <a:close/>
                </a:path>
              </a:pathLst>
            </a:custGeom>
            <a:solidFill>
              <a:srgbClr val="000000"/>
            </a:solidFill>
          </p:spPr>
        </p:sp>
      </p:grpSp>
      <p:grpSp>
        <p:nvGrpSpPr>
          <p:cNvPr name="Group 15" id="15"/>
          <p:cNvGrpSpPr/>
          <p:nvPr/>
        </p:nvGrpSpPr>
        <p:grpSpPr>
          <a:xfrm rot="0">
            <a:off x="1440586" y="7568016"/>
            <a:ext cx="4188562" cy="781940"/>
            <a:chOff x="0" y="0"/>
            <a:chExt cx="5523623" cy="1031175"/>
          </a:xfrm>
        </p:grpSpPr>
        <p:sp>
          <p:nvSpPr>
            <p:cNvPr name="Freeform 16" id="16"/>
            <p:cNvSpPr/>
            <p:nvPr/>
          </p:nvSpPr>
          <p:spPr>
            <a:xfrm>
              <a:off x="31750" y="31750"/>
              <a:ext cx="5460123" cy="967675"/>
            </a:xfrm>
            <a:custGeom>
              <a:avLst/>
              <a:gdLst/>
              <a:ahLst/>
              <a:cxnLst/>
              <a:rect r="r" b="b" t="t" l="l"/>
              <a:pathLst>
                <a:path h="967675" w="5460123">
                  <a:moveTo>
                    <a:pt x="5367413" y="967675"/>
                  </a:moveTo>
                  <a:lnTo>
                    <a:pt x="92710" y="967675"/>
                  </a:lnTo>
                  <a:cubicBezTo>
                    <a:pt x="41910" y="967675"/>
                    <a:pt x="0" y="925765"/>
                    <a:pt x="0" y="874965"/>
                  </a:cubicBezTo>
                  <a:lnTo>
                    <a:pt x="0" y="92710"/>
                  </a:lnTo>
                  <a:cubicBezTo>
                    <a:pt x="0" y="41910"/>
                    <a:pt x="41910" y="0"/>
                    <a:pt x="92710" y="0"/>
                  </a:cubicBezTo>
                  <a:lnTo>
                    <a:pt x="5366143" y="0"/>
                  </a:lnTo>
                  <a:cubicBezTo>
                    <a:pt x="5416943" y="0"/>
                    <a:pt x="5458854" y="41910"/>
                    <a:pt x="5458854" y="92710"/>
                  </a:cubicBezTo>
                  <a:lnTo>
                    <a:pt x="5458854" y="873695"/>
                  </a:lnTo>
                  <a:cubicBezTo>
                    <a:pt x="5460123" y="925765"/>
                    <a:pt x="5418213" y="967675"/>
                    <a:pt x="5367413" y="967675"/>
                  </a:cubicBezTo>
                  <a:close/>
                </a:path>
              </a:pathLst>
            </a:custGeom>
            <a:solidFill>
              <a:srgbClr val="B91646"/>
            </a:solidFill>
          </p:spPr>
        </p:sp>
        <p:sp>
          <p:nvSpPr>
            <p:cNvPr name="Freeform 17" id="17"/>
            <p:cNvSpPr/>
            <p:nvPr/>
          </p:nvSpPr>
          <p:spPr>
            <a:xfrm>
              <a:off x="0" y="0"/>
              <a:ext cx="5523624" cy="1031175"/>
            </a:xfrm>
            <a:custGeom>
              <a:avLst/>
              <a:gdLst/>
              <a:ahLst/>
              <a:cxnLst/>
              <a:rect r="r" b="b" t="t" l="l"/>
              <a:pathLst>
                <a:path h="1031175" w="5523624">
                  <a:moveTo>
                    <a:pt x="5399163" y="59690"/>
                  </a:moveTo>
                  <a:cubicBezTo>
                    <a:pt x="5434723" y="59690"/>
                    <a:pt x="5463934" y="88900"/>
                    <a:pt x="5463934" y="124460"/>
                  </a:cubicBezTo>
                  <a:lnTo>
                    <a:pt x="5463934" y="906715"/>
                  </a:lnTo>
                  <a:cubicBezTo>
                    <a:pt x="5463934" y="942275"/>
                    <a:pt x="5434723" y="971485"/>
                    <a:pt x="5399163" y="971485"/>
                  </a:cubicBezTo>
                  <a:lnTo>
                    <a:pt x="124460" y="971485"/>
                  </a:lnTo>
                  <a:cubicBezTo>
                    <a:pt x="88900" y="971485"/>
                    <a:pt x="59690" y="942275"/>
                    <a:pt x="59690" y="906715"/>
                  </a:cubicBezTo>
                  <a:lnTo>
                    <a:pt x="59690" y="124460"/>
                  </a:lnTo>
                  <a:cubicBezTo>
                    <a:pt x="59690" y="88900"/>
                    <a:pt x="88900" y="59690"/>
                    <a:pt x="124460" y="59690"/>
                  </a:cubicBezTo>
                  <a:lnTo>
                    <a:pt x="5399163" y="59690"/>
                  </a:lnTo>
                  <a:moveTo>
                    <a:pt x="5399163" y="0"/>
                  </a:moveTo>
                  <a:lnTo>
                    <a:pt x="124460" y="0"/>
                  </a:lnTo>
                  <a:cubicBezTo>
                    <a:pt x="55880" y="0"/>
                    <a:pt x="0" y="55880"/>
                    <a:pt x="0" y="124460"/>
                  </a:cubicBezTo>
                  <a:lnTo>
                    <a:pt x="0" y="906715"/>
                  </a:lnTo>
                  <a:cubicBezTo>
                    <a:pt x="0" y="975295"/>
                    <a:pt x="55880" y="1031175"/>
                    <a:pt x="124460" y="1031175"/>
                  </a:cubicBezTo>
                  <a:lnTo>
                    <a:pt x="5399163" y="1031175"/>
                  </a:lnTo>
                  <a:cubicBezTo>
                    <a:pt x="5467743" y="1031175"/>
                    <a:pt x="5523624" y="975295"/>
                    <a:pt x="5523624" y="906715"/>
                  </a:cubicBezTo>
                  <a:lnTo>
                    <a:pt x="5523624" y="124460"/>
                  </a:lnTo>
                  <a:cubicBezTo>
                    <a:pt x="5523624" y="55880"/>
                    <a:pt x="5467743" y="0"/>
                    <a:pt x="5399163" y="0"/>
                  </a:cubicBezTo>
                  <a:close/>
                </a:path>
              </a:pathLst>
            </a:custGeom>
            <a:solidFill>
              <a:srgbClr val="000000"/>
            </a:solidFill>
          </p:spPr>
        </p:sp>
      </p:grpSp>
      <p:grpSp>
        <p:nvGrpSpPr>
          <p:cNvPr name="Group 18" id="18"/>
          <p:cNvGrpSpPr/>
          <p:nvPr/>
        </p:nvGrpSpPr>
        <p:grpSpPr>
          <a:xfrm rot="0">
            <a:off x="12658851" y="7568016"/>
            <a:ext cx="4188562" cy="781940"/>
            <a:chOff x="0" y="0"/>
            <a:chExt cx="5523623" cy="1031175"/>
          </a:xfrm>
        </p:grpSpPr>
        <p:sp>
          <p:nvSpPr>
            <p:cNvPr name="Freeform 19" id="19"/>
            <p:cNvSpPr/>
            <p:nvPr/>
          </p:nvSpPr>
          <p:spPr>
            <a:xfrm>
              <a:off x="31750" y="31750"/>
              <a:ext cx="5460123" cy="967675"/>
            </a:xfrm>
            <a:custGeom>
              <a:avLst/>
              <a:gdLst/>
              <a:ahLst/>
              <a:cxnLst/>
              <a:rect r="r" b="b" t="t" l="l"/>
              <a:pathLst>
                <a:path h="967675" w="5460123">
                  <a:moveTo>
                    <a:pt x="5367413" y="967675"/>
                  </a:moveTo>
                  <a:lnTo>
                    <a:pt x="92710" y="967675"/>
                  </a:lnTo>
                  <a:cubicBezTo>
                    <a:pt x="41910" y="967675"/>
                    <a:pt x="0" y="925765"/>
                    <a:pt x="0" y="874965"/>
                  </a:cubicBezTo>
                  <a:lnTo>
                    <a:pt x="0" y="92710"/>
                  </a:lnTo>
                  <a:cubicBezTo>
                    <a:pt x="0" y="41910"/>
                    <a:pt x="41910" y="0"/>
                    <a:pt x="92710" y="0"/>
                  </a:cubicBezTo>
                  <a:lnTo>
                    <a:pt x="5366143" y="0"/>
                  </a:lnTo>
                  <a:cubicBezTo>
                    <a:pt x="5416943" y="0"/>
                    <a:pt x="5458854" y="41910"/>
                    <a:pt x="5458854" y="92710"/>
                  </a:cubicBezTo>
                  <a:lnTo>
                    <a:pt x="5458854" y="873695"/>
                  </a:lnTo>
                  <a:cubicBezTo>
                    <a:pt x="5460123" y="925765"/>
                    <a:pt x="5418213" y="967675"/>
                    <a:pt x="5367413" y="967675"/>
                  </a:cubicBezTo>
                  <a:close/>
                </a:path>
              </a:pathLst>
            </a:custGeom>
            <a:solidFill>
              <a:srgbClr val="F9C041"/>
            </a:solidFill>
          </p:spPr>
        </p:sp>
        <p:sp>
          <p:nvSpPr>
            <p:cNvPr name="Freeform 20" id="20"/>
            <p:cNvSpPr/>
            <p:nvPr/>
          </p:nvSpPr>
          <p:spPr>
            <a:xfrm>
              <a:off x="0" y="0"/>
              <a:ext cx="5523624" cy="1031175"/>
            </a:xfrm>
            <a:custGeom>
              <a:avLst/>
              <a:gdLst/>
              <a:ahLst/>
              <a:cxnLst/>
              <a:rect r="r" b="b" t="t" l="l"/>
              <a:pathLst>
                <a:path h="1031175" w="5523624">
                  <a:moveTo>
                    <a:pt x="5399163" y="59690"/>
                  </a:moveTo>
                  <a:cubicBezTo>
                    <a:pt x="5434723" y="59690"/>
                    <a:pt x="5463934" y="88900"/>
                    <a:pt x="5463934" y="124460"/>
                  </a:cubicBezTo>
                  <a:lnTo>
                    <a:pt x="5463934" y="906715"/>
                  </a:lnTo>
                  <a:cubicBezTo>
                    <a:pt x="5463934" y="942275"/>
                    <a:pt x="5434723" y="971485"/>
                    <a:pt x="5399163" y="971485"/>
                  </a:cubicBezTo>
                  <a:lnTo>
                    <a:pt x="124460" y="971485"/>
                  </a:lnTo>
                  <a:cubicBezTo>
                    <a:pt x="88900" y="971485"/>
                    <a:pt x="59690" y="942275"/>
                    <a:pt x="59690" y="906715"/>
                  </a:cubicBezTo>
                  <a:lnTo>
                    <a:pt x="59690" y="124460"/>
                  </a:lnTo>
                  <a:cubicBezTo>
                    <a:pt x="59690" y="88900"/>
                    <a:pt x="88900" y="59690"/>
                    <a:pt x="124460" y="59690"/>
                  </a:cubicBezTo>
                  <a:lnTo>
                    <a:pt x="5399163" y="59690"/>
                  </a:lnTo>
                  <a:moveTo>
                    <a:pt x="5399163" y="0"/>
                  </a:moveTo>
                  <a:lnTo>
                    <a:pt x="124460" y="0"/>
                  </a:lnTo>
                  <a:cubicBezTo>
                    <a:pt x="55880" y="0"/>
                    <a:pt x="0" y="55880"/>
                    <a:pt x="0" y="124460"/>
                  </a:cubicBezTo>
                  <a:lnTo>
                    <a:pt x="0" y="906715"/>
                  </a:lnTo>
                  <a:cubicBezTo>
                    <a:pt x="0" y="975295"/>
                    <a:pt x="55880" y="1031175"/>
                    <a:pt x="124460" y="1031175"/>
                  </a:cubicBezTo>
                  <a:lnTo>
                    <a:pt x="5399163" y="1031175"/>
                  </a:lnTo>
                  <a:cubicBezTo>
                    <a:pt x="5467743" y="1031175"/>
                    <a:pt x="5523624" y="975295"/>
                    <a:pt x="5523624" y="906715"/>
                  </a:cubicBezTo>
                  <a:lnTo>
                    <a:pt x="5523624" y="124460"/>
                  </a:lnTo>
                  <a:cubicBezTo>
                    <a:pt x="5523624" y="55880"/>
                    <a:pt x="5467743" y="0"/>
                    <a:pt x="5399163" y="0"/>
                  </a:cubicBezTo>
                  <a:close/>
                </a:path>
              </a:pathLst>
            </a:custGeom>
            <a:solidFill>
              <a:srgbClr val="000000"/>
            </a:solidFill>
          </p:spPr>
        </p:sp>
      </p:grpSp>
      <p:grpSp>
        <p:nvGrpSpPr>
          <p:cNvPr name="Group 21" id="21"/>
          <p:cNvGrpSpPr/>
          <p:nvPr/>
        </p:nvGrpSpPr>
        <p:grpSpPr>
          <a:xfrm rot="0">
            <a:off x="1440586" y="4260567"/>
            <a:ext cx="4188562" cy="2955481"/>
            <a:chOff x="0" y="0"/>
            <a:chExt cx="5584750" cy="3940642"/>
          </a:xfrm>
        </p:grpSpPr>
        <p:pic>
          <p:nvPicPr>
            <p:cNvPr name="Picture 22" id="22" descr="scrabble tiles spelling out great"/>
            <p:cNvPicPr>
              <a:picLocks noChangeAspect="true"/>
            </p:cNvPicPr>
            <p:nvPr/>
          </p:nvPicPr>
          <p:blipFill>
            <a:blip r:embed="rId3"/>
            <a:srcRect l="2788" t="0" r="2788" b="0"/>
            <a:stretch>
              <a:fillRect/>
            </a:stretch>
          </p:blipFill>
          <p:spPr>
            <a:xfrm>
              <a:off x="0" y="0"/>
              <a:ext cx="5584750" cy="3940642"/>
            </a:xfrm>
            <a:prstGeom prst="rect">
              <a:avLst/>
            </a:prstGeom>
          </p:spPr>
        </p:pic>
      </p:grpSp>
      <p:grpSp>
        <p:nvGrpSpPr>
          <p:cNvPr name="Group 23" id="23"/>
          <p:cNvGrpSpPr/>
          <p:nvPr/>
        </p:nvGrpSpPr>
        <p:grpSpPr>
          <a:xfrm rot="0">
            <a:off x="7049719" y="4260567"/>
            <a:ext cx="4188562" cy="2955481"/>
            <a:chOff x="0" y="0"/>
            <a:chExt cx="5584750" cy="3940642"/>
          </a:xfrm>
        </p:grpSpPr>
        <p:pic>
          <p:nvPicPr>
            <p:cNvPr name="Picture 24" id="24"/>
            <p:cNvPicPr>
              <a:picLocks noChangeAspect="true"/>
            </p:cNvPicPr>
            <p:nvPr/>
          </p:nvPicPr>
          <p:blipFill>
            <a:blip r:embed="rId4"/>
            <a:srcRect l="2788" t="0" r="2788" b="0"/>
            <a:stretch>
              <a:fillRect/>
            </a:stretch>
          </p:blipFill>
          <p:spPr>
            <a:xfrm>
              <a:off x="0" y="0"/>
              <a:ext cx="5584750" cy="3940642"/>
            </a:xfrm>
            <a:prstGeom prst="rect">
              <a:avLst/>
            </a:prstGeom>
          </p:spPr>
        </p:pic>
      </p:grpSp>
      <p:grpSp>
        <p:nvGrpSpPr>
          <p:cNvPr name="Group 25" id="25"/>
          <p:cNvGrpSpPr/>
          <p:nvPr/>
        </p:nvGrpSpPr>
        <p:grpSpPr>
          <a:xfrm rot="0">
            <a:off x="12658851" y="4260567"/>
            <a:ext cx="4188562" cy="2955481"/>
            <a:chOff x="0" y="0"/>
            <a:chExt cx="5584750" cy="3940642"/>
          </a:xfrm>
        </p:grpSpPr>
        <p:pic>
          <p:nvPicPr>
            <p:cNvPr name="Picture 26" id="26"/>
            <p:cNvPicPr>
              <a:picLocks noChangeAspect="true"/>
            </p:cNvPicPr>
            <p:nvPr/>
          </p:nvPicPr>
          <p:blipFill>
            <a:blip r:embed="rId5"/>
            <a:srcRect l="2346" t="0" r="2346" b="0"/>
            <a:stretch>
              <a:fillRect/>
            </a:stretch>
          </p:blipFill>
          <p:spPr>
            <a:xfrm>
              <a:off x="0" y="0"/>
              <a:ext cx="5584750" cy="3940642"/>
            </a:xfrm>
            <a:prstGeom prst="rect">
              <a:avLst/>
            </a:prstGeom>
          </p:spPr>
        </p:pic>
      </p:grpSp>
      <p:sp>
        <p:nvSpPr>
          <p:cNvPr name="TextBox 27" id="27"/>
          <p:cNvSpPr txBox="true"/>
          <p:nvPr/>
        </p:nvSpPr>
        <p:spPr>
          <a:xfrm rot="0">
            <a:off x="1028700" y="2115843"/>
            <a:ext cx="16230600" cy="1587715"/>
          </a:xfrm>
          <a:prstGeom prst="rect">
            <a:avLst/>
          </a:prstGeom>
        </p:spPr>
        <p:txBody>
          <a:bodyPr anchor="t" rtlCol="false" tIns="0" lIns="0" bIns="0" rIns="0">
            <a:spAutoFit/>
          </a:bodyPr>
          <a:lstStyle/>
          <a:p>
            <a:pPr algn="ctr">
              <a:lnSpc>
                <a:spcPts val="11883"/>
              </a:lnSpc>
            </a:pPr>
            <a:r>
              <a:rPr lang="en-US" sz="11883">
                <a:solidFill>
                  <a:srgbClr val="000000"/>
                </a:solidFill>
                <a:latin typeface="Bebas Neue Bold"/>
              </a:rPr>
              <a:t>TAKING STOCK</a:t>
            </a:r>
          </a:p>
        </p:txBody>
      </p:sp>
      <p:sp>
        <p:nvSpPr>
          <p:cNvPr name="TextBox 28" id="28"/>
          <p:cNvSpPr txBox="true"/>
          <p:nvPr/>
        </p:nvSpPr>
        <p:spPr>
          <a:xfrm rot="0">
            <a:off x="1635400" y="7672800"/>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what's going well?</a:t>
            </a:r>
          </a:p>
        </p:txBody>
      </p:sp>
      <p:sp>
        <p:nvSpPr>
          <p:cNvPr name="TextBox 29" id="29"/>
          <p:cNvSpPr txBox="true"/>
          <p:nvPr/>
        </p:nvSpPr>
        <p:spPr>
          <a:xfrm rot="0">
            <a:off x="7244533" y="7672800"/>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What needs Work?</a:t>
            </a:r>
          </a:p>
        </p:txBody>
      </p:sp>
      <p:sp>
        <p:nvSpPr>
          <p:cNvPr name="TextBox 30" id="30"/>
          <p:cNvSpPr txBox="true"/>
          <p:nvPr/>
        </p:nvSpPr>
        <p:spPr>
          <a:xfrm rot="0">
            <a:off x="12853665" y="7672800"/>
            <a:ext cx="3798935" cy="537845"/>
          </a:xfrm>
          <a:prstGeom prst="rect">
            <a:avLst/>
          </a:prstGeom>
        </p:spPr>
        <p:txBody>
          <a:bodyPr anchor="t" rtlCol="false" tIns="0" lIns="0" bIns="0" rIns="0">
            <a:spAutoFit/>
          </a:bodyPr>
          <a:lstStyle/>
          <a:p>
            <a:pPr algn="ctr">
              <a:lnSpc>
                <a:spcPts val="4480"/>
              </a:lnSpc>
            </a:pPr>
            <a:r>
              <a:rPr lang="en-US" sz="3200" spc="320">
                <a:solidFill>
                  <a:srgbClr val="000000"/>
                </a:solidFill>
                <a:latin typeface="Bebas Neue Bold"/>
              </a:rPr>
              <a:t>What's missing?</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6137630" y="2091956"/>
            <a:ext cx="6012740" cy="1587102"/>
          </a:xfrm>
          <a:prstGeom prst="rect">
            <a:avLst/>
          </a:prstGeom>
        </p:spPr>
        <p:txBody>
          <a:bodyPr anchor="t" rtlCol="false" tIns="0" lIns="0" bIns="0" rIns="0">
            <a:spAutoFit/>
          </a:bodyPr>
          <a:lstStyle/>
          <a:p>
            <a:pPr algn="ctr">
              <a:lnSpc>
                <a:spcPts val="11883"/>
              </a:lnSpc>
            </a:pPr>
            <a:r>
              <a:rPr lang="en-US" sz="11883">
                <a:solidFill>
                  <a:srgbClr val="000000"/>
                </a:solidFill>
                <a:latin typeface="Bebas Neue Bold"/>
              </a:rPr>
              <a:t>RESOURCES</a:t>
            </a:r>
          </a:p>
        </p:txBody>
      </p:sp>
      <p:sp>
        <p:nvSpPr>
          <p:cNvPr name="TextBox 3" id="3"/>
          <p:cNvSpPr txBox="true"/>
          <p:nvPr/>
        </p:nvSpPr>
        <p:spPr>
          <a:xfrm rot="0">
            <a:off x="6881184" y="1028700"/>
            <a:ext cx="4537872" cy="1191689"/>
          </a:xfrm>
          <a:prstGeom prst="rect">
            <a:avLst/>
          </a:prstGeom>
        </p:spPr>
        <p:txBody>
          <a:bodyPr anchor="t" rtlCol="false" tIns="0" lIns="0" bIns="0" rIns="0">
            <a:spAutoFit/>
          </a:bodyPr>
          <a:lstStyle/>
          <a:p>
            <a:pPr algn="ctr">
              <a:lnSpc>
                <a:spcPts val="8968"/>
              </a:lnSpc>
            </a:pPr>
            <a:r>
              <a:rPr lang="en-US" sz="8968">
                <a:solidFill>
                  <a:srgbClr val="B91646"/>
                </a:solidFill>
                <a:latin typeface="Brittany Bold"/>
              </a:rPr>
              <a:t>prof dev</a:t>
            </a:r>
          </a:p>
        </p:txBody>
      </p:sp>
      <p:sp>
        <p:nvSpPr>
          <p:cNvPr name="AutoShape 4" id="4"/>
          <p:cNvSpPr/>
          <p:nvPr/>
        </p:nvSpPr>
        <p:spPr>
          <a:xfrm rot="2017">
            <a:off x="1028699" y="5176837"/>
            <a:ext cx="16230603" cy="0"/>
          </a:xfrm>
          <a:prstGeom prst="line">
            <a:avLst/>
          </a:prstGeom>
          <a:ln cap="flat" w="19050">
            <a:solidFill>
              <a:srgbClr val="000000"/>
            </a:solidFill>
            <a:prstDash val="solid"/>
            <a:headEnd type="none" len="sm" w="sm"/>
            <a:tailEnd type="none" len="sm" w="sm"/>
          </a:ln>
        </p:spPr>
      </p:sp>
      <p:sp>
        <p:nvSpPr>
          <p:cNvPr name="TextBox 5" id="5"/>
          <p:cNvSpPr txBox="true"/>
          <p:nvPr/>
        </p:nvSpPr>
        <p:spPr>
          <a:xfrm rot="0">
            <a:off x="2505540" y="3912869"/>
            <a:ext cx="13276920" cy="478156"/>
          </a:xfrm>
          <a:prstGeom prst="rect">
            <a:avLst/>
          </a:prstGeom>
        </p:spPr>
        <p:txBody>
          <a:bodyPr anchor="t" rtlCol="false" tIns="0" lIns="0" bIns="0" rIns="0">
            <a:spAutoFit/>
          </a:bodyPr>
          <a:lstStyle/>
          <a:p>
            <a:pPr algn="ctr">
              <a:lnSpc>
                <a:spcPts val="3839"/>
              </a:lnSpc>
            </a:pPr>
            <a:r>
              <a:rPr lang="en-US" sz="2399">
                <a:solidFill>
                  <a:srgbClr val="000000"/>
                </a:solidFill>
                <a:latin typeface="Poppins"/>
              </a:rPr>
              <a:t>There are many resources available to support your professional identity development:</a:t>
            </a:r>
          </a:p>
        </p:txBody>
      </p:sp>
      <p:grpSp>
        <p:nvGrpSpPr>
          <p:cNvPr name="Group 6" id="6"/>
          <p:cNvGrpSpPr/>
          <p:nvPr/>
        </p:nvGrpSpPr>
        <p:grpSpPr>
          <a:xfrm rot="0">
            <a:off x="6637827" y="6033540"/>
            <a:ext cx="5012346" cy="781940"/>
            <a:chOff x="0" y="0"/>
            <a:chExt cx="6609980" cy="1031175"/>
          </a:xfrm>
        </p:grpSpPr>
        <p:sp>
          <p:nvSpPr>
            <p:cNvPr name="Freeform 7" id="7"/>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sp>
        <p:sp>
          <p:nvSpPr>
            <p:cNvPr name="Freeform 8" id="8"/>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name="Group 9" id="9"/>
          <p:cNvGrpSpPr/>
          <p:nvPr/>
        </p:nvGrpSpPr>
        <p:grpSpPr>
          <a:xfrm rot="0">
            <a:off x="6637827" y="7281547"/>
            <a:ext cx="5012346" cy="781940"/>
            <a:chOff x="0" y="0"/>
            <a:chExt cx="6609980" cy="1031175"/>
          </a:xfrm>
        </p:grpSpPr>
        <p:sp>
          <p:nvSpPr>
            <p:cNvPr name="Freeform 10" id="10"/>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sp>
        <p:sp>
          <p:nvSpPr>
            <p:cNvPr name="Freeform 11" id="11"/>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name="Group 12" id="12"/>
          <p:cNvGrpSpPr/>
          <p:nvPr/>
        </p:nvGrpSpPr>
        <p:grpSpPr>
          <a:xfrm rot="0">
            <a:off x="1028694" y="6033540"/>
            <a:ext cx="5012346" cy="781940"/>
            <a:chOff x="0" y="0"/>
            <a:chExt cx="6609980" cy="1031175"/>
          </a:xfrm>
        </p:grpSpPr>
        <p:sp>
          <p:nvSpPr>
            <p:cNvPr name="Freeform 13" id="13"/>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sp>
        <p:sp>
          <p:nvSpPr>
            <p:cNvPr name="Freeform 14" id="14"/>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name="Group 15" id="15"/>
          <p:cNvGrpSpPr/>
          <p:nvPr/>
        </p:nvGrpSpPr>
        <p:grpSpPr>
          <a:xfrm rot="0">
            <a:off x="1028694" y="7281547"/>
            <a:ext cx="5012346" cy="781940"/>
            <a:chOff x="0" y="0"/>
            <a:chExt cx="6609980" cy="1031175"/>
          </a:xfrm>
        </p:grpSpPr>
        <p:sp>
          <p:nvSpPr>
            <p:cNvPr name="Freeform 16" id="16"/>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sp>
        <p:sp>
          <p:nvSpPr>
            <p:cNvPr name="Freeform 17" id="17"/>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name="Group 18" id="18"/>
          <p:cNvGrpSpPr/>
          <p:nvPr/>
        </p:nvGrpSpPr>
        <p:grpSpPr>
          <a:xfrm rot="0">
            <a:off x="12246959" y="6033540"/>
            <a:ext cx="5012346" cy="781940"/>
            <a:chOff x="0" y="0"/>
            <a:chExt cx="6609980" cy="1031175"/>
          </a:xfrm>
        </p:grpSpPr>
        <p:sp>
          <p:nvSpPr>
            <p:cNvPr name="Freeform 19" id="19"/>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sp>
        <p:sp>
          <p:nvSpPr>
            <p:cNvPr name="Freeform 20" id="20"/>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name="Group 21" id="21"/>
          <p:cNvGrpSpPr/>
          <p:nvPr/>
        </p:nvGrpSpPr>
        <p:grpSpPr>
          <a:xfrm rot="0">
            <a:off x="12246959" y="7281547"/>
            <a:ext cx="5012346" cy="781940"/>
            <a:chOff x="0" y="0"/>
            <a:chExt cx="6609980" cy="1031175"/>
          </a:xfrm>
        </p:grpSpPr>
        <p:sp>
          <p:nvSpPr>
            <p:cNvPr name="Freeform 22" id="22"/>
            <p:cNvSpPr/>
            <p:nvPr/>
          </p:nvSpPr>
          <p:spPr>
            <a:xfrm>
              <a:off x="31750" y="31750"/>
              <a:ext cx="6546479" cy="967675"/>
            </a:xfrm>
            <a:custGeom>
              <a:avLst/>
              <a:gdLst/>
              <a:ahLst/>
              <a:cxnLst/>
              <a:rect r="r" b="b" t="t" l="l"/>
              <a:pathLst>
                <a:path h="967675" w="6546479">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sp>
        <p:sp>
          <p:nvSpPr>
            <p:cNvPr name="Freeform 23" id="23"/>
            <p:cNvSpPr/>
            <p:nvPr/>
          </p:nvSpPr>
          <p:spPr>
            <a:xfrm>
              <a:off x="0" y="0"/>
              <a:ext cx="6609979" cy="1031175"/>
            </a:xfrm>
            <a:custGeom>
              <a:avLst/>
              <a:gdLst/>
              <a:ahLst/>
              <a:cxnLst/>
              <a:rect r="r" b="b" t="t" l="l"/>
              <a:pathLst>
                <a:path h="1031175" w="6609979">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name="TextBox 24" id="24"/>
          <p:cNvSpPr txBox="true"/>
          <p:nvPr/>
        </p:nvSpPr>
        <p:spPr>
          <a:xfrm rot="0">
            <a:off x="1635400" y="6138324"/>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PROFESSIONAL ORGS</a:t>
            </a:r>
          </a:p>
        </p:txBody>
      </p:sp>
      <p:sp>
        <p:nvSpPr>
          <p:cNvPr name="TextBox 25" id="25"/>
          <p:cNvSpPr txBox="true"/>
          <p:nvPr/>
        </p:nvSpPr>
        <p:spPr>
          <a:xfrm rot="0">
            <a:off x="1635400" y="7403595"/>
            <a:ext cx="3798935" cy="537845"/>
          </a:xfrm>
          <a:prstGeom prst="rect">
            <a:avLst/>
          </a:prstGeom>
        </p:spPr>
        <p:txBody>
          <a:bodyPr anchor="t" rtlCol="false" tIns="0" lIns="0" bIns="0" rIns="0">
            <a:spAutoFit/>
          </a:bodyPr>
          <a:lstStyle/>
          <a:p>
            <a:pPr algn="ctr">
              <a:lnSpc>
                <a:spcPts val="4480"/>
              </a:lnSpc>
            </a:pPr>
            <a:r>
              <a:rPr lang="en-US" sz="3200" spc="320">
                <a:solidFill>
                  <a:srgbClr val="000000"/>
                </a:solidFill>
                <a:latin typeface="Bebas Neue Bold"/>
              </a:rPr>
              <a:t>Networking</a:t>
            </a:r>
          </a:p>
        </p:txBody>
      </p:sp>
      <p:sp>
        <p:nvSpPr>
          <p:cNvPr name="TextBox 26" id="26"/>
          <p:cNvSpPr txBox="true"/>
          <p:nvPr/>
        </p:nvSpPr>
        <p:spPr>
          <a:xfrm rot="0">
            <a:off x="7244533" y="6138324"/>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CAMPUS resources</a:t>
            </a:r>
          </a:p>
        </p:txBody>
      </p:sp>
      <p:sp>
        <p:nvSpPr>
          <p:cNvPr name="TextBox 27" id="27"/>
          <p:cNvSpPr txBox="true"/>
          <p:nvPr/>
        </p:nvSpPr>
        <p:spPr>
          <a:xfrm rot="0">
            <a:off x="7244533" y="7403595"/>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reading - books &amp; Web</a:t>
            </a:r>
          </a:p>
        </p:txBody>
      </p:sp>
      <p:sp>
        <p:nvSpPr>
          <p:cNvPr name="TextBox 28" id="28"/>
          <p:cNvSpPr txBox="true"/>
          <p:nvPr/>
        </p:nvSpPr>
        <p:spPr>
          <a:xfrm rot="0">
            <a:off x="12853665" y="6138324"/>
            <a:ext cx="3798935" cy="537845"/>
          </a:xfrm>
          <a:prstGeom prst="rect">
            <a:avLst/>
          </a:prstGeom>
        </p:spPr>
        <p:txBody>
          <a:bodyPr anchor="t" rtlCol="false" tIns="0" lIns="0" bIns="0" rIns="0">
            <a:spAutoFit/>
          </a:bodyPr>
          <a:lstStyle/>
          <a:p>
            <a:pPr algn="ctr">
              <a:lnSpc>
                <a:spcPts val="4480"/>
              </a:lnSpc>
            </a:pPr>
            <a:r>
              <a:rPr lang="en-US" sz="3200" spc="320">
                <a:solidFill>
                  <a:srgbClr val="000000"/>
                </a:solidFill>
                <a:latin typeface="Bebas Neue Bold"/>
              </a:rPr>
              <a:t>Mentors</a:t>
            </a:r>
          </a:p>
        </p:txBody>
      </p:sp>
      <p:sp>
        <p:nvSpPr>
          <p:cNvPr name="TextBox 29" id="29"/>
          <p:cNvSpPr txBox="true"/>
          <p:nvPr/>
        </p:nvSpPr>
        <p:spPr>
          <a:xfrm rot="0">
            <a:off x="12853665" y="7403595"/>
            <a:ext cx="3798935" cy="537845"/>
          </a:xfrm>
          <a:prstGeom prst="rect">
            <a:avLst/>
          </a:prstGeom>
        </p:spPr>
        <p:txBody>
          <a:bodyPr anchor="t" rtlCol="false" tIns="0" lIns="0" bIns="0" rIns="0">
            <a:spAutoFit/>
          </a:bodyPr>
          <a:lstStyle/>
          <a:p>
            <a:pPr algn="ctr">
              <a:lnSpc>
                <a:spcPts val="4480"/>
              </a:lnSpc>
            </a:pPr>
            <a:r>
              <a:rPr lang="en-US" sz="3200" spc="320">
                <a:solidFill>
                  <a:srgbClr val="FBF3E4"/>
                </a:solidFill>
                <a:latin typeface="Bebas Neue Bold"/>
              </a:rPr>
              <a:t>coaches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028711" y="1752761"/>
            <a:ext cx="16230600" cy="1587715"/>
          </a:xfrm>
          <a:prstGeom prst="rect">
            <a:avLst/>
          </a:prstGeom>
        </p:spPr>
        <p:txBody>
          <a:bodyPr anchor="t" rtlCol="false" tIns="0" lIns="0" bIns="0" rIns="0">
            <a:spAutoFit/>
          </a:bodyPr>
          <a:lstStyle/>
          <a:p>
            <a:pPr algn="ctr">
              <a:lnSpc>
                <a:spcPts val="11883"/>
              </a:lnSpc>
            </a:pPr>
            <a:r>
              <a:rPr lang="en-US" sz="11883">
                <a:solidFill>
                  <a:srgbClr val="000000"/>
                </a:solidFill>
                <a:latin typeface="Bebas Neue Bold"/>
              </a:rPr>
              <a:t>DEFINE THE PLAN</a:t>
            </a:r>
          </a:p>
        </p:txBody>
      </p:sp>
      <p:sp>
        <p:nvSpPr>
          <p:cNvPr name="TextBox 4" id="4"/>
          <p:cNvSpPr txBox="true"/>
          <p:nvPr/>
        </p:nvSpPr>
        <p:spPr>
          <a:xfrm rot="0">
            <a:off x="1028700" y="952500"/>
            <a:ext cx="5327435" cy="581186"/>
          </a:xfrm>
          <a:prstGeom prst="rect">
            <a:avLst/>
          </a:prstGeom>
        </p:spPr>
        <p:txBody>
          <a:bodyPr anchor="t" rtlCol="false" tIns="0" lIns="0" bIns="0" rIns="0">
            <a:spAutoFit/>
          </a:bodyPr>
          <a:lstStyle/>
          <a:p>
            <a:pPr>
              <a:lnSpc>
                <a:spcPts val="4716"/>
              </a:lnSpc>
            </a:pPr>
            <a:r>
              <a:rPr lang="en-US" sz="3368">
                <a:solidFill>
                  <a:srgbClr val="000000"/>
                </a:solidFill>
                <a:latin typeface="Bebas Neue Bold"/>
              </a:rPr>
              <a:t>AHEAD IN TEXAS 2023</a:t>
            </a:r>
          </a:p>
        </p:txBody>
      </p:sp>
      <p:grpSp>
        <p:nvGrpSpPr>
          <p:cNvPr name="Group 5" id="5"/>
          <p:cNvGrpSpPr/>
          <p:nvPr/>
        </p:nvGrpSpPr>
        <p:grpSpPr>
          <a:xfrm rot="0">
            <a:off x="4121928" y="4335320"/>
            <a:ext cx="10044143" cy="4772167"/>
            <a:chOff x="0" y="0"/>
            <a:chExt cx="13392191" cy="6362889"/>
          </a:xfrm>
        </p:grpSpPr>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9241513">
              <a:off x="3484761" y="2273730"/>
              <a:ext cx="2057716" cy="123932"/>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9241513">
              <a:off x="7773046" y="4300356"/>
              <a:ext cx="2057716" cy="123932"/>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070665">
              <a:off x="3421525" y="4238167"/>
              <a:ext cx="2057716" cy="123932"/>
            </a:xfrm>
            <a:prstGeom prst="rect">
              <a:avLst/>
            </a:prstGeom>
          </p:spPr>
        </p:pic>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070665">
              <a:off x="7802993" y="2007451"/>
              <a:ext cx="2057716" cy="123932"/>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4407185" y="1892398"/>
              <a:ext cx="4644459" cy="2699735"/>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17088" y="717569"/>
              <a:ext cx="3223822" cy="2001604"/>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9666624" y="473612"/>
              <a:ext cx="3223822" cy="2001604"/>
            </a:xfrm>
            <a:prstGeom prst="rect">
              <a:avLst/>
            </a:prstGeom>
          </p:spPr>
        </p:pic>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9709392" y="3693019"/>
              <a:ext cx="3223822" cy="2001604"/>
            </a:xfrm>
            <a:prstGeom prst="rect">
              <a:avLst/>
            </a:prstGeom>
          </p:spPr>
        </p:pic>
        <p:pic>
          <p:nvPicPr>
            <p:cNvPr name="Picture 14" id="1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12552" y="3960627"/>
              <a:ext cx="3223822" cy="2001604"/>
            </a:xfrm>
            <a:prstGeom prst="rect">
              <a:avLst/>
            </a:prstGeom>
          </p:spPr>
        </p:pic>
        <p:sp>
          <p:nvSpPr>
            <p:cNvPr name="TextBox 15" id="15"/>
            <p:cNvSpPr txBox="true"/>
            <p:nvPr/>
          </p:nvSpPr>
          <p:spPr>
            <a:xfrm rot="0">
              <a:off x="0" y="231755"/>
              <a:ext cx="4018746" cy="459213"/>
            </a:xfrm>
            <a:prstGeom prst="rect">
              <a:avLst/>
            </a:prstGeom>
          </p:spPr>
          <p:txBody>
            <a:bodyPr anchor="t" rtlCol="false" tIns="0" lIns="0" bIns="0" rIns="0">
              <a:spAutoFit/>
            </a:bodyPr>
            <a:lstStyle/>
            <a:p>
              <a:pPr algn="ctr">
                <a:lnSpc>
                  <a:spcPts val="2841"/>
                </a:lnSpc>
              </a:pPr>
              <a:r>
                <a:rPr lang="en-US" sz="2029">
                  <a:solidFill>
                    <a:srgbClr val="222222"/>
                  </a:solidFill>
                  <a:latin typeface="Arimo"/>
                </a:rPr>
                <a:t>Within 6 months</a:t>
              </a:r>
            </a:p>
          </p:txBody>
        </p:sp>
        <p:sp>
          <p:nvSpPr>
            <p:cNvPr name="TextBox 16" id="16"/>
            <p:cNvSpPr txBox="true"/>
            <p:nvPr/>
          </p:nvSpPr>
          <p:spPr>
            <a:xfrm rot="0">
              <a:off x="9373445" y="-47625"/>
              <a:ext cx="4018746" cy="459213"/>
            </a:xfrm>
            <a:prstGeom prst="rect">
              <a:avLst/>
            </a:prstGeom>
          </p:spPr>
          <p:txBody>
            <a:bodyPr anchor="t" rtlCol="false" tIns="0" lIns="0" bIns="0" rIns="0">
              <a:spAutoFit/>
            </a:bodyPr>
            <a:lstStyle/>
            <a:p>
              <a:pPr algn="ctr">
                <a:lnSpc>
                  <a:spcPts val="2841"/>
                </a:lnSpc>
              </a:pPr>
              <a:r>
                <a:rPr lang="en-US" sz="2029">
                  <a:solidFill>
                    <a:srgbClr val="222222"/>
                  </a:solidFill>
                  <a:latin typeface="Arimo"/>
                </a:rPr>
                <a:t>Within 1 year</a:t>
              </a:r>
            </a:p>
          </p:txBody>
        </p:sp>
        <p:sp>
          <p:nvSpPr>
            <p:cNvPr name="TextBox 17" id="17"/>
            <p:cNvSpPr txBox="true"/>
            <p:nvPr/>
          </p:nvSpPr>
          <p:spPr>
            <a:xfrm rot="0">
              <a:off x="66420" y="5903676"/>
              <a:ext cx="4018746" cy="459213"/>
            </a:xfrm>
            <a:prstGeom prst="rect">
              <a:avLst/>
            </a:prstGeom>
          </p:spPr>
          <p:txBody>
            <a:bodyPr anchor="t" rtlCol="false" tIns="0" lIns="0" bIns="0" rIns="0">
              <a:spAutoFit/>
            </a:bodyPr>
            <a:lstStyle/>
            <a:p>
              <a:pPr algn="ctr">
                <a:lnSpc>
                  <a:spcPts val="2841"/>
                </a:lnSpc>
              </a:pPr>
              <a:r>
                <a:rPr lang="en-US" sz="2029">
                  <a:solidFill>
                    <a:srgbClr val="222222"/>
                  </a:solidFill>
                  <a:latin typeface="Arimo"/>
                </a:rPr>
                <a:t>Within 3 months</a:t>
              </a:r>
            </a:p>
          </p:txBody>
        </p:sp>
        <p:sp>
          <p:nvSpPr>
            <p:cNvPr name="TextBox 18" id="18"/>
            <p:cNvSpPr txBox="true"/>
            <p:nvPr/>
          </p:nvSpPr>
          <p:spPr>
            <a:xfrm rot="0">
              <a:off x="9368909" y="5715948"/>
              <a:ext cx="4018746" cy="459213"/>
            </a:xfrm>
            <a:prstGeom prst="rect">
              <a:avLst/>
            </a:prstGeom>
          </p:spPr>
          <p:txBody>
            <a:bodyPr anchor="t" rtlCol="false" tIns="0" lIns="0" bIns="0" rIns="0">
              <a:spAutoFit/>
            </a:bodyPr>
            <a:lstStyle/>
            <a:p>
              <a:pPr algn="ctr">
                <a:lnSpc>
                  <a:spcPts val="2841"/>
                </a:lnSpc>
              </a:pPr>
              <a:r>
                <a:rPr lang="en-US" sz="2029">
                  <a:solidFill>
                    <a:srgbClr val="222222"/>
                  </a:solidFill>
                  <a:latin typeface="Arimo"/>
                </a:rPr>
                <a:t>Within 1 month</a:t>
              </a:r>
            </a:p>
          </p:txBody>
        </p:sp>
        <p:sp>
          <p:nvSpPr>
            <p:cNvPr name="TextBox 19" id="19"/>
            <p:cNvSpPr txBox="true"/>
            <p:nvPr/>
          </p:nvSpPr>
          <p:spPr>
            <a:xfrm rot="0">
              <a:off x="5064826" y="2426692"/>
              <a:ext cx="3329178" cy="537337"/>
            </a:xfrm>
            <a:prstGeom prst="rect">
              <a:avLst/>
            </a:prstGeom>
          </p:spPr>
          <p:txBody>
            <a:bodyPr anchor="t" rtlCol="false" tIns="0" lIns="0" bIns="0" rIns="0">
              <a:spAutoFit/>
            </a:bodyPr>
            <a:lstStyle/>
            <a:p>
              <a:pPr algn="ctr">
                <a:lnSpc>
                  <a:spcPts val="3380"/>
                </a:lnSpc>
              </a:pPr>
              <a:r>
                <a:rPr lang="en-US" sz="2415">
                  <a:solidFill>
                    <a:srgbClr val="222222"/>
                  </a:solidFill>
                  <a:latin typeface="Trocchi"/>
                </a:rPr>
                <a:t>FOCUS</a:t>
              </a:r>
            </a:p>
          </p:txBody>
        </p:sp>
      </p:grpSp>
      <p:sp>
        <p:nvSpPr>
          <p:cNvPr name="TextBox 20" id="20"/>
          <p:cNvSpPr txBox="true"/>
          <p:nvPr/>
        </p:nvSpPr>
        <p:spPr>
          <a:xfrm rot="0">
            <a:off x="5400377" y="3223207"/>
            <a:ext cx="7487245" cy="58039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rPr>
              <a:t>Avoid comfort &amp; focus on the future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grpSp>
        <p:nvGrpSpPr>
          <p:cNvPr name="Group 2" id="2"/>
          <p:cNvGrpSpPr/>
          <p:nvPr/>
        </p:nvGrpSpPr>
        <p:grpSpPr>
          <a:xfrm rot="0">
            <a:off x="8390550" y="1028700"/>
            <a:ext cx="5629507" cy="8229600"/>
            <a:chOff x="0" y="0"/>
            <a:chExt cx="7423855" cy="10852700"/>
          </a:xfrm>
        </p:grpSpPr>
        <p:sp>
          <p:nvSpPr>
            <p:cNvPr name="Freeform 3" id="3"/>
            <p:cNvSpPr/>
            <p:nvPr/>
          </p:nvSpPr>
          <p:spPr>
            <a:xfrm>
              <a:off x="31750" y="31750"/>
              <a:ext cx="7360355" cy="10789200"/>
            </a:xfrm>
            <a:custGeom>
              <a:avLst/>
              <a:gdLst/>
              <a:ahLst/>
              <a:cxnLst/>
              <a:rect r="r" b="b" t="t" l="l"/>
              <a:pathLst>
                <a:path h="10789200" w="7360355">
                  <a:moveTo>
                    <a:pt x="7267645" y="10789200"/>
                  </a:moveTo>
                  <a:lnTo>
                    <a:pt x="92710" y="10789200"/>
                  </a:lnTo>
                  <a:cubicBezTo>
                    <a:pt x="41910" y="10789200"/>
                    <a:pt x="0" y="10747290"/>
                    <a:pt x="0" y="10696490"/>
                  </a:cubicBezTo>
                  <a:lnTo>
                    <a:pt x="0" y="92710"/>
                  </a:lnTo>
                  <a:cubicBezTo>
                    <a:pt x="0" y="41910"/>
                    <a:pt x="41910" y="0"/>
                    <a:pt x="92710" y="0"/>
                  </a:cubicBezTo>
                  <a:lnTo>
                    <a:pt x="7266374" y="0"/>
                  </a:lnTo>
                  <a:cubicBezTo>
                    <a:pt x="7317174" y="0"/>
                    <a:pt x="7359085" y="41910"/>
                    <a:pt x="7359085" y="92710"/>
                  </a:cubicBezTo>
                  <a:lnTo>
                    <a:pt x="7359085" y="10695220"/>
                  </a:lnTo>
                  <a:cubicBezTo>
                    <a:pt x="7360355" y="10747290"/>
                    <a:pt x="7318445" y="10789200"/>
                    <a:pt x="7267645" y="10789200"/>
                  </a:cubicBezTo>
                  <a:close/>
                </a:path>
              </a:pathLst>
            </a:custGeom>
            <a:solidFill>
              <a:srgbClr val="B91646"/>
            </a:solidFill>
          </p:spPr>
        </p:sp>
        <p:sp>
          <p:nvSpPr>
            <p:cNvPr name="Freeform 4" id="4"/>
            <p:cNvSpPr/>
            <p:nvPr/>
          </p:nvSpPr>
          <p:spPr>
            <a:xfrm>
              <a:off x="0" y="0"/>
              <a:ext cx="7423855" cy="10852700"/>
            </a:xfrm>
            <a:custGeom>
              <a:avLst/>
              <a:gdLst/>
              <a:ahLst/>
              <a:cxnLst/>
              <a:rect r="r" b="b" t="t" l="l"/>
              <a:pathLst>
                <a:path h="10852700" w="7423855">
                  <a:moveTo>
                    <a:pt x="7299395" y="59690"/>
                  </a:moveTo>
                  <a:cubicBezTo>
                    <a:pt x="7334955" y="59690"/>
                    <a:pt x="7364164" y="88900"/>
                    <a:pt x="7364164" y="124460"/>
                  </a:cubicBezTo>
                  <a:lnTo>
                    <a:pt x="7364164" y="10728240"/>
                  </a:lnTo>
                  <a:cubicBezTo>
                    <a:pt x="7364164" y="10763800"/>
                    <a:pt x="7334955" y="10793010"/>
                    <a:pt x="7299395" y="10793010"/>
                  </a:cubicBezTo>
                  <a:lnTo>
                    <a:pt x="124460" y="10793010"/>
                  </a:lnTo>
                  <a:cubicBezTo>
                    <a:pt x="88900" y="10793010"/>
                    <a:pt x="59690" y="10763800"/>
                    <a:pt x="59690" y="10728240"/>
                  </a:cubicBezTo>
                  <a:lnTo>
                    <a:pt x="59690" y="124460"/>
                  </a:lnTo>
                  <a:cubicBezTo>
                    <a:pt x="59690" y="88900"/>
                    <a:pt x="88900" y="59690"/>
                    <a:pt x="124460" y="59690"/>
                  </a:cubicBezTo>
                  <a:lnTo>
                    <a:pt x="7299395" y="59690"/>
                  </a:lnTo>
                  <a:moveTo>
                    <a:pt x="7299395" y="0"/>
                  </a:moveTo>
                  <a:lnTo>
                    <a:pt x="124460" y="0"/>
                  </a:lnTo>
                  <a:cubicBezTo>
                    <a:pt x="55880" y="0"/>
                    <a:pt x="0" y="55880"/>
                    <a:pt x="0" y="124460"/>
                  </a:cubicBezTo>
                  <a:lnTo>
                    <a:pt x="0" y="10728240"/>
                  </a:lnTo>
                  <a:cubicBezTo>
                    <a:pt x="0" y="10796820"/>
                    <a:pt x="55880" y="10852700"/>
                    <a:pt x="124460" y="10852700"/>
                  </a:cubicBezTo>
                  <a:lnTo>
                    <a:pt x="7299395" y="10852700"/>
                  </a:lnTo>
                  <a:cubicBezTo>
                    <a:pt x="7367974" y="10852700"/>
                    <a:pt x="7423855" y="10796820"/>
                    <a:pt x="7423855" y="10728240"/>
                  </a:cubicBezTo>
                  <a:lnTo>
                    <a:pt x="7423855" y="124460"/>
                  </a:lnTo>
                  <a:cubicBezTo>
                    <a:pt x="7423855" y="55880"/>
                    <a:pt x="7367974" y="0"/>
                    <a:pt x="7299395" y="0"/>
                  </a:cubicBezTo>
                  <a:close/>
                </a:path>
              </a:pathLst>
            </a:custGeom>
            <a:solidFill>
              <a:srgbClr val="000000"/>
            </a:solidFill>
          </p:spPr>
        </p:sp>
      </p:grpSp>
      <p:grpSp>
        <p:nvGrpSpPr>
          <p:cNvPr name="Group 5" id="5"/>
          <p:cNvGrpSpPr/>
          <p:nvPr/>
        </p:nvGrpSpPr>
        <p:grpSpPr>
          <a:xfrm rot="0">
            <a:off x="8814668" y="1498749"/>
            <a:ext cx="4711576" cy="7289502"/>
            <a:chOff x="0" y="0"/>
            <a:chExt cx="6282101" cy="9719337"/>
          </a:xfrm>
        </p:grpSpPr>
        <p:pic>
          <p:nvPicPr>
            <p:cNvPr name="Picture 6" id="6"/>
            <p:cNvPicPr>
              <a:picLocks noChangeAspect="true"/>
            </p:cNvPicPr>
            <p:nvPr/>
          </p:nvPicPr>
          <p:blipFill>
            <a:blip r:embed="rId3"/>
            <a:srcRect l="28428" t="0" r="28428" b="0"/>
            <a:stretch>
              <a:fillRect/>
            </a:stretch>
          </p:blipFill>
          <p:spPr>
            <a:xfrm>
              <a:off x="0" y="0"/>
              <a:ext cx="6282101" cy="9719337"/>
            </a:xfrm>
            <a:prstGeom prst="rect">
              <a:avLst/>
            </a:prstGeom>
          </p:spPr>
        </p:pic>
      </p:grpSp>
      <p:sp>
        <p:nvSpPr>
          <p:cNvPr name="TextBox 7" id="7"/>
          <p:cNvSpPr txBox="true"/>
          <p:nvPr/>
        </p:nvSpPr>
        <p:spPr>
          <a:xfrm rot="0">
            <a:off x="1028700" y="8899525"/>
            <a:ext cx="4077715" cy="358775"/>
          </a:xfrm>
          <a:prstGeom prst="rect">
            <a:avLst/>
          </a:prstGeom>
        </p:spPr>
        <p:txBody>
          <a:bodyPr anchor="t" rtlCol="false" tIns="0" lIns="0" bIns="0" rIns="0">
            <a:spAutoFit/>
          </a:bodyPr>
          <a:lstStyle/>
          <a:p>
            <a:pPr>
              <a:lnSpc>
                <a:spcPts val="2799"/>
              </a:lnSpc>
            </a:pPr>
            <a:r>
              <a:rPr lang="en-US" sz="1999">
                <a:solidFill>
                  <a:srgbClr val="000000"/>
                </a:solidFill>
                <a:latin typeface="Poppins"/>
              </a:rPr>
              <a:t>(Booher, 2011)</a:t>
            </a:r>
          </a:p>
        </p:txBody>
      </p:sp>
      <p:sp>
        <p:nvSpPr>
          <p:cNvPr name="TextBox 8" id="8"/>
          <p:cNvSpPr txBox="true"/>
          <p:nvPr/>
        </p:nvSpPr>
        <p:spPr>
          <a:xfrm rot="0">
            <a:off x="1028700" y="3510065"/>
            <a:ext cx="6012740" cy="1305788"/>
          </a:xfrm>
          <a:prstGeom prst="rect">
            <a:avLst/>
          </a:prstGeom>
        </p:spPr>
        <p:txBody>
          <a:bodyPr anchor="t" rtlCol="false" tIns="0" lIns="0" bIns="0" rIns="0">
            <a:spAutoFit/>
          </a:bodyPr>
          <a:lstStyle/>
          <a:p>
            <a:pPr>
              <a:lnSpc>
                <a:spcPts val="9783"/>
              </a:lnSpc>
            </a:pPr>
            <a:r>
              <a:rPr lang="en-US" sz="9783">
                <a:solidFill>
                  <a:srgbClr val="000000"/>
                </a:solidFill>
                <a:latin typeface="Bebas Neue Bold"/>
              </a:rPr>
              <a:t>INTENTIONALITY</a:t>
            </a:r>
          </a:p>
        </p:txBody>
      </p:sp>
      <p:sp>
        <p:nvSpPr>
          <p:cNvPr name="TextBox 9" id="9"/>
          <p:cNvSpPr txBox="true"/>
          <p:nvPr/>
        </p:nvSpPr>
        <p:spPr>
          <a:xfrm rot="0">
            <a:off x="1028700" y="2472123"/>
            <a:ext cx="4537872" cy="1189827"/>
          </a:xfrm>
          <a:prstGeom prst="rect">
            <a:avLst/>
          </a:prstGeom>
        </p:spPr>
        <p:txBody>
          <a:bodyPr anchor="t" rtlCol="false" tIns="0" lIns="0" bIns="0" rIns="0">
            <a:spAutoFit/>
          </a:bodyPr>
          <a:lstStyle/>
          <a:p>
            <a:pPr>
              <a:lnSpc>
                <a:spcPts val="8968"/>
              </a:lnSpc>
            </a:pPr>
            <a:r>
              <a:rPr lang="en-US" sz="8968">
                <a:solidFill>
                  <a:srgbClr val="B91646"/>
                </a:solidFill>
                <a:latin typeface="Brittany"/>
              </a:rPr>
              <a:t>practice</a:t>
            </a:r>
          </a:p>
        </p:txBody>
      </p:sp>
      <p:sp>
        <p:nvSpPr>
          <p:cNvPr name="TextBox 10" id="10"/>
          <p:cNvSpPr txBox="true"/>
          <p:nvPr/>
        </p:nvSpPr>
        <p:spPr>
          <a:xfrm rot="0">
            <a:off x="1028700" y="5216173"/>
            <a:ext cx="5703935" cy="2421256"/>
          </a:xfrm>
          <a:prstGeom prst="rect">
            <a:avLst/>
          </a:prstGeom>
        </p:spPr>
        <p:txBody>
          <a:bodyPr anchor="t" rtlCol="false" tIns="0" lIns="0" bIns="0" rIns="0">
            <a:spAutoFit/>
          </a:bodyPr>
          <a:lstStyle/>
          <a:p>
            <a:pPr marL="518155" indent="-259078" lvl="1">
              <a:lnSpc>
                <a:spcPts val="3839"/>
              </a:lnSpc>
              <a:buFont typeface="Arial"/>
              <a:buChar char="•"/>
            </a:pPr>
            <a:r>
              <a:rPr lang="en-US" sz="2399">
                <a:solidFill>
                  <a:srgbClr val="000000"/>
                </a:solidFill>
                <a:latin typeface="Poppins"/>
              </a:rPr>
              <a:t>Show up</a:t>
            </a:r>
          </a:p>
          <a:p>
            <a:pPr marL="518155" indent="-259078" lvl="1">
              <a:lnSpc>
                <a:spcPts val="3839"/>
              </a:lnSpc>
              <a:buFont typeface="Arial"/>
              <a:buChar char="•"/>
            </a:pPr>
            <a:r>
              <a:rPr lang="en-US" sz="2399">
                <a:solidFill>
                  <a:srgbClr val="000000"/>
                </a:solidFill>
                <a:latin typeface="Poppins"/>
              </a:rPr>
              <a:t>Own up</a:t>
            </a:r>
          </a:p>
          <a:p>
            <a:pPr marL="518155" indent="-259078" lvl="1">
              <a:lnSpc>
                <a:spcPts val="3839"/>
              </a:lnSpc>
              <a:buFont typeface="Arial"/>
              <a:buChar char="•"/>
            </a:pPr>
            <a:r>
              <a:rPr lang="en-US" sz="2399">
                <a:solidFill>
                  <a:srgbClr val="000000"/>
                </a:solidFill>
                <a:latin typeface="Poppins"/>
              </a:rPr>
              <a:t>Straighten it up</a:t>
            </a:r>
          </a:p>
          <a:p>
            <a:pPr>
              <a:lnSpc>
                <a:spcPts val="3839"/>
              </a:lnSpc>
            </a:pPr>
          </a:p>
          <a:p>
            <a:pPr>
              <a:lnSpc>
                <a:spcPts val="3839"/>
              </a:lnSpc>
            </a:pPr>
            <a:r>
              <a:rPr lang="en-US" sz="2399">
                <a:solidFill>
                  <a:srgbClr val="000000"/>
                </a:solidFill>
                <a:latin typeface="Poppins"/>
              </a:rPr>
              <a:t>Who will hold you accountable? </a:t>
            </a:r>
          </a:p>
        </p:txBody>
      </p:sp>
      <p:sp>
        <p:nvSpPr>
          <p:cNvPr name="AutoShape 11" id="11"/>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Tree>
  </p:cSld>
  <p:clrMapOvr>
    <a:masterClrMapping/>
  </p:clrMapOvr>
</p:sld>
</file>

<file path=ppt/slides/slide19.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1028700" y="8899525"/>
            <a:ext cx="4077715" cy="358775"/>
          </a:xfrm>
          <a:prstGeom prst="rect">
            <a:avLst/>
          </a:prstGeom>
        </p:spPr>
        <p:txBody>
          <a:bodyPr anchor="t" rtlCol="false" tIns="0" lIns="0" bIns="0" rIns="0">
            <a:spAutoFit/>
          </a:bodyPr>
          <a:lstStyle/>
          <a:p>
            <a:pPr>
              <a:lnSpc>
                <a:spcPts val="2799"/>
              </a:lnSpc>
            </a:pPr>
            <a:r>
              <a:rPr lang="en-US" sz="1999">
                <a:solidFill>
                  <a:srgbClr val="000000"/>
                </a:solidFill>
                <a:latin typeface="Poppins"/>
              </a:rPr>
              <a:t>Erin Justyna, Ph.D.</a:t>
            </a:r>
          </a:p>
        </p:txBody>
      </p:sp>
      <p:sp>
        <p:nvSpPr>
          <p:cNvPr name="TextBox 3" id="3"/>
          <p:cNvSpPr txBox="true"/>
          <p:nvPr/>
        </p:nvSpPr>
        <p:spPr>
          <a:xfrm rot="0">
            <a:off x="6067009" y="8899525"/>
            <a:ext cx="6153981" cy="358775"/>
          </a:xfrm>
          <a:prstGeom prst="rect">
            <a:avLst/>
          </a:prstGeom>
        </p:spPr>
        <p:txBody>
          <a:bodyPr anchor="t" rtlCol="false" tIns="0" lIns="0" bIns="0" rIns="0">
            <a:spAutoFit/>
          </a:bodyPr>
          <a:lstStyle/>
          <a:p>
            <a:pPr algn="ctr">
              <a:lnSpc>
                <a:spcPts val="2799"/>
              </a:lnSpc>
            </a:pPr>
            <a:r>
              <a:rPr lang="en-US" sz="1999">
                <a:solidFill>
                  <a:srgbClr val="000000"/>
                </a:solidFill>
                <a:latin typeface="Poppins"/>
              </a:rPr>
              <a:t>erin.justyna@ttuhsc.edu</a:t>
            </a:r>
          </a:p>
        </p:txBody>
      </p:sp>
      <p:sp>
        <p:nvSpPr>
          <p:cNvPr name="TextBox 4" id="4"/>
          <p:cNvSpPr txBox="true"/>
          <p:nvPr/>
        </p:nvSpPr>
        <p:spPr>
          <a:xfrm rot="0">
            <a:off x="12888368" y="8899525"/>
            <a:ext cx="4370932" cy="358775"/>
          </a:xfrm>
          <a:prstGeom prst="rect">
            <a:avLst/>
          </a:prstGeom>
        </p:spPr>
        <p:txBody>
          <a:bodyPr anchor="t" rtlCol="false" tIns="0" lIns="0" bIns="0" rIns="0">
            <a:spAutoFit/>
          </a:bodyPr>
          <a:lstStyle/>
          <a:p>
            <a:pPr algn="r">
              <a:lnSpc>
                <a:spcPts val="2799"/>
              </a:lnSpc>
            </a:pPr>
            <a:r>
              <a:rPr lang="en-US" sz="1999">
                <a:solidFill>
                  <a:srgbClr val="000000"/>
                </a:solidFill>
                <a:latin typeface="Poppins"/>
              </a:rPr>
              <a:t>www.ttuhsc.edu/student-affairs</a:t>
            </a:r>
          </a:p>
        </p:txBody>
      </p:sp>
      <p:sp>
        <p:nvSpPr>
          <p:cNvPr name="TextBox 5" id="5"/>
          <p:cNvSpPr txBox="true"/>
          <p:nvPr/>
        </p:nvSpPr>
        <p:spPr>
          <a:xfrm rot="0">
            <a:off x="1394653" y="4588927"/>
            <a:ext cx="15368258" cy="3194685"/>
          </a:xfrm>
          <a:prstGeom prst="rect">
            <a:avLst/>
          </a:prstGeom>
        </p:spPr>
        <p:txBody>
          <a:bodyPr anchor="t" rtlCol="false" tIns="0" lIns="0" bIns="0" rIns="0">
            <a:spAutoFit/>
          </a:bodyPr>
          <a:lstStyle/>
          <a:p>
            <a:pPr algn="ctr">
              <a:lnSpc>
                <a:spcPts val="26039"/>
              </a:lnSpc>
            </a:pPr>
            <a:r>
              <a:rPr lang="en-US" sz="18600">
                <a:solidFill>
                  <a:srgbClr val="000000"/>
                </a:solidFill>
                <a:latin typeface="Bebas Neue Bold"/>
              </a:rPr>
              <a:t>someone else will</a:t>
            </a:r>
          </a:p>
        </p:txBody>
      </p:sp>
      <p:sp>
        <p:nvSpPr>
          <p:cNvPr name="TextBox 6" id="6"/>
          <p:cNvSpPr txBox="true"/>
          <p:nvPr/>
        </p:nvSpPr>
        <p:spPr>
          <a:xfrm rot="0">
            <a:off x="1394653" y="3337210"/>
            <a:ext cx="15498694" cy="1613667"/>
          </a:xfrm>
          <a:prstGeom prst="rect">
            <a:avLst/>
          </a:prstGeom>
        </p:spPr>
        <p:txBody>
          <a:bodyPr anchor="t" rtlCol="false" tIns="0" lIns="0" bIns="0" rIns="0">
            <a:spAutoFit/>
          </a:bodyPr>
          <a:lstStyle/>
          <a:p>
            <a:pPr algn="ctr">
              <a:lnSpc>
                <a:spcPts val="12120"/>
              </a:lnSpc>
            </a:pPr>
            <a:r>
              <a:rPr lang="en-US" sz="12120">
                <a:solidFill>
                  <a:srgbClr val="B91646"/>
                </a:solidFill>
                <a:latin typeface="Brittany Bold"/>
              </a:rPr>
              <a:t>if you don't define your brand, </a:t>
            </a:r>
          </a:p>
        </p:txBody>
      </p:sp>
      <p:sp>
        <p:nvSpPr>
          <p:cNvPr name="TextBox 7" id="7"/>
          <p:cNvSpPr txBox="true"/>
          <p:nvPr/>
        </p:nvSpPr>
        <p:spPr>
          <a:xfrm rot="0">
            <a:off x="1028700" y="952500"/>
            <a:ext cx="3501810" cy="581186"/>
          </a:xfrm>
          <a:prstGeom prst="rect">
            <a:avLst/>
          </a:prstGeom>
        </p:spPr>
        <p:txBody>
          <a:bodyPr anchor="t" rtlCol="false" tIns="0" lIns="0" bIns="0" rIns="0">
            <a:spAutoFit/>
          </a:bodyPr>
          <a:lstStyle/>
          <a:p>
            <a:pPr>
              <a:lnSpc>
                <a:spcPts val="4716"/>
              </a:lnSpc>
            </a:pPr>
            <a:r>
              <a:rPr lang="en-US" sz="3368">
                <a:solidFill>
                  <a:srgbClr val="000000"/>
                </a:solidFill>
                <a:latin typeface="Bebas Neue Bold"/>
              </a:rPr>
              <a:t>ahead In texas 2023</a:t>
            </a:r>
          </a:p>
        </p:txBody>
      </p:sp>
      <p:sp>
        <p:nvSpPr>
          <p:cNvPr name="AutoShape 8" id="8"/>
          <p:cNvSpPr/>
          <p:nvPr/>
        </p:nvSpPr>
        <p:spPr>
          <a:xfrm rot="2017">
            <a:off x="1028704" y="8439495"/>
            <a:ext cx="16230603" cy="0"/>
          </a:xfrm>
          <a:prstGeom prst="line">
            <a:avLst/>
          </a:prstGeom>
          <a:ln cap="flat" w="19050">
            <a:solidFill>
              <a:srgbClr val="000000"/>
            </a:solidFill>
            <a:prstDash val="solid"/>
            <a:headEnd type="none" len="sm" w="sm"/>
            <a:tailEnd type="none" len="sm" w="sm"/>
          </a:ln>
        </p:spPr>
      </p:sp>
      <p:sp>
        <p:nvSpPr>
          <p:cNvPr name="AutoShape 9" id="9"/>
          <p:cNvSpPr/>
          <p:nvPr/>
        </p:nvSpPr>
        <p:spPr>
          <a:xfrm rot="2017">
            <a:off x="1028704" y="1797738"/>
            <a:ext cx="16230603" cy="0"/>
          </a:xfrm>
          <a:prstGeom prst="line">
            <a:avLst/>
          </a:prstGeom>
          <a:ln cap="flat" w="19050">
            <a:solidFill>
              <a:srgbClr val="000000"/>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grpSp>
        <p:nvGrpSpPr>
          <p:cNvPr name="Group 3" id="3"/>
          <p:cNvGrpSpPr/>
          <p:nvPr/>
        </p:nvGrpSpPr>
        <p:grpSpPr>
          <a:xfrm rot="0">
            <a:off x="1028700" y="2007369"/>
            <a:ext cx="8838697" cy="6265491"/>
            <a:chOff x="0" y="0"/>
            <a:chExt cx="11655940" cy="8262552"/>
          </a:xfrm>
        </p:grpSpPr>
        <p:sp>
          <p:nvSpPr>
            <p:cNvPr name="Freeform 4" id="4"/>
            <p:cNvSpPr/>
            <p:nvPr/>
          </p:nvSpPr>
          <p:spPr>
            <a:xfrm>
              <a:off x="31750" y="31750"/>
              <a:ext cx="11592440" cy="8199052"/>
            </a:xfrm>
            <a:custGeom>
              <a:avLst/>
              <a:gdLst/>
              <a:ahLst/>
              <a:cxnLst/>
              <a:rect r="r" b="b" t="t" l="l"/>
              <a:pathLst>
                <a:path h="8199052" w="11592440">
                  <a:moveTo>
                    <a:pt x="11499731" y="8199051"/>
                  </a:moveTo>
                  <a:lnTo>
                    <a:pt x="92710" y="8199051"/>
                  </a:lnTo>
                  <a:cubicBezTo>
                    <a:pt x="41910" y="8199051"/>
                    <a:pt x="0" y="8157142"/>
                    <a:pt x="0" y="8106342"/>
                  </a:cubicBezTo>
                  <a:lnTo>
                    <a:pt x="0" y="92710"/>
                  </a:lnTo>
                  <a:cubicBezTo>
                    <a:pt x="0" y="41910"/>
                    <a:pt x="41910" y="0"/>
                    <a:pt x="92710" y="0"/>
                  </a:cubicBezTo>
                  <a:lnTo>
                    <a:pt x="11498460" y="0"/>
                  </a:lnTo>
                  <a:cubicBezTo>
                    <a:pt x="11549260" y="0"/>
                    <a:pt x="11591170" y="41910"/>
                    <a:pt x="11591170" y="92710"/>
                  </a:cubicBezTo>
                  <a:lnTo>
                    <a:pt x="11591170" y="8105072"/>
                  </a:lnTo>
                  <a:cubicBezTo>
                    <a:pt x="11592440" y="8157142"/>
                    <a:pt x="11550531" y="8199052"/>
                    <a:pt x="11499731" y="8199052"/>
                  </a:cubicBezTo>
                  <a:close/>
                </a:path>
              </a:pathLst>
            </a:custGeom>
            <a:solidFill>
              <a:srgbClr val="DFD8CA"/>
            </a:solidFill>
          </p:spPr>
        </p:sp>
        <p:sp>
          <p:nvSpPr>
            <p:cNvPr name="Freeform 5" id="5"/>
            <p:cNvSpPr/>
            <p:nvPr/>
          </p:nvSpPr>
          <p:spPr>
            <a:xfrm>
              <a:off x="0" y="0"/>
              <a:ext cx="11655940" cy="8262552"/>
            </a:xfrm>
            <a:custGeom>
              <a:avLst/>
              <a:gdLst/>
              <a:ahLst/>
              <a:cxnLst/>
              <a:rect r="r" b="b" t="t" l="l"/>
              <a:pathLst>
                <a:path h="8262552" w="11655940">
                  <a:moveTo>
                    <a:pt x="11531481" y="59690"/>
                  </a:moveTo>
                  <a:cubicBezTo>
                    <a:pt x="11567040" y="59690"/>
                    <a:pt x="11596250" y="88900"/>
                    <a:pt x="11596250" y="124460"/>
                  </a:cubicBezTo>
                  <a:lnTo>
                    <a:pt x="11596250" y="8138092"/>
                  </a:lnTo>
                  <a:cubicBezTo>
                    <a:pt x="11596250" y="8173652"/>
                    <a:pt x="11567040" y="8202862"/>
                    <a:pt x="11531481" y="8202862"/>
                  </a:cubicBezTo>
                  <a:lnTo>
                    <a:pt x="124460" y="8202862"/>
                  </a:lnTo>
                  <a:cubicBezTo>
                    <a:pt x="88900" y="8202862"/>
                    <a:pt x="59690" y="8173652"/>
                    <a:pt x="59690" y="8138092"/>
                  </a:cubicBezTo>
                  <a:lnTo>
                    <a:pt x="59690" y="124460"/>
                  </a:lnTo>
                  <a:cubicBezTo>
                    <a:pt x="59690" y="88900"/>
                    <a:pt x="88900" y="59690"/>
                    <a:pt x="124460" y="59690"/>
                  </a:cubicBezTo>
                  <a:lnTo>
                    <a:pt x="11531481" y="59690"/>
                  </a:lnTo>
                  <a:moveTo>
                    <a:pt x="11531481" y="0"/>
                  </a:moveTo>
                  <a:lnTo>
                    <a:pt x="124460" y="0"/>
                  </a:lnTo>
                  <a:cubicBezTo>
                    <a:pt x="55880" y="0"/>
                    <a:pt x="0" y="55880"/>
                    <a:pt x="0" y="124460"/>
                  </a:cubicBezTo>
                  <a:lnTo>
                    <a:pt x="0" y="8138092"/>
                  </a:lnTo>
                  <a:cubicBezTo>
                    <a:pt x="0" y="8206672"/>
                    <a:pt x="55880" y="8262552"/>
                    <a:pt x="124460" y="8262552"/>
                  </a:cubicBezTo>
                  <a:lnTo>
                    <a:pt x="11531481" y="8262552"/>
                  </a:lnTo>
                  <a:cubicBezTo>
                    <a:pt x="11600060" y="8262552"/>
                    <a:pt x="11655940" y="8206672"/>
                    <a:pt x="11655940" y="8138092"/>
                  </a:cubicBezTo>
                  <a:lnTo>
                    <a:pt x="11655940" y="124460"/>
                  </a:lnTo>
                  <a:cubicBezTo>
                    <a:pt x="11655940" y="55880"/>
                    <a:pt x="11600060" y="0"/>
                    <a:pt x="11531481" y="0"/>
                  </a:cubicBezTo>
                  <a:close/>
                </a:path>
              </a:pathLst>
            </a:custGeom>
            <a:solidFill>
              <a:srgbClr val="000000"/>
            </a:solidFill>
          </p:spPr>
        </p:sp>
      </p:grpSp>
      <p:grpSp>
        <p:nvGrpSpPr>
          <p:cNvPr name="Group 6" id="6"/>
          <p:cNvGrpSpPr/>
          <p:nvPr/>
        </p:nvGrpSpPr>
        <p:grpSpPr>
          <a:xfrm rot="0">
            <a:off x="1361173" y="2304080"/>
            <a:ext cx="8173752" cy="5658522"/>
            <a:chOff x="0" y="0"/>
            <a:chExt cx="10898336" cy="7544696"/>
          </a:xfrm>
        </p:grpSpPr>
        <p:pic>
          <p:nvPicPr>
            <p:cNvPr name="Picture 7" id="7" descr="Notebook with the word influence and hand drawing of arrows moving from light bulb to people"/>
            <p:cNvPicPr>
              <a:picLocks noChangeAspect="true"/>
            </p:cNvPicPr>
            <p:nvPr/>
          </p:nvPicPr>
          <p:blipFill>
            <a:blip r:embed="rId3"/>
            <a:srcRect l="1789" t="0" r="1789" b="0"/>
            <a:stretch>
              <a:fillRect/>
            </a:stretch>
          </p:blipFill>
          <p:spPr>
            <a:xfrm>
              <a:off x="0" y="0"/>
              <a:ext cx="10898336" cy="7544696"/>
            </a:xfrm>
            <a:prstGeom prst="rect">
              <a:avLst/>
            </a:prstGeom>
          </p:spPr>
        </p:pic>
      </p:grpSp>
      <p:sp>
        <p:nvSpPr>
          <p:cNvPr name="TextBox 8" id="8"/>
          <p:cNvSpPr txBox="true"/>
          <p:nvPr/>
        </p:nvSpPr>
        <p:spPr>
          <a:xfrm rot="0">
            <a:off x="1028700" y="8899525"/>
            <a:ext cx="6658921" cy="358775"/>
          </a:xfrm>
          <a:prstGeom prst="rect">
            <a:avLst/>
          </a:prstGeom>
        </p:spPr>
        <p:txBody>
          <a:bodyPr anchor="t" rtlCol="false" tIns="0" lIns="0" bIns="0" rIns="0">
            <a:spAutoFit/>
          </a:bodyPr>
          <a:lstStyle/>
          <a:p>
            <a:pPr>
              <a:lnSpc>
                <a:spcPts val="2799"/>
              </a:lnSpc>
            </a:pPr>
            <a:r>
              <a:rPr lang="en-US" sz="1999">
                <a:solidFill>
                  <a:srgbClr val="000000"/>
                </a:solidFill>
                <a:latin typeface="Poppins"/>
              </a:rPr>
              <a:t>Maxwell, J. (1993). Developing the leader within you.</a:t>
            </a:r>
          </a:p>
        </p:txBody>
      </p:sp>
      <p:sp>
        <p:nvSpPr>
          <p:cNvPr name="TextBox 9" id="9"/>
          <p:cNvSpPr txBox="true"/>
          <p:nvPr/>
        </p:nvSpPr>
        <p:spPr>
          <a:xfrm rot="0">
            <a:off x="10880457" y="3787667"/>
            <a:ext cx="6012740" cy="1587715"/>
          </a:xfrm>
          <a:prstGeom prst="rect">
            <a:avLst/>
          </a:prstGeom>
        </p:spPr>
        <p:txBody>
          <a:bodyPr anchor="t" rtlCol="false" tIns="0" lIns="0" bIns="0" rIns="0">
            <a:spAutoFit/>
          </a:bodyPr>
          <a:lstStyle/>
          <a:p>
            <a:pPr>
              <a:lnSpc>
                <a:spcPts val="11883"/>
              </a:lnSpc>
            </a:pPr>
            <a:r>
              <a:rPr lang="en-US" sz="11883">
                <a:solidFill>
                  <a:srgbClr val="000000"/>
                </a:solidFill>
                <a:latin typeface="Bebas Neue Bold"/>
              </a:rPr>
              <a:t>10,000</a:t>
            </a:r>
          </a:p>
        </p:txBody>
      </p:sp>
      <p:sp>
        <p:nvSpPr>
          <p:cNvPr name="TextBox 10" id="10"/>
          <p:cNvSpPr txBox="true"/>
          <p:nvPr/>
        </p:nvSpPr>
        <p:spPr>
          <a:xfrm rot="0">
            <a:off x="10880457" y="5268702"/>
            <a:ext cx="6012740" cy="1449706"/>
          </a:xfrm>
          <a:prstGeom prst="rect">
            <a:avLst/>
          </a:prstGeom>
        </p:spPr>
        <p:txBody>
          <a:bodyPr anchor="t" rtlCol="false" tIns="0" lIns="0" bIns="0" rIns="0">
            <a:spAutoFit/>
          </a:bodyPr>
          <a:lstStyle/>
          <a:p>
            <a:pPr>
              <a:lnSpc>
                <a:spcPts val="3839"/>
              </a:lnSpc>
            </a:pPr>
            <a:r>
              <a:rPr lang="en-US" sz="2399">
                <a:solidFill>
                  <a:srgbClr val="000000"/>
                </a:solidFill>
                <a:latin typeface="Poppins"/>
              </a:rPr>
              <a:t>You will influence more than 10,000 people in your lifetime. Every day, you influence others,</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grpSp>
        <p:nvGrpSpPr>
          <p:cNvPr name="Group 3" id="3"/>
          <p:cNvGrpSpPr/>
          <p:nvPr/>
        </p:nvGrpSpPr>
        <p:grpSpPr>
          <a:xfrm rot="0">
            <a:off x="16981873" y="1121493"/>
            <a:ext cx="277427" cy="277427"/>
            <a:chOff x="0" y="0"/>
            <a:chExt cx="6350000" cy="6350000"/>
          </a:xfrm>
        </p:grpSpPr>
        <p:sp>
          <p:nvSpPr>
            <p:cNvPr name="Freeform 4" id="4"/>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5" id="5"/>
          <p:cNvGrpSpPr/>
          <p:nvPr/>
        </p:nvGrpSpPr>
        <p:grpSpPr>
          <a:xfrm rot="0">
            <a:off x="16575495" y="1121493"/>
            <a:ext cx="277427" cy="277427"/>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name="Group 7" id="7"/>
          <p:cNvGrpSpPr/>
          <p:nvPr/>
        </p:nvGrpSpPr>
        <p:grpSpPr>
          <a:xfrm rot="0">
            <a:off x="16169118" y="1121493"/>
            <a:ext cx="277427" cy="277427"/>
            <a:chOff x="0" y="0"/>
            <a:chExt cx="6350000" cy="6350000"/>
          </a:xfrm>
        </p:grpSpPr>
        <p:sp>
          <p:nvSpPr>
            <p:cNvPr name="Freeform 8" id="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name="TextBox 9" id="9"/>
          <p:cNvSpPr txBox="true"/>
          <p:nvPr/>
        </p:nvSpPr>
        <p:spPr>
          <a:xfrm rot="0">
            <a:off x="1028700" y="952500"/>
            <a:ext cx="5327435" cy="581186"/>
          </a:xfrm>
          <a:prstGeom prst="rect">
            <a:avLst/>
          </a:prstGeom>
        </p:spPr>
        <p:txBody>
          <a:bodyPr anchor="t" rtlCol="false" tIns="0" lIns="0" bIns="0" rIns="0">
            <a:spAutoFit/>
          </a:bodyPr>
          <a:lstStyle/>
          <a:p>
            <a:pPr>
              <a:lnSpc>
                <a:spcPts val="4716"/>
              </a:lnSpc>
            </a:pPr>
            <a:r>
              <a:rPr lang="en-US" sz="3368">
                <a:solidFill>
                  <a:srgbClr val="000000"/>
                </a:solidFill>
                <a:latin typeface="Bebas Neue Bold"/>
              </a:rPr>
              <a:t>References &amp; Reading</a:t>
            </a:r>
          </a:p>
        </p:txBody>
      </p:sp>
      <p:sp>
        <p:nvSpPr>
          <p:cNvPr name="TextBox 10" id="10"/>
          <p:cNvSpPr txBox="true"/>
          <p:nvPr/>
        </p:nvSpPr>
        <p:spPr>
          <a:xfrm rot="0">
            <a:off x="2612739" y="1813164"/>
            <a:ext cx="11408988" cy="7832422"/>
          </a:xfrm>
          <a:prstGeom prst="rect">
            <a:avLst/>
          </a:prstGeom>
        </p:spPr>
        <p:txBody>
          <a:bodyPr anchor="t" rtlCol="false" tIns="0" lIns="0" bIns="0" rIns="0">
            <a:spAutoFit/>
          </a:bodyPr>
          <a:lstStyle/>
          <a:p>
            <a:pPr>
              <a:lnSpc>
                <a:spcPts val="1842"/>
              </a:lnSpc>
            </a:pPr>
            <a:r>
              <a:rPr lang="en-US" sz="1315">
                <a:solidFill>
                  <a:srgbClr val="222222"/>
                </a:solidFill>
                <a:latin typeface="Playfair Display"/>
              </a:rPr>
              <a:t>Booher, D. (2011). Creating personal presence: Look, talk, think, and act like a leader. San Francisco, CA: Berrett-Koehler Publishers.</a:t>
            </a:r>
          </a:p>
          <a:p>
            <a:pPr>
              <a:lnSpc>
                <a:spcPts val="1842"/>
              </a:lnSpc>
            </a:pPr>
          </a:p>
          <a:p>
            <a:pPr>
              <a:lnSpc>
                <a:spcPts val="1842"/>
              </a:lnSpc>
            </a:pPr>
            <a:r>
              <a:rPr lang="en-US" sz="1315">
                <a:solidFill>
                  <a:srgbClr val="222222"/>
                </a:solidFill>
                <a:latin typeface="Playfair Display"/>
              </a:rPr>
              <a:t>Braun, A. (2014). The promise of a pencil: How an ordinary person can create extraordinary change. New York, NY: Scribner.</a:t>
            </a:r>
          </a:p>
          <a:p>
            <a:pPr>
              <a:lnSpc>
                <a:spcPts val="1842"/>
              </a:lnSpc>
            </a:pPr>
          </a:p>
          <a:p>
            <a:pPr>
              <a:lnSpc>
                <a:spcPts val="1842"/>
              </a:lnSpc>
            </a:pPr>
            <a:r>
              <a:rPr lang="en-US" sz="1315">
                <a:solidFill>
                  <a:srgbClr val="222222"/>
                </a:solidFill>
                <a:latin typeface="Playfair Display"/>
              </a:rPr>
              <a:t>Clarke, M., Hyde, A., &amp; Drennan, J. (2013). Professional identity in higher education. In The academic profession in Europe: New tasks and new challenges (pp. 7-21). Netherlands: Springer.</a:t>
            </a:r>
          </a:p>
          <a:p>
            <a:pPr>
              <a:lnSpc>
                <a:spcPts val="1842"/>
              </a:lnSpc>
            </a:pPr>
          </a:p>
          <a:p>
            <a:pPr>
              <a:lnSpc>
                <a:spcPts val="1842"/>
              </a:lnSpc>
            </a:pPr>
            <a:r>
              <a:rPr lang="en-US" sz="1315">
                <a:solidFill>
                  <a:srgbClr val="222222"/>
                </a:solidFill>
                <a:latin typeface="Playfair Display"/>
              </a:rPr>
              <a:t>Dweck, C. (2008). Mindset: The new psychology of success. New York, NY: Ballatine Books. </a:t>
            </a:r>
          </a:p>
          <a:p>
            <a:pPr>
              <a:lnSpc>
                <a:spcPts val="1842"/>
              </a:lnSpc>
            </a:pPr>
          </a:p>
          <a:p>
            <a:pPr>
              <a:lnSpc>
                <a:spcPts val="1842"/>
              </a:lnSpc>
            </a:pPr>
            <a:r>
              <a:rPr lang="en-US" sz="1315">
                <a:solidFill>
                  <a:srgbClr val="222222"/>
                </a:solidFill>
                <a:latin typeface="Playfair Display"/>
              </a:rPr>
              <a:t>Henry, T. (2013). Die empty: Unleash your best work every day. New York, NY: Penguin. </a:t>
            </a:r>
          </a:p>
          <a:p>
            <a:pPr>
              <a:lnSpc>
                <a:spcPts val="1842"/>
              </a:lnSpc>
            </a:pPr>
          </a:p>
          <a:p>
            <a:pPr>
              <a:lnSpc>
                <a:spcPts val="1842"/>
              </a:lnSpc>
            </a:pPr>
            <a:r>
              <a:rPr lang="en-US" sz="1315">
                <a:solidFill>
                  <a:srgbClr val="222222"/>
                </a:solidFill>
                <a:latin typeface="Playfair Display"/>
              </a:rPr>
              <a:t>Henry, T. (2011). The accidental creative: How to be brilliant at a moment's notice. New York, NY: Penguin.</a:t>
            </a:r>
          </a:p>
          <a:p>
            <a:pPr>
              <a:lnSpc>
                <a:spcPts val="1842"/>
              </a:lnSpc>
            </a:pPr>
          </a:p>
          <a:p>
            <a:pPr>
              <a:lnSpc>
                <a:spcPts val="1842"/>
              </a:lnSpc>
            </a:pPr>
            <a:r>
              <a:rPr lang="en-US" sz="1315">
                <a:solidFill>
                  <a:srgbClr val="222222"/>
                </a:solidFill>
                <a:latin typeface="Playfair Display"/>
              </a:rPr>
              <a:t>Ibarra, H. (1999). Provisional selves: Experimenting with image and identity in professional adaptation. Administrative Science Quarterly, 44(4), 764-791.</a:t>
            </a:r>
          </a:p>
          <a:p>
            <a:pPr>
              <a:lnSpc>
                <a:spcPts val="1842"/>
              </a:lnSpc>
            </a:pPr>
          </a:p>
          <a:p>
            <a:pPr>
              <a:lnSpc>
                <a:spcPts val="1842"/>
              </a:lnSpc>
            </a:pPr>
            <a:r>
              <a:rPr lang="en-US" sz="1315">
                <a:solidFill>
                  <a:srgbClr val="222222"/>
                </a:solidFill>
                <a:latin typeface="Playfair Display"/>
              </a:rPr>
              <a:t>Erickson’s stage of development. (n.d.). Retrieved from https://www.learning-theories.com/eriksons-stages-of-development.html</a:t>
            </a:r>
          </a:p>
          <a:p>
            <a:pPr>
              <a:lnSpc>
                <a:spcPts val="1842"/>
              </a:lnSpc>
            </a:pPr>
          </a:p>
          <a:p>
            <a:pPr>
              <a:lnSpc>
                <a:spcPts val="1842"/>
              </a:lnSpc>
            </a:pPr>
            <a:r>
              <a:rPr lang="en-US" sz="1315">
                <a:solidFill>
                  <a:srgbClr val="222222"/>
                </a:solidFill>
                <a:latin typeface="Playfair Display"/>
              </a:rPr>
              <a:t>Marshall, K. (2015, January 5). How to Curate Your Digital Identity as an Academic. The Chronicle of Higher Education. Retrieved from http://www.chronicle.com/article/How-to-Curate-Your-Digital/151001/</a:t>
            </a:r>
          </a:p>
          <a:p>
            <a:pPr>
              <a:lnSpc>
                <a:spcPts val="1842"/>
              </a:lnSpc>
            </a:pPr>
          </a:p>
          <a:p>
            <a:pPr>
              <a:lnSpc>
                <a:spcPts val="1842"/>
              </a:lnSpc>
            </a:pPr>
            <a:r>
              <a:rPr lang="en-US" sz="1315">
                <a:solidFill>
                  <a:srgbClr val="222222"/>
                </a:solidFill>
                <a:latin typeface="Playfair Display"/>
              </a:rPr>
              <a:t>Maxwell, J. (1993). Developing the leader within you. Nashville, TN: Thomas Nelson, Inc.</a:t>
            </a:r>
          </a:p>
          <a:p>
            <a:pPr>
              <a:lnSpc>
                <a:spcPts val="1842"/>
              </a:lnSpc>
            </a:pPr>
          </a:p>
          <a:p>
            <a:pPr>
              <a:lnSpc>
                <a:spcPts val="1842"/>
              </a:lnSpc>
            </a:pPr>
            <a:r>
              <a:rPr lang="en-US" sz="1315">
                <a:solidFill>
                  <a:srgbClr val="222222"/>
                </a:solidFill>
                <a:latin typeface="Playfair Display"/>
              </a:rPr>
              <a:t>Nugent, F.A. &amp; Jones, K.D. (2009). Introduction to the profession of counseling (5th ed.). Upper Saddle River, NJ: Pearson.</a:t>
            </a:r>
          </a:p>
          <a:p>
            <a:pPr>
              <a:lnSpc>
                <a:spcPts val="1842"/>
              </a:lnSpc>
            </a:pPr>
          </a:p>
          <a:p>
            <a:pPr>
              <a:lnSpc>
                <a:spcPts val="1842"/>
              </a:lnSpc>
            </a:pPr>
            <a:r>
              <a:rPr lang="en-US" sz="1315">
                <a:solidFill>
                  <a:srgbClr val="222222"/>
                </a:solidFill>
                <a:latin typeface="Playfair Display"/>
              </a:rPr>
              <a:t>Pink, D. (2009). Out of our minds: Learning to be creative. New York, NY: Penguin Group.</a:t>
            </a:r>
          </a:p>
          <a:p>
            <a:pPr>
              <a:lnSpc>
                <a:spcPts val="1842"/>
              </a:lnSpc>
            </a:pPr>
          </a:p>
          <a:p>
            <a:pPr>
              <a:lnSpc>
                <a:spcPts val="1842"/>
              </a:lnSpc>
            </a:pPr>
            <a:r>
              <a:rPr lang="en-US" sz="1315">
                <a:solidFill>
                  <a:srgbClr val="222222"/>
                </a:solidFill>
                <a:latin typeface="Playfair Display"/>
              </a:rPr>
              <a:t>Robinson, K. (2011). The element: How finding your passion changes everything. Oxford, England: Capstone. </a:t>
            </a:r>
          </a:p>
          <a:p>
            <a:pPr>
              <a:lnSpc>
                <a:spcPts val="1842"/>
              </a:lnSpc>
            </a:pPr>
          </a:p>
          <a:p>
            <a:pPr>
              <a:lnSpc>
                <a:spcPts val="1842"/>
              </a:lnSpc>
            </a:pPr>
            <a:r>
              <a:rPr lang="en-US" sz="1315">
                <a:solidFill>
                  <a:srgbClr val="222222"/>
                </a:solidFill>
                <a:latin typeface="Playfair Display"/>
              </a:rPr>
              <a:t>Stoddard, D. (2003). The heart of mentoring: Ten proven principles for developing people to their fullest potential. Colorado Springs, CO: NavPress.</a:t>
            </a:r>
          </a:p>
          <a:p>
            <a:pPr>
              <a:lnSpc>
                <a:spcPts val="1842"/>
              </a:lnSpc>
            </a:pPr>
          </a:p>
          <a:p>
            <a:pPr>
              <a:lnSpc>
                <a:spcPts val="1842"/>
              </a:lnSpc>
            </a:pPr>
            <a:r>
              <a:rPr lang="en-US" sz="1315">
                <a:solidFill>
                  <a:srgbClr val="222222"/>
                </a:solidFill>
                <a:latin typeface="Playfair Display"/>
              </a:rPr>
              <a:t>Thornton, H. (2013). Living and working by design, not by default. Organized for Life: Less Clutter. More Life. Retrieved from http://www.org4life.com/living-and-working-by-design-not-by-default/</a:t>
            </a:r>
          </a:p>
          <a:p>
            <a:pPr>
              <a:lnSpc>
                <a:spcPts val="1842"/>
              </a:lnSpc>
            </a:pPr>
          </a:p>
          <a:p>
            <a:pPr>
              <a:lnSpc>
                <a:spcPts val="1842"/>
              </a:lnSpc>
            </a:pPr>
            <a:r>
              <a:rPr lang="en-US" sz="1315">
                <a:solidFill>
                  <a:srgbClr val="222222"/>
                </a:solidFill>
                <a:latin typeface="Playfair Display"/>
              </a:rPr>
              <a:t>Woo, H.R. (2013). Instrument construction and initial validation: Professional identity scale in counseling (PISC). (Doctoral dissertation). Retrieved from Iowa Research Online. http://ir.uiowa.edu/etd/2663.</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028700" y="8899525"/>
            <a:ext cx="4077715" cy="358775"/>
          </a:xfrm>
          <a:prstGeom prst="rect">
            <a:avLst/>
          </a:prstGeom>
        </p:spPr>
        <p:txBody>
          <a:bodyPr anchor="t" rtlCol="false" tIns="0" lIns="0" bIns="0" rIns="0">
            <a:spAutoFit/>
          </a:bodyPr>
          <a:lstStyle/>
          <a:p>
            <a:pPr>
              <a:lnSpc>
                <a:spcPts val="2799"/>
              </a:lnSpc>
            </a:pPr>
            <a:r>
              <a:rPr lang="en-US" sz="1999">
                <a:solidFill>
                  <a:srgbClr val="000000"/>
                </a:solidFill>
                <a:latin typeface="Poppins"/>
              </a:rPr>
              <a:t>ERIN JUSTYNA, Ph.D.</a:t>
            </a:r>
          </a:p>
        </p:txBody>
      </p:sp>
      <p:sp>
        <p:nvSpPr>
          <p:cNvPr name="TextBox 4" id="4"/>
          <p:cNvSpPr txBox="true"/>
          <p:nvPr/>
        </p:nvSpPr>
        <p:spPr>
          <a:xfrm rot="0">
            <a:off x="1028700" y="2787073"/>
            <a:ext cx="6012740" cy="1587715"/>
          </a:xfrm>
          <a:prstGeom prst="rect">
            <a:avLst/>
          </a:prstGeom>
        </p:spPr>
        <p:txBody>
          <a:bodyPr anchor="t" rtlCol="false" tIns="0" lIns="0" bIns="0" rIns="0">
            <a:spAutoFit/>
          </a:bodyPr>
          <a:lstStyle/>
          <a:p>
            <a:pPr>
              <a:lnSpc>
                <a:spcPts val="11883"/>
              </a:lnSpc>
            </a:pPr>
            <a:r>
              <a:rPr lang="en-US" sz="11883">
                <a:solidFill>
                  <a:srgbClr val="B91646"/>
                </a:solidFill>
                <a:latin typeface="Bebas Neue Bold"/>
              </a:rPr>
              <a:t>BY DESIGN</a:t>
            </a:r>
          </a:p>
        </p:txBody>
      </p:sp>
      <p:sp>
        <p:nvSpPr>
          <p:cNvPr name="TextBox 5" id="5"/>
          <p:cNvSpPr txBox="true"/>
          <p:nvPr/>
        </p:nvSpPr>
        <p:spPr>
          <a:xfrm rot="0">
            <a:off x="10253129" y="2787073"/>
            <a:ext cx="6012740" cy="1587715"/>
          </a:xfrm>
          <a:prstGeom prst="rect">
            <a:avLst/>
          </a:prstGeom>
        </p:spPr>
        <p:txBody>
          <a:bodyPr anchor="t" rtlCol="false" tIns="0" lIns="0" bIns="0" rIns="0">
            <a:spAutoFit/>
          </a:bodyPr>
          <a:lstStyle/>
          <a:p>
            <a:pPr>
              <a:lnSpc>
                <a:spcPts val="11883"/>
              </a:lnSpc>
            </a:pPr>
            <a:r>
              <a:rPr lang="en-US" sz="11883">
                <a:solidFill>
                  <a:srgbClr val="105652"/>
                </a:solidFill>
                <a:latin typeface="Bebas Neue Bold"/>
              </a:rPr>
              <a:t>GOALS</a:t>
            </a:r>
          </a:p>
        </p:txBody>
      </p:sp>
      <p:sp>
        <p:nvSpPr>
          <p:cNvPr name="AutoShape 6" id="6"/>
          <p:cNvSpPr/>
          <p:nvPr/>
        </p:nvSpPr>
        <p:spPr>
          <a:xfrm rot="5400000">
            <a:off x="6111547" y="5124450"/>
            <a:ext cx="5131954" cy="0"/>
          </a:xfrm>
          <a:prstGeom prst="line">
            <a:avLst/>
          </a:prstGeom>
          <a:ln cap="flat" w="19050">
            <a:solidFill>
              <a:srgbClr val="000000"/>
            </a:solidFill>
            <a:prstDash val="solid"/>
            <a:headEnd type="none" len="sm" w="sm"/>
            <a:tailEnd type="none" len="sm" w="sm"/>
          </a:ln>
        </p:spPr>
      </p:sp>
      <p:sp>
        <p:nvSpPr>
          <p:cNvPr name="TextBox 7" id="7"/>
          <p:cNvSpPr txBox="true"/>
          <p:nvPr/>
        </p:nvSpPr>
        <p:spPr>
          <a:xfrm rot="0">
            <a:off x="1028700" y="4415416"/>
            <a:ext cx="7152465" cy="1449706"/>
          </a:xfrm>
          <a:prstGeom prst="rect">
            <a:avLst/>
          </a:prstGeom>
        </p:spPr>
        <p:txBody>
          <a:bodyPr anchor="t" rtlCol="false" tIns="0" lIns="0" bIns="0" rIns="0">
            <a:spAutoFit/>
          </a:bodyPr>
          <a:lstStyle/>
          <a:p>
            <a:pPr>
              <a:lnSpc>
                <a:spcPts val="3839"/>
              </a:lnSpc>
            </a:pPr>
            <a:r>
              <a:rPr lang="en-US" sz="2399">
                <a:solidFill>
                  <a:srgbClr val="000000"/>
                </a:solidFill>
                <a:latin typeface="Poppins"/>
              </a:rPr>
              <a:t>Individuals who develop a strong professional Identity will design a career with greater impact and purpose.</a:t>
            </a:r>
          </a:p>
        </p:txBody>
      </p:sp>
      <p:sp>
        <p:nvSpPr>
          <p:cNvPr name="TextBox 8" id="8"/>
          <p:cNvSpPr txBox="true"/>
          <p:nvPr/>
        </p:nvSpPr>
        <p:spPr>
          <a:xfrm rot="0">
            <a:off x="10253129" y="4415416"/>
            <a:ext cx="7006171" cy="2421256"/>
          </a:xfrm>
          <a:prstGeom prst="rect">
            <a:avLst/>
          </a:prstGeom>
        </p:spPr>
        <p:txBody>
          <a:bodyPr anchor="t" rtlCol="false" tIns="0" lIns="0" bIns="0" rIns="0">
            <a:spAutoFit/>
          </a:bodyPr>
          <a:lstStyle/>
          <a:p>
            <a:pPr marL="518155" indent="-259078" lvl="1">
              <a:lnSpc>
                <a:spcPts val="3839"/>
              </a:lnSpc>
              <a:buFont typeface="Arial"/>
              <a:buChar char="•"/>
            </a:pPr>
            <a:r>
              <a:rPr lang="en-US" sz="2399">
                <a:solidFill>
                  <a:srgbClr val="000000"/>
                </a:solidFill>
                <a:latin typeface="Poppins"/>
              </a:rPr>
              <a:t>Describe professional identity</a:t>
            </a:r>
          </a:p>
          <a:p>
            <a:pPr marL="518155" indent="-259078" lvl="1">
              <a:lnSpc>
                <a:spcPts val="3839"/>
              </a:lnSpc>
              <a:buFont typeface="Arial"/>
              <a:buChar char="•"/>
            </a:pPr>
            <a:r>
              <a:rPr lang="en-US" sz="2399">
                <a:solidFill>
                  <a:srgbClr val="000000"/>
                </a:solidFill>
                <a:latin typeface="Poppins"/>
              </a:rPr>
              <a:t>Understand the importance</a:t>
            </a:r>
          </a:p>
          <a:p>
            <a:pPr marL="518155" indent="-259078" lvl="1">
              <a:lnSpc>
                <a:spcPts val="3839"/>
              </a:lnSpc>
              <a:buFont typeface="Arial"/>
              <a:buChar char="•"/>
            </a:pPr>
            <a:r>
              <a:rPr lang="en-US" sz="2399">
                <a:solidFill>
                  <a:srgbClr val="000000"/>
                </a:solidFill>
                <a:latin typeface="Poppins"/>
              </a:rPr>
              <a:t>Assess own professional identity</a:t>
            </a:r>
          </a:p>
          <a:p>
            <a:pPr marL="518155" indent="-259078" lvl="1">
              <a:lnSpc>
                <a:spcPts val="3839"/>
              </a:lnSpc>
              <a:buFont typeface="Arial"/>
              <a:buChar char="•"/>
            </a:pPr>
            <a:r>
              <a:rPr lang="en-US" sz="2399">
                <a:solidFill>
                  <a:srgbClr val="000000"/>
                </a:solidFill>
                <a:latin typeface="Poppins"/>
              </a:rPr>
              <a:t>Create a plan for development</a:t>
            </a:r>
          </a:p>
          <a:p>
            <a:pPr>
              <a:lnSpc>
                <a:spcPts val="3839"/>
              </a:lnSpc>
            </a:pPr>
          </a:p>
        </p:txBody>
      </p:sp>
      <p:sp>
        <p:nvSpPr>
          <p:cNvPr name="TextBox 9" id="9"/>
          <p:cNvSpPr txBox="true"/>
          <p:nvPr/>
        </p:nvSpPr>
        <p:spPr>
          <a:xfrm rot="0">
            <a:off x="1028700" y="952500"/>
            <a:ext cx="5327435" cy="581186"/>
          </a:xfrm>
          <a:prstGeom prst="rect">
            <a:avLst/>
          </a:prstGeom>
        </p:spPr>
        <p:txBody>
          <a:bodyPr anchor="t" rtlCol="false" tIns="0" lIns="0" bIns="0" rIns="0">
            <a:spAutoFit/>
          </a:bodyPr>
          <a:lstStyle/>
          <a:p>
            <a:pPr>
              <a:lnSpc>
                <a:spcPts val="4716"/>
              </a:lnSpc>
            </a:pPr>
            <a:r>
              <a:rPr lang="en-US" sz="3368">
                <a:solidFill>
                  <a:srgbClr val="000000"/>
                </a:solidFill>
                <a:latin typeface="Bebas Neue Bold"/>
              </a:rPr>
              <a:t>AHEAD in TX 2023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6137630" y="2091956"/>
            <a:ext cx="6012740" cy="1587102"/>
          </a:xfrm>
          <a:prstGeom prst="rect">
            <a:avLst/>
          </a:prstGeom>
        </p:spPr>
        <p:txBody>
          <a:bodyPr anchor="t" rtlCol="false" tIns="0" lIns="0" bIns="0" rIns="0">
            <a:spAutoFit/>
          </a:bodyPr>
          <a:lstStyle/>
          <a:p>
            <a:pPr algn="ctr">
              <a:lnSpc>
                <a:spcPts val="11883"/>
              </a:lnSpc>
            </a:pPr>
            <a:r>
              <a:rPr lang="en-US" sz="11883">
                <a:solidFill>
                  <a:srgbClr val="000000"/>
                </a:solidFill>
                <a:latin typeface="Bebas Neue Bold"/>
              </a:rPr>
              <a:t>RESEARCH</a:t>
            </a:r>
          </a:p>
        </p:txBody>
      </p:sp>
      <p:sp>
        <p:nvSpPr>
          <p:cNvPr name="TextBox 3" id="3"/>
          <p:cNvSpPr txBox="true"/>
          <p:nvPr/>
        </p:nvSpPr>
        <p:spPr>
          <a:xfrm rot="0">
            <a:off x="6881184" y="1200150"/>
            <a:ext cx="4537872" cy="1191689"/>
          </a:xfrm>
          <a:prstGeom prst="rect">
            <a:avLst/>
          </a:prstGeom>
        </p:spPr>
        <p:txBody>
          <a:bodyPr anchor="t" rtlCol="false" tIns="0" lIns="0" bIns="0" rIns="0">
            <a:spAutoFit/>
          </a:bodyPr>
          <a:lstStyle/>
          <a:p>
            <a:pPr algn="ctr">
              <a:lnSpc>
                <a:spcPts val="8968"/>
              </a:lnSpc>
            </a:pPr>
            <a:r>
              <a:rPr lang="en-US" sz="8968">
                <a:solidFill>
                  <a:srgbClr val="B91646"/>
                </a:solidFill>
                <a:latin typeface="Brittany Bold"/>
              </a:rPr>
              <a:t>the</a:t>
            </a:r>
          </a:p>
        </p:txBody>
      </p:sp>
      <p:sp>
        <p:nvSpPr>
          <p:cNvPr name="AutoShape 4" id="4"/>
          <p:cNvSpPr/>
          <p:nvPr/>
        </p:nvSpPr>
        <p:spPr>
          <a:xfrm rot="2017">
            <a:off x="1028699" y="5176837"/>
            <a:ext cx="16230603" cy="0"/>
          </a:xfrm>
          <a:prstGeom prst="line">
            <a:avLst/>
          </a:prstGeom>
          <a:ln cap="flat" w="19050">
            <a:solidFill>
              <a:srgbClr val="000000"/>
            </a:solidFill>
            <a:prstDash val="solid"/>
            <a:headEnd type="none" len="sm" w="sm"/>
            <a:tailEnd type="none" len="sm" w="sm"/>
          </a:ln>
        </p:spPr>
      </p:sp>
      <p:sp>
        <p:nvSpPr>
          <p:cNvPr name="TextBox 5" id="5"/>
          <p:cNvSpPr txBox="true"/>
          <p:nvPr/>
        </p:nvSpPr>
        <p:spPr>
          <a:xfrm rot="0">
            <a:off x="2505540" y="3576385"/>
            <a:ext cx="13276920" cy="963931"/>
          </a:xfrm>
          <a:prstGeom prst="rect">
            <a:avLst/>
          </a:prstGeom>
        </p:spPr>
        <p:txBody>
          <a:bodyPr anchor="t" rtlCol="false" tIns="0" lIns="0" bIns="0" rIns="0">
            <a:spAutoFit/>
          </a:bodyPr>
          <a:lstStyle/>
          <a:p>
            <a:pPr algn="ctr">
              <a:lnSpc>
                <a:spcPts val="3839"/>
              </a:lnSpc>
            </a:pPr>
            <a:r>
              <a:rPr lang="en-US" sz="2399">
                <a:solidFill>
                  <a:srgbClr val="000000"/>
                </a:solidFill>
                <a:latin typeface="Poppins"/>
              </a:rPr>
              <a:t>Professional identity is based on social roles/group membership, as well as personal &amp; character traits you display/others attribute to you (Ibarra, 1999).</a:t>
            </a:r>
          </a:p>
        </p:txBody>
      </p:sp>
      <p:pic>
        <p:nvPicPr>
          <p:cNvPr name="Picture 6" id="6" descr="Group of people in shape of pyramid"/>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1388172" y="5652133"/>
            <a:ext cx="2686815" cy="2306183"/>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7713158" y="5397631"/>
            <a:ext cx="2833561" cy="2833561"/>
          </a:xfrm>
          <a:prstGeom prst="rect">
            <a:avLst/>
          </a:prstGeom>
        </p:spPr>
      </p:pic>
      <p:sp>
        <p:nvSpPr>
          <p:cNvPr name="TextBox 8" id="8"/>
          <p:cNvSpPr txBox="true"/>
          <p:nvPr/>
        </p:nvSpPr>
        <p:spPr>
          <a:xfrm rot="0">
            <a:off x="7360208" y="6382842"/>
            <a:ext cx="3459443" cy="725121"/>
          </a:xfrm>
          <a:prstGeom prst="rect">
            <a:avLst/>
          </a:prstGeom>
        </p:spPr>
        <p:txBody>
          <a:bodyPr anchor="t" rtlCol="false" tIns="0" lIns="0" bIns="0" rIns="0">
            <a:spAutoFit/>
          </a:bodyPr>
          <a:lstStyle/>
          <a:p>
            <a:pPr algn="ctr">
              <a:lnSpc>
                <a:spcPts val="5707"/>
              </a:lnSpc>
            </a:pPr>
            <a:r>
              <a:rPr lang="en-US" sz="4076">
                <a:solidFill>
                  <a:srgbClr val="B91646"/>
                </a:solidFill>
                <a:latin typeface="Arimo"/>
              </a:rPr>
              <a:t>TTUHSC</a:t>
            </a:r>
          </a:p>
        </p:txBody>
      </p:sp>
      <p:pic>
        <p:nvPicPr>
          <p:cNvPr name="Picture 9" id="9" descr="Word bubbles"/>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3549500" y="5672493"/>
            <a:ext cx="3404772" cy="2257710"/>
          </a:xfrm>
          <a:prstGeom prst="rect">
            <a:avLst/>
          </a:prstGeom>
        </p:spPr>
      </p:pic>
      <p:sp>
        <p:nvSpPr>
          <p:cNvPr name="TextBox 10" id="10"/>
          <p:cNvSpPr txBox="true"/>
          <p:nvPr/>
        </p:nvSpPr>
        <p:spPr>
          <a:xfrm rot="0">
            <a:off x="4111584" y="8547100"/>
            <a:ext cx="10077072" cy="711200"/>
          </a:xfrm>
          <a:prstGeom prst="rect">
            <a:avLst/>
          </a:prstGeom>
        </p:spPr>
        <p:txBody>
          <a:bodyPr anchor="t" rtlCol="false" tIns="0" lIns="0" bIns="0" rIns="0">
            <a:spAutoFit/>
          </a:bodyPr>
          <a:lstStyle/>
          <a:p>
            <a:pPr algn="ctr">
              <a:lnSpc>
                <a:spcPts val="2799"/>
              </a:lnSpc>
              <a:spcBef>
                <a:spcPct val="0"/>
              </a:spcBef>
            </a:pPr>
            <a:r>
              <a:rPr lang="en-US" sz="1999">
                <a:solidFill>
                  <a:srgbClr val="000000"/>
                </a:solidFill>
                <a:latin typeface="Poppins"/>
              </a:rPr>
              <a:t>"Professional identity is not a stable entity; it is complex, personal, and shaped by contextual factors" (Clarke, Hyde, &amp; Drennan, 2013, p. 8).</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grpSp>
        <p:nvGrpSpPr>
          <p:cNvPr name="Group 2" id="2"/>
          <p:cNvGrpSpPr/>
          <p:nvPr/>
        </p:nvGrpSpPr>
        <p:grpSpPr>
          <a:xfrm rot="0">
            <a:off x="8390550" y="1028700"/>
            <a:ext cx="5629507" cy="8229600"/>
            <a:chOff x="0" y="0"/>
            <a:chExt cx="7423855" cy="10852700"/>
          </a:xfrm>
        </p:grpSpPr>
        <p:sp>
          <p:nvSpPr>
            <p:cNvPr name="Freeform 3" id="3"/>
            <p:cNvSpPr/>
            <p:nvPr/>
          </p:nvSpPr>
          <p:spPr>
            <a:xfrm>
              <a:off x="31750" y="31750"/>
              <a:ext cx="7360355" cy="10789200"/>
            </a:xfrm>
            <a:custGeom>
              <a:avLst/>
              <a:gdLst/>
              <a:ahLst/>
              <a:cxnLst/>
              <a:rect r="r" b="b" t="t" l="l"/>
              <a:pathLst>
                <a:path h="10789200" w="7360355">
                  <a:moveTo>
                    <a:pt x="7267645" y="10789200"/>
                  </a:moveTo>
                  <a:lnTo>
                    <a:pt x="92710" y="10789200"/>
                  </a:lnTo>
                  <a:cubicBezTo>
                    <a:pt x="41910" y="10789200"/>
                    <a:pt x="0" y="10747290"/>
                    <a:pt x="0" y="10696490"/>
                  </a:cubicBezTo>
                  <a:lnTo>
                    <a:pt x="0" y="92710"/>
                  </a:lnTo>
                  <a:cubicBezTo>
                    <a:pt x="0" y="41910"/>
                    <a:pt x="41910" y="0"/>
                    <a:pt x="92710" y="0"/>
                  </a:cubicBezTo>
                  <a:lnTo>
                    <a:pt x="7266374" y="0"/>
                  </a:lnTo>
                  <a:cubicBezTo>
                    <a:pt x="7317174" y="0"/>
                    <a:pt x="7359085" y="41910"/>
                    <a:pt x="7359085" y="92710"/>
                  </a:cubicBezTo>
                  <a:lnTo>
                    <a:pt x="7359085" y="10695220"/>
                  </a:lnTo>
                  <a:cubicBezTo>
                    <a:pt x="7360355" y="10747290"/>
                    <a:pt x="7318445" y="10789200"/>
                    <a:pt x="7267645" y="10789200"/>
                  </a:cubicBezTo>
                  <a:close/>
                </a:path>
              </a:pathLst>
            </a:custGeom>
            <a:solidFill>
              <a:srgbClr val="B91646"/>
            </a:solidFill>
          </p:spPr>
        </p:sp>
        <p:sp>
          <p:nvSpPr>
            <p:cNvPr name="Freeform 4" id="4"/>
            <p:cNvSpPr/>
            <p:nvPr/>
          </p:nvSpPr>
          <p:spPr>
            <a:xfrm>
              <a:off x="0" y="0"/>
              <a:ext cx="7423855" cy="10852700"/>
            </a:xfrm>
            <a:custGeom>
              <a:avLst/>
              <a:gdLst/>
              <a:ahLst/>
              <a:cxnLst/>
              <a:rect r="r" b="b" t="t" l="l"/>
              <a:pathLst>
                <a:path h="10852700" w="7423855">
                  <a:moveTo>
                    <a:pt x="7299395" y="59690"/>
                  </a:moveTo>
                  <a:cubicBezTo>
                    <a:pt x="7334955" y="59690"/>
                    <a:pt x="7364164" y="88900"/>
                    <a:pt x="7364164" y="124460"/>
                  </a:cubicBezTo>
                  <a:lnTo>
                    <a:pt x="7364164" y="10728240"/>
                  </a:lnTo>
                  <a:cubicBezTo>
                    <a:pt x="7364164" y="10763800"/>
                    <a:pt x="7334955" y="10793010"/>
                    <a:pt x="7299395" y="10793010"/>
                  </a:cubicBezTo>
                  <a:lnTo>
                    <a:pt x="124460" y="10793010"/>
                  </a:lnTo>
                  <a:cubicBezTo>
                    <a:pt x="88900" y="10793010"/>
                    <a:pt x="59690" y="10763800"/>
                    <a:pt x="59690" y="10728240"/>
                  </a:cubicBezTo>
                  <a:lnTo>
                    <a:pt x="59690" y="124460"/>
                  </a:lnTo>
                  <a:cubicBezTo>
                    <a:pt x="59690" y="88900"/>
                    <a:pt x="88900" y="59690"/>
                    <a:pt x="124460" y="59690"/>
                  </a:cubicBezTo>
                  <a:lnTo>
                    <a:pt x="7299395" y="59690"/>
                  </a:lnTo>
                  <a:moveTo>
                    <a:pt x="7299395" y="0"/>
                  </a:moveTo>
                  <a:lnTo>
                    <a:pt x="124460" y="0"/>
                  </a:lnTo>
                  <a:cubicBezTo>
                    <a:pt x="55880" y="0"/>
                    <a:pt x="0" y="55880"/>
                    <a:pt x="0" y="124460"/>
                  </a:cubicBezTo>
                  <a:lnTo>
                    <a:pt x="0" y="10728240"/>
                  </a:lnTo>
                  <a:cubicBezTo>
                    <a:pt x="0" y="10796820"/>
                    <a:pt x="55880" y="10852700"/>
                    <a:pt x="124460" y="10852700"/>
                  </a:cubicBezTo>
                  <a:lnTo>
                    <a:pt x="7299395" y="10852700"/>
                  </a:lnTo>
                  <a:cubicBezTo>
                    <a:pt x="7367974" y="10852700"/>
                    <a:pt x="7423855" y="10796820"/>
                    <a:pt x="7423855" y="10728240"/>
                  </a:cubicBezTo>
                  <a:lnTo>
                    <a:pt x="7423855" y="124460"/>
                  </a:lnTo>
                  <a:cubicBezTo>
                    <a:pt x="7423855" y="55880"/>
                    <a:pt x="7367974" y="0"/>
                    <a:pt x="7299395" y="0"/>
                  </a:cubicBezTo>
                  <a:close/>
                </a:path>
              </a:pathLst>
            </a:custGeom>
            <a:solidFill>
              <a:srgbClr val="000000"/>
            </a:solidFill>
          </p:spPr>
        </p:sp>
      </p:grpSp>
      <p:grpSp>
        <p:nvGrpSpPr>
          <p:cNvPr name="Group 5" id="5"/>
          <p:cNvGrpSpPr/>
          <p:nvPr/>
        </p:nvGrpSpPr>
        <p:grpSpPr>
          <a:xfrm rot="0">
            <a:off x="8849516" y="1491129"/>
            <a:ext cx="4711576" cy="7289502"/>
            <a:chOff x="0" y="0"/>
            <a:chExt cx="6282101" cy="9719337"/>
          </a:xfrm>
        </p:grpSpPr>
        <p:pic>
          <p:nvPicPr>
            <p:cNvPr name="Picture 6" id="6" descr="Toddler child in a cape with arm raised to sky"/>
            <p:cNvPicPr>
              <a:picLocks noChangeAspect="true"/>
            </p:cNvPicPr>
            <p:nvPr/>
          </p:nvPicPr>
          <p:blipFill>
            <a:blip r:embed="rId3"/>
            <a:srcRect l="28468" t="0" r="28468" b="0"/>
            <a:stretch>
              <a:fillRect/>
            </a:stretch>
          </p:blipFill>
          <p:spPr>
            <a:xfrm>
              <a:off x="0" y="0"/>
              <a:ext cx="6282101" cy="9719337"/>
            </a:xfrm>
            <a:prstGeom prst="rect">
              <a:avLst/>
            </a:prstGeom>
          </p:spPr>
        </p:pic>
      </p:grpSp>
      <p:sp>
        <p:nvSpPr>
          <p:cNvPr name="AutoShape 7" id="7"/>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8" id="8"/>
          <p:cNvSpPr txBox="true"/>
          <p:nvPr/>
        </p:nvSpPr>
        <p:spPr>
          <a:xfrm rot="0">
            <a:off x="1028700" y="8899525"/>
            <a:ext cx="4077715" cy="358775"/>
          </a:xfrm>
          <a:prstGeom prst="rect">
            <a:avLst/>
          </a:prstGeom>
        </p:spPr>
        <p:txBody>
          <a:bodyPr anchor="t" rtlCol="false" tIns="0" lIns="0" bIns="0" rIns="0">
            <a:spAutoFit/>
          </a:bodyPr>
          <a:lstStyle/>
          <a:p>
            <a:pPr>
              <a:lnSpc>
                <a:spcPts val="2799"/>
              </a:lnSpc>
            </a:pPr>
            <a:r>
              <a:rPr lang="en-US" sz="1999">
                <a:solidFill>
                  <a:srgbClr val="000000"/>
                </a:solidFill>
                <a:latin typeface="Poppins"/>
              </a:rPr>
              <a:t>(Ibarra, 1999)</a:t>
            </a:r>
          </a:p>
        </p:txBody>
      </p:sp>
      <p:sp>
        <p:nvSpPr>
          <p:cNvPr name="TextBox 9" id="9"/>
          <p:cNvSpPr txBox="true"/>
          <p:nvPr/>
        </p:nvSpPr>
        <p:spPr>
          <a:xfrm rot="0">
            <a:off x="1028700" y="3548165"/>
            <a:ext cx="6012740" cy="1587715"/>
          </a:xfrm>
          <a:prstGeom prst="rect">
            <a:avLst/>
          </a:prstGeom>
        </p:spPr>
        <p:txBody>
          <a:bodyPr anchor="t" rtlCol="false" tIns="0" lIns="0" bIns="0" rIns="0">
            <a:spAutoFit/>
          </a:bodyPr>
          <a:lstStyle/>
          <a:p>
            <a:pPr>
              <a:lnSpc>
                <a:spcPts val="11883"/>
              </a:lnSpc>
            </a:pPr>
            <a:r>
              <a:rPr lang="en-US" sz="11883">
                <a:solidFill>
                  <a:srgbClr val="000000"/>
                </a:solidFill>
                <a:latin typeface="Bebas Neue Bold"/>
              </a:rPr>
              <a:t>ADAPTATION</a:t>
            </a:r>
          </a:p>
        </p:txBody>
      </p:sp>
      <p:sp>
        <p:nvSpPr>
          <p:cNvPr name="TextBox 10" id="10"/>
          <p:cNvSpPr txBox="true"/>
          <p:nvPr/>
        </p:nvSpPr>
        <p:spPr>
          <a:xfrm rot="0">
            <a:off x="885825" y="2414973"/>
            <a:ext cx="4537872" cy="1189827"/>
          </a:xfrm>
          <a:prstGeom prst="rect">
            <a:avLst/>
          </a:prstGeom>
        </p:spPr>
        <p:txBody>
          <a:bodyPr anchor="t" rtlCol="false" tIns="0" lIns="0" bIns="0" rIns="0">
            <a:spAutoFit/>
          </a:bodyPr>
          <a:lstStyle/>
          <a:p>
            <a:pPr>
              <a:lnSpc>
                <a:spcPts val="8968"/>
              </a:lnSpc>
            </a:pPr>
            <a:r>
              <a:rPr lang="en-US" sz="8968">
                <a:solidFill>
                  <a:srgbClr val="B91646"/>
                </a:solidFill>
                <a:latin typeface="Brittany Bold"/>
              </a:rPr>
              <a:t>Role</a:t>
            </a:r>
          </a:p>
        </p:txBody>
      </p:sp>
      <p:sp>
        <p:nvSpPr>
          <p:cNvPr name="TextBox 11" id="11"/>
          <p:cNvSpPr txBox="true"/>
          <p:nvPr/>
        </p:nvSpPr>
        <p:spPr>
          <a:xfrm rot="0">
            <a:off x="1028700" y="5216173"/>
            <a:ext cx="5703935" cy="2907031"/>
          </a:xfrm>
          <a:prstGeom prst="rect">
            <a:avLst/>
          </a:prstGeom>
        </p:spPr>
        <p:txBody>
          <a:bodyPr anchor="t" rtlCol="false" tIns="0" lIns="0" bIns="0" rIns="0">
            <a:spAutoFit/>
          </a:bodyPr>
          <a:lstStyle/>
          <a:p>
            <a:pPr marL="518155" indent="-259078" lvl="1">
              <a:lnSpc>
                <a:spcPts val="3839"/>
              </a:lnSpc>
              <a:buFont typeface="Arial"/>
              <a:buChar char="•"/>
            </a:pPr>
            <a:r>
              <a:rPr lang="en-US" sz="2399">
                <a:solidFill>
                  <a:srgbClr val="000000"/>
                </a:solidFill>
                <a:latin typeface="Poppins"/>
              </a:rPr>
              <a:t>Observe role models</a:t>
            </a:r>
          </a:p>
          <a:p>
            <a:pPr marL="518155" indent="-259078" lvl="1">
              <a:lnSpc>
                <a:spcPts val="3839"/>
              </a:lnSpc>
              <a:buFont typeface="Arial"/>
              <a:buChar char="•"/>
            </a:pPr>
            <a:r>
              <a:rPr lang="en-US" sz="2399">
                <a:solidFill>
                  <a:srgbClr val="000000"/>
                </a:solidFill>
                <a:latin typeface="Poppins"/>
              </a:rPr>
              <a:t>Experiment with provisional selves</a:t>
            </a:r>
          </a:p>
          <a:p>
            <a:pPr marL="518155" indent="-259078" lvl="1">
              <a:lnSpc>
                <a:spcPts val="3839"/>
              </a:lnSpc>
              <a:buFont typeface="Arial"/>
              <a:buChar char="•"/>
            </a:pPr>
            <a:r>
              <a:rPr lang="en-US" sz="2399">
                <a:solidFill>
                  <a:srgbClr val="000000"/>
                </a:solidFill>
                <a:latin typeface="Poppins"/>
              </a:rPr>
              <a:t>Evaluation experiments against internal standards and external feedback</a:t>
            </a:r>
          </a:p>
          <a:p>
            <a:pPr>
              <a:lnSpc>
                <a:spcPts val="383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028700" y="8899525"/>
            <a:ext cx="4077715" cy="358775"/>
          </a:xfrm>
          <a:prstGeom prst="rect">
            <a:avLst/>
          </a:prstGeom>
        </p:spPr>
        <p:txBody>
          <a:bodyPr anchor="t" rtlCol="false" tIns="0" lIns="0" bIns="0" rIns="0">
            <a:spAutoFit/>
          </a:bodyPr>
          <a:lstStyle/>
          <a:p>
            <a:pPr>
              <a:lnSpc>
                <a:spcPts val="2799"/>
              </a:lnSpc>
            </a:pPr>
            <a:r>
              <a:rPr lang="en-US" sz="1999">
                <a:solidFill>
                  <a:srgbClr val="000000"/>
                </a:solidFill>
                <a:latin typeface="Poppins"/>
              </a:rPr>
              <a:t>www.learningtheories.com</a:t>
            </a:r>
          </a:p>
        </p:txBody>
      </p:sp>
      <p:sp>
        <p:nvSpPr>
          <p:cNvPr name="TextBox 4" id="4"/>
          <p:cNvSpPr txBox="true"/>
          <p:nvPr/>
        </p:nvSpPr>
        <p:spPr>
          <a:xfrm rot="0">
            <a:off x="2788703" y="1073775"/>
            <a:ext cx="12710593" cy="1253018"/>
          </a:xfrm>
          <a:prstGeom prst="rect">
            <a:avLst/>
          </a:prstGeom>
        </p:spPr>
        <p:txBody>
          <a:bodyPr anchor="t" rtlCol="false" tIns="0" lIns="0" bIns="0" rIns="0">
            <a:spAutoFit/>
          </a:bodyPr>
          <a:lstStyle/>
          <a:p>
            <a:pPr algn="ctr">
              <a:lnSpc>
                <a:spcPts val="9306"/>
              </a:lnSpc>
            </a:pPr>
            <a:r>
              <a:rPr lang="en-US" sz="9306">
                <a:solidFill>
                  <a:srgbClr val="000000"/>
                </a:solidFill>
                <a:latin typeface="Bebas Neue Bold"/>
              </a:rPr>
              <a:t>ERICKSON'S IDENTITY THEORY</a:t>
            </a:r>
          </a:p>
        </p:txBody>
      </p:sp>
      <p:grpSp>
        <p:nvGrpSpPr>
          <p:cNvPr name="Group 5" id="5"/>
          <p:cNvGrpSpPr/>
          <p:nvPr/>
        </p:nvGrpSpPr>
        <p:grpSpPr>
          <a:xfrm rot="0">
            <a:off x="3901589" y="2406726"/>
            <a:ext cx="10484822" cy="6141476"/>
            <a:chOff x="0" y="0"/>
            <a:chExt cx="13979762" cy="8188634"/>
          </a:xfrm>
        </p:grpSpPr>
        <p:pic>
          <p:nvPicPr>
            <p:cNvPr name="Picture 6" id="6" descr="Image of Erickson's Stage IdentityTheory"/>
            <p:cNvPicPr>
              <a:picLocks noChangeAspect="true"/>
            </p:cNvPicPr>
            <p:nvPr/>
          </p:nvPicPr>
          <p:blipFill>
            <a:blip r:embed="rId3"/>
            <a:srcRect l="1324" t="0" r="1324" b="0"/>
            <a:stretch>
              <a:fillRect/>
            </a:stretch>
          </p:blipFill>
          <p:spPr>
            <a:xfrm>
              <a:off x="0" y="0"/>
              <a:ext cx="13979762" cy="8188634"/>
            </a:xfrm>
            <a:prstGeom prst="rect">
              <a:avLst/>
            </a:prstGeom>
          </p:spPr>
        </p:pic>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028700" y="3952525"/>
            <a:ext cx="5718124" cy="1587715"/>
          </a:xfrm>
          <a:prstGeom prst="rect">
            <a:avLst/>
          </a:prstGeom>
        </p:spPr>
        <p:txBody>
          <a:bodyPr anchor="t" rtlCol="false" tIns="0" lIns="0" bIns="0" rIns="0">
            <a:spAutoFit/>
          </a:bodyPr>
          <a:lstStyle/>
          <a:p>
            <a:pPr>
              <a:lnSpc>
                <a:spcPts val="11883"/>
              </a:lnSpc>
            </a:pPr>
            <a:r>
              <a:rPr lang="en-US" sz="11883">
                <a:solidFill>
                  <a:srgbClr val="000000"/>
                </a:solidFill>
                <a:latin typeface="Bebas Neue Bold"/>
              </a:rPr>
              <a:t>BRAND</a:t>
            </a:r>
          </a:p>
        </p:txBody>
      </p:sp>
      <p:sp>
        <p:nvSpPr>
          <p:cNvPr name="TextBox 4" id="4"/>
          <p:cNvSpPr txBox="true"/>
          <p:nvPr/>
        </p:nvSpPr>
        <p:spPr>
          <a:xfrm rot="0">
            <a:off x="1028700" y="5452610"/>
            <a:ext cx="5138405" cy="3982720"/>
          </a:xfrm>
          <a:prstGeom prst="rect">
            <a:avLst/>
          </a:prstGeom>
        </p:spPr>
        <p:txBody>
          <a:bodyPr anchor="t" rtlCol="false" tIns="0" lIns="0" bIns="0" rIns="0">
            <a:spAutoFit/>
          </a:bodyPr>
          <a:lstStyle/>
          <a:p>
            <a:pPr>
              <a:lnSpc>
                <a:spcPts val="3199"/>
              </a:lnSpc>
            </a:pPr>
            <a:r>
              <a:rPr lang="en-US" sz="1999">
                <a:solidFill>
                  <a:srgbClr val="000000"/>
                </a:solidFill>
                <a:latin typeface="Poppins"/>
              </a:rPr>
              <a:t>“Personal branding is about managing your name — even if you don’t own a business — in a world of misinformation, disinformation, and semi-permanent Google records.</a:t>
            </a:r>
            <a:r>
              <a:rPr lang="en-US" sz="1999">
                <a:solidFill>
                  <a:srgbClr val="000000"/>
                </a:solidFill>
                <a:latin typeface="Poppins"/>
              </a:rPr>
              <a:t> Going on a date? Chances are that your “blind” date has Googled your name. Going to a job interview? Ditto.” </a:t>
            </a:r>
          </a:p>
          <a:p>
            <a:pPr algn="r">
              <a:lnSpc>
                <a:spcPts val="3519"/>
              </a:lnSpc>
            </a:pPr>
            <a:r>
              <a:rPr lang="en-US" sz="2199">
                <a:solidFill>
                  <a:srgbClr val="000000"/>
                </a:solidFill>
                <a:latin typeface="Poppins"/>
              </a:rPr>
              <a:t>Tim Ferriss</a:t>
            </a:r>
          </a:p>
          <a:p>
            <a:pPr>
              <a:lnSpc>
                <a:spcPts val="2719"/>
              </a:lnSpc>
            </a:pPr>
          </a:p>
        </p:txBody>
      </p:sp>
      <p:grpSp>
        <p:nvGrpSpPr>
          <p:cNvPr name="Group 5" id="5"/>
          <p:cNvGrpSpPr/>
          <p:nvPr/>
        </p:nvGrpSpPr>
        <p:grpSpPr>
          <a:xfrm rot="0">
            <a:off x="8420603" y="2010754"/>
            <a:ext cx="8838697" cy="6265491"/>
            <a:chOff x="0" y="0"/>
            <a:chExt cx="11655940" cy="8262552"/>
          </a:xfrm>
        </p:grpSpPr>
        <p:sp>
          <p:nvSpPr>
            <p:cNvPr name="Freeform 6" id="6"/>
            <p:cNvSpPr/>
            <p:nvPr/>
          </p:nvSpPr>
          <p:spPr>
            <a:xfrm>
              <a:off x="31750" y="31750"/>
              <a:ext cx="11592440" cy="8199052"/>
            </a:xfrm>
            <a:custGeom>
              <a:avLst/>
              <a:gdLst/>
              <a:ahLst/>
              <a:cxnLst/>
              <a:rect r="r" b="b" t="t" l="l"/>
              <a:pathLst>
                <a:path h="8199052" w="11592440">
                  <a:moveTo>
                    <a:pt x="11499731" y="8199051"/>
                  </a:moveTo>
                  <a:lnTo>
                    <a:pt x="92710" y="8199051"/>
                  </a:lnTo>
                  <a:cubicBezTo>
                    <a:pt x="41910" y="8199051"/>
                    <a:pt x="0" y="8157142"/>
                    <a:pt x="0" y="8106342"/>
                  </a:cubicBezTo>
                  <a:lnTo>
                    <a:pt x="0" y="92710"/>
                  </a:lnTo>
                  <a:cubicBezTo>
                    <a:pt x="0" y="41910"/>
                    <a:pt x="41910" y="0"/>
                    <a:pt x="92710" y="0"/>
                  </a:cubicBezTo>
                  <a:lnTo>
                    <a:pt x="11498460" y="0"/>
                  </a:lnTo>
                  <a:cubicBezTo>
                    <a:pt x="11549260" y="0"/>
                    <a:pt x="11591170" y="41910"/>
                    <a:pt x="11591170" y="92710"/>
                  </a:cubicBezTo>
                  <a:lnTo>
                    <a:pt x="11591170" y="8105072"/>
                  </a:lnTo>
                  <a:cubicBezTo>
                    <a:pt x="11592440" y="8157142"/>
                    <a:pt x="11550531" y="8199052"/>
                    <a:pt x="11499731" y="8199052"/>
                  </a:cubicBezTo>
                  <a:close/>
                </a:path>
              </a:pathLst>
            </a:custGeom>
            <a:solidFill>
              <a:srgbClr val="F9C041"/>
            </a:solidFill>
          </p:spPr>
        </p:sp>
        <p:sp>
          <p:nvSpPr>
            <p:cNvPr name="Freeform 7" id="7"/>
            <p:cNvSpPr/>
            <p:nvPr/>
          </p:nvSpPr>
          <p:spPr>
            <a:xfrm>
              <a:off x="0" y="0"/>
              <a:ext cx="11655940" cy="8262552"/>
            </a:xfrm>
            <a:custGeom>
              <a:avLst/>
              <a:gdLst/>
              <a:ahLst/>
              <a:cxnLst/>
              <a:rect r="r" b="b" t="t" l="l"/>
              <a:pathLst>
                <a:path h="8262552" w="11655940">
                  <a:moveTo>
                    <a:pt x="11531481" y="59690"/>
                  </a:moveTo>
                  <a:cubicBezTo>
                    <a:pt x="11567040" y="59690"/>
                    <a:pt x="11596250" y="88900"/>
                    <a:pt x="11596250" y="124460"/>
                  </a:cubicBezTo>
                  <a:lnTo>
                    <a:pt x="11596250" y="8138092"/>
                  </a:lnTo>
                  <a:cubicBezTo>
                    <a:pt x="11596250" y="8173652"/>
                    <a:pt x="11567040" y="8202862"/>
                    <a:pt x="11531481" y="8202862"/>
                  </a:cubicBezTo>
                  <a:lnTo>
                    <a:pt x="124460" y="8202862"/>
                  </a:lnTo>
                  <a:cubicBezTo>
                    <a:pt x="88900" y="8202862"/>
                    <a:pt x="59690" y="8173652"/>
                    <a:pt x="59690" y="8138092"/>
                  </a:cubicBezTo>
                  <a:lnTo>
                    <a:pt x="59690" y="124460"/>
                  </a:lnTo>
                  <a:cubicBezTo>
                    <a:pt x="59690" y="88900"/>
                    <a:pt x="88900" y="59690"/>
                    <a:pt x="124460" y="59690"/>
                  </a:cubicBezTo>
                  <a:lnTo>
                    <a:pt x="11531481" y="59690"/>
                  </a:lnTo>
                  <a:moveTo>
                    <a:pt x="11531481" y="0"/>
                  </a:moveTo>
                  <a:lnTo>
                    <a:pt x="124460" y="0"/>
                  </a:lnTo>
                  <a:cubicBezTo>
                    <a:pt x="55880" y="0"/>
                    <a:pt x="0" y="55880"/>
                    <a:pt x="0" y="124460"/>
                  </a:cubicBezTo>
                  <a:lnTo>
                    <a:pt x="0" y="8138092"/>
                  </a:lnTo>
                  <a:cubicBezTo>
                    <a:pt x="0" y="8206672"/>
                    <a:pt x="55880" y="8262552"/>
                    <a:pt x="124460" y="8262552"/>
                  </a:cubicBezTo>
                  <a:lnTo>
                    <a:pt x="11531481" y="8262552"/>
                  </a:lnTo>
                  <a:cubicBezTo>
                    <a:pt x="11600060" y="8262552"/>
                    <a:pt x="11655940" y="8206672"/>
                    <a:pt x="11655940" y="8138092"/>
                  </a:cubicBezTo>
                  <a:lnTo>
                    <a:pt x="11655940" y="124460"/>
                  </a:lnTo>
                  <a:cubicBezTo>
                    <a:pt x="11655940" y="55880"/>
                    <a:pt x="11600060" y="0"/>
                    <a:pt x="11531481" y="0"/>
                  </a:cubicBezTo>
                  <a:close/>
                </a:path>
              </a:pathLst>
            </a:custGeom>
            <a:solidFill>
              <a:srgbClr val="000000"/>
            </a:solidFill>
          </p:spPr>
        </p:sp>
      </p:grpSp>
      <p:grpSp>
        <p:nvGrpSpPr>
          <p:cNvPr name="Group 8" id="8"/>
          <p:cNvGrpSpPr/>
          <p:nvPr/>
        </p:nvGrpSpPr>
        <p:grpSpPr>
          <a:xfrm rot="0">
            <a:off x="8753076" y="2307466"/>
            <a:ext cx="8173752" cy="4731765"/>
            <a:chOff x="0" y="0"/>
            <a:chExt cx="10898336" cy="6309020"/>
          </a:xfrm>
        </p:grpSpPr>
        <p:pic>
          <p:nvPicPr>
            <p:cNvPr name="Picture 9" id="9" descr="A person drawing bubbles with the words brand, identity, advertising, value, strategy, trust, marketing."/>
            <p:cNvPicPr>
              <a:picLocks noChangeAspect="true"/>
            </p:cNvPicPr>
            <p:nvPr/>
          </p:nvPicPr>
          <p:blipFill>
            <a:blip r:embed="rId3"/>
            <a:srcRect l="0" t="6636" r="0" b="6636"/>
            <a:stretch>
              <a:fillRect/>
            </a:stretch>
          </p:blipFill>
          <p:spPr>
            <a:xfrm>
              <a:off x="0" y="0"/>
              <a:ext cx="10898336" cy="6309020"/>
            </a:xfrm>
            <a:prstGeom prst="rect">
              <a:avLst/>
            </a:prstGeom>
          </p:spPr>
        </p:pic>
      </p:grpSp>
      <p:sp>
        <p:nvSpPr>
          <p:cNvPr name="TextBox 10" id="10"/>
          <p:cNvSpPr txBox="true"/>
          <p:nvPr/>
        </p:nvSpPr>
        <p:spPr>
          <a:xfrm rot="0">
            <a:off x="1028700" y="2792894"/>
            <a:ext cx="4537872" cy="1189827"/>
          </a:xfrm>
          <a:prstGeom prst="rect">
            <a:avLst/>
          </a:prstGeom>
        </p:spPr>
        <p:txBody>
          <a:bodyPr anchor="t" rtlCol="false" tIns="0" lIns="0" bIns="0" rIns="0">
            <a:spAutoFit/>
          </a:bodyPr>
          <a:lstStyle/>
          <a:p>
            <a:pPr>
              <a:lnSpc>
                <a:spcPts val="8968"/>
              </a:lnSpc>
            </a:pPr>
            <a:r>
              <a:rPr lang="en-US" sz="8968">
                <a:solidFill>
                  <a:srgbClr val="B91646"/>
                </a:solidFill>
                <a:latin typeface="Brittany Bold"/>
              </a:rPr>
              <a:t>personal</a:t>
            </a:r>
          </a:p>
        </p:txBody>
      </p:sp>
      <p:sp>
        <p:nvSpPr>
          <p:cNvPr name="TextBox 11" id="11"/>
          <p:cNvSpPr txBox="true"/>
          <p:nvPr/>
        </p:nvSpPr>
        <p:spPr>
          <a:xfrm rot="0">
            <a:off x="8753076" y="7292841"/>
            <a:ext cx="8173752" cy="581186"/>
          </a:xfrm>
          <a:prstGeom prst="rect">
            <a:avLst/>
          </a:prstGeom>
        </p:spPr>
        <p:txBody>
          <a:bodyPr anchor="t" rtlCol="false" tIns="0" lIns="0" bIns="0" rIns="0">
            <a:spAutoFit/>
          </a:bodyPr>
          <a:lstStyle/>
          <a:p>
            <a:pPr algn="ctr">
              <a:lnSpc>
                <a:spcPts val="4716"/>
              </a:lnSpc>
            </a:pPr>
            <a:r>
              <a:rPr lang="en-US" sz="3368">
                <a:solidFill>
                  <a:srgbClr val="000000"/>
                </a:solidFill>
                <a:latin typeface="Bebas Neue Bold"/>
              </a:rPr>
              <a:t>Professional identity = Personal Brand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3414921" y="1960191"/>
            <a:ext cx="11458158" cy="562304"/>
          </a:xfrm>
          <a:prstGeom prst="rect">
            <a:avLst/>
          </a:prstGeom>
        </p:spPr>
        <p:txBody>
          <a:bodyPr anchor="t" rtlCol="false" tIns="0" lIns="0" bIns="0" rIns="0">
            <a:spAutoFit/>
          </a:bodyPr>
          <a:lstStyle/>
          <a:p>
            <a:pPr algn="ctr">
              <a:lnSpc>
                <a:spcPts val="4073"/>
              </a:lnSpc>
            </a:pPr>
            <a:r>
              <a:rPr lang="en-US" sz="3771" spc="452">
                <a:solidFill>
                  <a:srgbClr val="000000"/>
                </a:solidFill>
                <a:latin typeface="Poppins Bold"/>
              </a:rPr>
              <a:t>PROFESSIONAL IDENTITY DEVELOPMENT</a:t>
            </a:r>
          </a:p>
        </p:txBody>
      </p:sp>
      <p:pic>
        <p:nvPicPr>
          <p:cNvPr name="Picture 3" id="3" descr="Venn diagram with values in the left circle, talents/strengths in the right circle, and brand in the overlapping section"/>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155858" y="3251537"/>
            <a:ext cx="10051724" cy="6114139"/>
          </a:xfrm>
          <a:prstGeom prst="rect">
            <a:avLst/>
          </a:prstGeom>
        </p:spPr>
      </p:pic>
      <p:sp>
        <p:nvSpPr>
          <p:cNvPr name="TextBox 4" id="4"/>
          <p:cNvSpPr txBox="true"/>
          <p:nvPr/>
        </p:nvSpPr>
        <p:spPr>
          <a:xfrm rot="0">
            <a:off x="4163121" y="5974191"/>
            <a:ext cx="3511242" cy="583168"/>
          </a:xfrm>
          <a:prstGeom prst="rect">
            <a:avLst/>
          </a:prstGeom>
        </p:spPr>
        <p:txBody>
          <a:bodyPr anchor="t" rtlCol="false" tIns="0" lIns="0" bIns="0" rIns="0">
            <a:spAutoFit/>
          </a:bodyPr>
          <a:lstStyle/>
          <a:p>
            <a:pPr algn="ctr">
              <a:lnSpc>
                <a:spcPts val="4754"/>
              </a:lnSpc>
            </a:pPr>
            <a:r>
              <a:rPr lang="en-US" sz="3396">
                <a:solidFill>
                  <a:srgbClr val="FFFFFF"/>
                </a:solidFill>
                <a:latin typeface="Trocchi"/>
              </a:rPr>
              <a:t>Values</a:t>
            </a:r>
          </a:p>
        </p:txBody>
      </p:sp>
      <p:sp>
        <p:nvSpPr>
          <p:cNvPr name="TextBox 5" id="5"/>
          <p:cNvSpPr txBox="true"/>
          <p:nvPr/>
        </p:nvSpPr>
        <p:spPr>
          <a:xfrm rot="0">
            <a:off x="10362506" y="5673594"/>
            <a:ext cx="3511242" cy="1185922"/>
          </a:xfrm>
          <a:prstGeom prst="rect">
            <a:avLst/>
          </a:prstGeom>
        </p:spPr>
        <p:txBody>
          <a:bodyPr anchor="t" rtlCol="false" tIns="0" lIns="0" bIns="0" rIns="0">
            <a:spAutoFit/>
          </a:bodyPr>
          <a:lstStyle/>
          <a:p>
            <a:pPr algn="ctr">
              <a:lnSpc>
                <a:spcPts val="4754"/>
              </a:lnSpc>
            </a:pPr>
            <a:r>
              <a:rPr lang="en-US" sz="3396">
                <a:solidFill>
                  <a:srgbClr val="FFFFFF"/>
                </a:solidFill>
                <a:latin typeface="Trocchi"/>
              </a:rPr>
              <a:t>Talents/</a:t>
            </a:r>
          </a:p>
          <a:p>
            <a:pPr algn="ctr">
              <a:lnSpc>
                <a:spcPts val="4754"/>
              </a:lnSpc>
            </a:pPr>
            <a:r>
              <a:rPr lang="en-US" sz="3396">
                <a:solidFill>
                  <a:srgbClr val="FFFFFF"/>
                </a:solidFill>
                <a:latin typeface="Trocchi"/>
              </a:rPr>
              <a:t>Strengths</a:t>
            </a:r>
          </a:p>
        </p:txBody>
      </p:sp>
      <p:sp>
        <p:nvSpPr>
          <p:cNvPr name="TextBox 6" id="6"/>
          <p:cNvSpPr txBox="true"/>
          <p:nvPr/>
        </p:nvSpPr>
        <p:spPr>
          <a:xfrm rot="0">
            <a:off x="7402430" y="5973094"/>
            <a:ext cx="3511242" cy="583168"/>
          </a:xfrm>
          <a:prstGeom prst="rect">
            <a:avLst/>
          </a:prstGeom>
        </p:spPr>
        <p:txBody>
          <a:bodyPr anchor="t" rtlCol="false" tIns="0" lIns="0" bIns="0" rIns="0">
            <a:spAutoFit/>
          </a:bodyPr>
          <a:lstStyle/>
          <a:p>
            <a:pPr algn="ctr">
              <a:lnSpc>
                <a:spcPts val="4754"/>
              </a:lnSpc>
            </a:pPr>
            <a:r>
              <a:rPr lang="en-US" sz="3396">
                <a:solidFill>
                  <a:srgbClr val="222222"/>
                </a:solidFill>
                <a:latin typeface="Trocchi"/>
              </a:rPr>
              <a:t>Brand</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grpSp>
        <p:nvGrpSpPr>
          <p:cNvPr name="Group 2" id="2"/>
          <p:cNvGrpSpPr/>
          <p:nvPr/>
        </p:nvGrpSpPr>
        <p:grpSpPr>
          <a:xfrm rot="0">
            <a:off x="8390550" y="1028700"/>
            <a:ext cx="5629507" cy="8229600"/>
            <a:chOff x="0" y="0"/>
            <a:chExt cx="7423855" cy="10852700"/>
          </a:xfrm>
        </p:grpSpPr>
        <p:sp>
          <p:nvSpPr>
            <p:cNvPr name="Freeform 3" id="3"/>
            <p:cNvSpPr/>
            <p:nvPr/>
          </p:nvSpPr>
          <p:spPr>
            <a:xfrm>
              <a:off x="31750" y="31750"/>
              <a:ext cx="7360355" cy="10789200"/>
            </a:xfrm>
            <a:custGeom>
              <a:avLst/>
              <a:gdLst/>
              <a:ahLst/>
              <a:cxnLst/>
              <a:rect r="r" b="b" t="t" l="l"/>
              <a:pathLst>
                <a:path h="10789200" w="7360355">
                  <a:moveTo>
                    <a:pt x="7267645" y="10789200"/>
                  </a:moveTo>
                  <a:lnTo>
                    <a:pt x="92710" y="10789200"/>
                  </a:lnTo>
                  <a:cubicBezTo>
                    <a:pt x="41910" y="10789200"/>
                    <a:pt x="0" y="10747290"/>
                    <a:pt x="0" y="10696490"/>
                  </a:cubicBezTo>
                  <a:lnTo>
                    <a:pt x="0" y="92710"/>
                  </a:lnTo>
                  <a:cubicBezTo>
                    <a:pt x="0" y="41910"/>
                    <a:pt x="41910" y="0"/>
                    <a:pt x="92710" y="0"/>
                  </a:cubicBezTo>
                  <a:lnTo>
                    <a:pt x="7266374" y="0"/>
                  </a:lnTo>
                  <a:cubicBezTo>
                    <a:pt x="7317174" y="0"/>
                    <a:pt x="7359085" y="41910"/>
                    <a:pt x="7359085" y="92710"/>
                  </a:cubicBezTo>
                  <a:lnTo>
                    <a:pt x="7359085" y="10695220"/>
                  </a:lnTo>
                  <a:cubicBezTo>
                    <a:pt x="7360355" y="10747290"/>
                    <a:pt x="7318445" y="10789200"/>
                    <a:pt x="7267645" y="10789200"/>
                  </a:cubicBezTo>
                  <a:close/>
                </a:path>
              </a:pathLst>
            </a:custGeom>
            <a:solidFill>
              <a:srgbClr val="B91646"/>
            </a:solidFill>
          </p:spPr>
        </p:sp>
        <p:sp>
          <p:nvSpPr>
            <p:cNvPr name="Freeform 4" id="4"/>
            <p:cNvSpPr/>
            <p:nvPr/>
          </p:nvSpPr>
          <p:spPr>
            <a:xfrm>
              <a:off x="0" y="0"/>
              <a:ext cx="7423855" cy="10852700"/>
            </a:xfrm>
            <a:custGeom>
              <a:avLst/>
              <a:gdLst/>
              <a:ahLst/>
              <a:cxnLst/>
              <a:rect r="r" b="b" t="t" l="l"/>
              <a:pathLst>
                <a:path h="10852700" w="7423855">
                  <a:moveTo>
                    <a:pt x="7299395" y="59690"/>
                  </a:moveTo>
                  <a:cubicBezTo>
                    <a:pt x="7334955" y="59690"/>
                    <a:pt x="7364164" y="88900"/>
                    <a:pt x="7364164" y="124460"/>
                  </a:cubicBezTo>
                  <a:lnTo>
                    <a:pt x="7364164" y="10728240"/>
                  </a:lnTo>
                  <a:cubicBezTo>
                    <a:pt x="7364164" y="10763800"/>
                    <a:pt x="7334955" y="10793010"/>
                    <a:pt x="7299395" y="10793010"/>
                  </a:cubicBezTo>
                  <a:lnTo>
                    <a:pt x="124460" y="10793010"/>
                  </a:lnTo>
                  <a:cubicBezTo>
                    <a:pt x="88900" y="10793010"/>
                    <a:pt x="59690" y="10763800"/>
                    <a:pt x="59690" y="10728240"/>
                  </a:cubicBezTo>
                  <a:lnTo>
                    <a:pt x="59690" y="124460"/>
                  </a:lnTo>
                  <a:cubicBezTo>
                    <a:pt x="59690" y="88900"/>
                    <a:pt x="88900" y="59690"/>
                    <a:pt x="124460" y="59690"/>
                  </a:cubicBezTo>
                  <a:lnTo>
                    <a:pt x="7299395" y="59690"/>
                  </a:lnTo>
                  <a:moveTo>
                    <a:pt x="7299395" y="0"/>
                  </a:moveTo>
                  <a:lnTo>
                    <a:pt x="124460" y="0"/>
                  </a:lnTo>
                  <a:cubicBezTo>
                    <a:pt x="55880" y="0"/>
                    <a:pt x="0" y="55880"/>
                    <a:pt x="0" y="124460"/>
                  </a:cubicBezTo>
                  <a:lnTo>
                    <a:pt x="0" y="10728240"/>
                  </a:lnTo>
                  <a:cubicBezTo>
                    <a:pt x="0" y="10796820"/>
                    <a:pt x="55880" y="10852700"/>
                    <a:pt x="124460" y="10852700"/>
                  </a:cubicBezTo>
                  <a:lnTo>
                    <a:pt x="7299395" y="10852700"/>
                  </a:lnTo>
                  <a:cubicBezTo>
                    <a:pt x="7367974" y="10852700"/>
                    <a:pt x="7423855" y="10796820"/>
                    <a:pt x="7423855" y="10728240"/>
                  </a:cubicBezTo>
                  <a:lnTo>
                    <a:pt x="7423855" y="124460"/>
                  </a:lnTo>
                  <a:cubicBezTo>
                    <a:pt x="7423855" y="55880"/>
                    <a:pt x="7367974" y="0"/>
                    <a:pt x="7299395" y="0"/>
                  </a:cubicBezTo>
                  <a:close/>
                </a:path>
              </a:pathLst>
            </a:custGeom>
            <a:solidFill>
              <a:srgbClr val="000000"/>
            </a:solidFill>
          </p:spPr>
        </p:sp>
      </p:grpSp>
      <p:grpSp>
        <p:nvGrpSpPr>
          <p:cNvPr name="Group 5" id="5"/>
          <p:cNvGrpSpPr/>
          <p:nvPr/>
        </p:nvGrpSpPr>
        <p:grpSpPr>
          <a:xfrm rot="0">
            <a:off x="8814668" y="1498749"/>
            <a:ext cx="4711576" cy="7289502"/>
            <a:chOff x="0" y="0"/>
            <a:chExt cx="6282101" cy="9719337"/>
          </a:xfrm>
        </p:grpSpPr>
        <p:pic>
          <p:nvPicPr>
            <p:cNvPr name="Picture 6" id="6" descr="A person drawing on a piece of paper and another pointing at the paper"/>
            <p:cNvPicPr>
              <a:picLocks noChangeAspect="true"/>
            </p:cNvPicPr>
            <p:nvPr/>
          </p:nvPicPr>
          <p:blipFill>
            <a:blip r:embed="rId3"/>
            <a:srcRect l="28468" t="0" r="28468" b="0"/>
            <a:stretch>
              <a:fillRect/>
            </a:stretch>
          </p:blipFill>
          <p:spPr>
            <a:xfrm>
              <a:off x="0" y="0"/>
              <a:ext cx="6282101" cy="9719337"/>
            </a:xfrm>
            <a:prstGeom prst="rect">
              <a:avLst/>
            </a:prstGeom>
          </p:spPr>
        </p:pic>
      </p:grpSp>
      <p:sp>
        <p:nvSpPr>
          <p:cNvPr name="TextBox 7" id="7"/>
          <p:cNvSpPr txBox="true"/>
          <p:nvPr/>
        </p:nvSpPr>
        <p:spPr>
          <a:xfrm rot="0">
            <a:off x="1028700" y="9008110"/>
            <a:ext cx="5703935" cy="259715"/>
          </a:xfrm>
          <a:prstGeom prst="rect">
            <a:avLst/>
          </a:prstGeom>
        </p:spPr>
        <p:txBody>
          <a:bodyPr anchor="t" rtlCol="false" tIns="0" lIns="0" bIns="0" rIns="0">
            <a:spAutoFit/>
          </a:bodyPr>
          <a:lstStyle/>
          <a:p>
            <a:pPr>
              <a:lnSpc>
                <a:spcPts val="1960"/>
              </a:lnSpc>
            </a:pPr>
            <a:r>
              <a:rPr lang="en-US" sz="1400">
                <a:solidFill>
                  <a:srgbClr val="000000"/>
                </a:solidFill>
                <a:latin typeface="Poppins"/>
              </a:rPr>
              <a:t>Thornton, H. (2013). Living and working by design, not by default.</a:t>
            </a:r>
          </a:p>
        </p:txBody>
      </p:sp>
      <p:sp>
        <p:nvSpPr>
          <p:cNvPr name="TextBox 8" id="8"/>
          <p:cNvSpPr txBox="true"/>
          <p:nvPr/>
        </p:nvSpPr>
        <p:spPr>
          <a:xfrm rot="0">
            <a:off x="1028700" y="3347221"/>
            <a:ext cx="6012740" cy="1587715"/>
          </a:xfrm>
          <a:prstGeom prst="rect">
            <a:avLst/>
          </a:prstGeom>
        </p:spPr>
        <p:txBody>
          <a:bodyPr anchor="t" rtlCol="false" tIns="0" lIns="0" bIns="0" rIns="0">
            <a:spAutoFit/>
          </a:bodyPr>
          <a:lstStyle/>
          <a:p>
            <a:pPr>
              <a:lnSpc>
                <a:spcPts val="11883"/>
              </a:lnSpc>
            </a:pPr>
            <a:r>
              <a:rPr lang="en-US" sz="11883">
                <a:solidFill>
                  <a:srgbClr val="000000"/>
                </a:solidFill>
                <a:latin typeface="Bebas Neue Bold"/>
              </a:rPr>
              <a:t>NOT DEFAULT</a:t>
            </a:r>
          </a:p>
        </p:txBody>
      </p:sp>
      <p:sp>
        <p:nvSpPr>
          <p:cNvPr name="TextBox 9" id="9"/>
          <p:cNvSpPr txBox="true"/>
          <p:nvPr/>
        </p:nvSpPr>
        <p:spPr>
          <a:xfrm rot="0">
            <a:off x="1028700" y="2433104"/>
            <a:ext cx="4537872" cy="1189827"/>
          </a:xfrm>
          <a:prstGeom prst="rect">
            <a:avLst/>
          </a:prstGeom>
        </p:spPr>
        <p:txBody>
          <a:bodyPr anchor="t" rtlCol="false" tIns="0" lIns="0" bIns="0" rIns="0">
            <a:spAutoFit/>
          </a:bodyPr>
          <a:lstStyle/>
          <a:p>
            <a:pPr>
              <a:lnSpc>
                <a:spcPts val="8968"/>
              </a:lnSpc>
            </a:pPr>
            <a:r>
              <a:rPr lang="en-US" sz="8968">
                <a:solidFill>
                  <a:srgbClr val="B91646"/>
                </a:solidFill>
                <a:latin typeface="Brittany Bold"/>
              </a:rPr>
              <a:t>design</a:t>
            </a:r>
          </a:p>
        </p:txBody>
      </p:sp>
      <p:sp>
        <p:nvSpPr>
          <p:cNvPr name="TextBox 10" id="10"/>
          <p:cNvSpPr txBox="true"/>
          <p:nvPr/>
        </p:nvSpPr>
        <p:spPr>
          <a:xfrm rot="0">
            <a:off x="1028700" y="5015229"/>
            <a:ext cx="5703935" cy="3878581"/>
          </a:xfrm>
          <a:prstGeom prst="rect">
            <a:avLst/>
          </a:prstGeom>
        </p:spPr>
        <p:txBody>
          <a:bodyPr anchor="t" rtlCol="false" tIns="0" lIns="0" bIns="0" rIns="0">
            <a:spAutoFit/>
          </a:bodyPr>
          <a:lstStyle/>
          <a:p>
            <a:pPr>
              <a:lnSpc>
                <a:spcPts val="3839"/>
              </a:lnSpc>
            </a:pPr>
            <a:r>
              <a:rPr lang="en-US" sz="2399">
                <a:solidFill>
                  <a:srgbClr val="000000"/>
                </a:solidFill>
                <a:latin typeface="Poppins"/>
              </a:rPr>
              <a:t>A strong professional identity provides purpose and satisfaction. Without a strong professional identity, you may be acting in default mode. </a:t>
            </a:r>
          </a:p>
          <a:p>
            <a:pPr marL="518155" indent="-259078" lvl="1">
              <a:lnSpc>
                <a:spcPts val="3839"/>
              </a:lnSpc>
              <a:buFont typeface="Arial"/>
              <a:buChar char="•"/>
            </a:pPr>
            <a:r>
              <a:rPr lang="en-US" sz="2399">
                <a:solidFill>
                  <a:srgbClr val="000000"/>
                </a:solidFill>
                <a:latin typeface="Poppins"/>
              </a:rPr>
              <a:t>Yes or no</a:t>
            </a:r>
          </a:p>
          <a:p>
            <a:pPr marL="518155" indent="-259078" lvl="1">
              <a:lnSpc>
                <a:spcPts val="3839"/>
              </a:lnSpc>
              <a:buFont typeface="Arial"/>
              <a:buChar char="•"/>
            </a:pPr>
            <a:r>
              <a:rPr lang="en-US" sz="2399">
                <a:solidFill>
                  <a:srgbClr val="000000"/>
                </a:solidFill>
                <a:latin typeface="Poppins"/>
              </a:rPr>
              <a:t>To do list/calendar</a:t>
            </a:r>
          </a:p>
          <a:p>
            <a:pPr>
              <a:lnSpc>
                <a:spcPts val="3839"/>
              </a:lnSpc>
            </a:pPr>
          </a:p>
        </p:txBody>
      </p:sp>
      <p:sp>
        <p:nvSpPr>
          <p:cNvPr name="AutoShape 11" id="11"/>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DAFcblb7ELU</dc:identifier>
  <dcterms:modified xsi:type="dcterms:W3CDTF">2011-08-01T06:04:30Z</dcterms:modified>
  <cp:revision>1</cp:revision>
  <dc:title>Prof Identity: AHEAD in TX 2023</dc:title>
</cp:coreProperties>
</file>