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328" r:id="rId2"/>
    <p:sldId id="299" r:id="rId3"/>
    <p:sldId id="326" r:id="rId4"/>
    <p:sldId id="258" r:id="rId5"/>
    <p:sldId id="274" r:id="rId6"/>
    <p:sldId id="275" r:id="rId7"/>
    <p:sldId id="276" r:id="rId8"/>
    <p:sldId id="277" r:id="rId9"/>
    <p:sldId id="278" r:id="rId10"/>
    <p:sldId id="283" r:id="rId11"/>
    <p:sldId id="294" r:id="rId12"/>
    <p:sldId id="301" r:id="rId13"/>
    <p:sldId id="304" r:id="rId14"/>
    <p:sldId id="327" r:id="rId15"/>
    <p:sldId id="284" r:id="rId16"/>
    <p:sldId id="292" r:id="rId17"/>
    <p:sldId id="296" r:id="rId18"/>
    <p:sldId id="285" r:id="rId19"/>
    <p:sldId id="286" r:id="rId20"/>
    <p:sldId id="287" r:id="rId21"/>
    <p:sldId id="261" r:id="rId22"/>
    <p:sldId id="324" r:id="rId23"/>
    <p:sldId id="293" r:id="rId24"/>
    <p:sldId id="259" r:id="rId25"/>
    <p:sldId id="279" r:id="rId26"/>
    <p:sldId id="303" r:id="rId27"/>
    <p:sldId id="280" r:id="rId28"/>
    <p:sldId id="302" r:id="rId29"/>
    <p:sldId id="310" r:id="rId30"/>
    <p:sldId id="288" r:id="rId31"/>
    <p:sldId id="308" r:id="rId32"/>
    <p:sldId id="309" r:id="rId33"/>
    <p:sldId id="307" r:id="rId34"/>
    <p:sldId id="281" r:id="rId35"/>
    <p:sldId id="282" r:id="rId36"/>
    <p:sldId id="289" r:id="rId37"/>
    <p:sldId id="290" r:id="rId38"/>
    <p:sldId id="305" r:id="rId39"/>
    <p:sldId id="298" r:id="rId40"/>
    <p:sldId id="325" r:id="rId41"/>
    <p:sldId id="306" r:id="rId42"/>
    <p:sldId id="312" r:id="rId43"/>
    <p:sldId id="313" r:id="rId44"/>
    <p:sldId id="314" r:id="rId45"/>
    <p:sldId id="315" r:id="rId46"/>
    <p:sldId id="316" r:id="rId47"/>
    <p:sldId id="317" r:id="rId48"/>
    <p:sldId id="318" r:id="rId49"/>
    <p:sldId id="319" r:id="rId50"/>
    <p:sldId id="320" r:id="rId51"/>
    <p:sldId id="321" r:id="rId52"/>
    <p:sldId id="322" r:id="rId5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405">
          <p15:clr>
            <a:srgbClr val="A4A3A4"/>
          </p15:clr>
        </p15:guide>
        <p15:guide id="2" orient="horz" pos="1439">
          <p15:clr>
            <a:srgbClr val="A4A3A4"/>
          </p15:clr>
        </p15:guide>
        <p15:guide id="3" pos="28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86395" autoAdjust="0"/>
  </p:normalViewPr>
  <p:slideViewPr>
    <p:cSldViewPr snapToGrid="0">
      <p:cViewPr varScale="1">
        <p:scale>
          <a:sx n="110" d="100"/>
          <a:sy n="110" d="100"/>
        </p:scale>
        <p:origin x="1216" y="168"/>
      </p:cViewPr>
      <p:guideLst>
        <p:guide orient="horz" pos="405"/>
        <p:guide orient="horz" pos="1439"/>
        <p:guide pos="288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1C62AD2-9E77-EFF1-86A6-74C1DFBB3FA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atin typeface="Arial" charset="0"/>
                <a:ea typeface="ＭＳ Ｐゴシック" charset="-128"/>
              </a:defRPr>
            </a:lvl1pPr>
          </a:lstStyle>
          <a:p>
            <a:pPr>
              <a:defRPr/>
            </a:pPr>
            <a:endParaRPr lang="en-US"/>
          </a:p>
        </p:txBody>
      </p:sp>
      <p:sp>
        <p:nvSpPr>
          <p:cNvPr id="3" name="Date Placeholder 2">
            <a:extLst>
              <a:ext uri="{FF2B5EF4-FFF2-40B4-BE49-F238E27FC236}">
                <a16:creationId xmlns:a16="http://schemas.microsoft.com/office/drawing/2014/main" id="{36E45E5B-F788-560D-A7F0-0D47EE3BDE6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hangingPunct="1">
              <a:defRPr sz="1200">
                <a:latin typeface="Arial" charset="0"/>
                <a:ea typeface="ＭＳ Ｐゴシック" charset="-128"/>
              </a:defRPr>
            </a:lvl1pPr>
          </a:lstStyle>
          <a:p>
            <a:pPr>
              <a:defRPr/>
            </a:pPr>
            <a:fld id="{1D0BB9CF-7615-764B-A571-72D954ACC851}" type="datetimeFigureOut">
              <a:rPr lang="en-US"/>
              <a:pPr>
                <a:defRPr/>
              </a:pPr>
              <a:t>3/24/23</a:t>
            </a:fld>
            <a:endParaRPr lang="en-US"/>
          </a:p>
        </p:txBody>
      </p:sp>
      <p:sp>
        <p:nvSpPr>
          <p:cNvPr id="4" name="Footer Placeholder 3">
            <a:extLst>
              <a:ext uri="{FF2B5EF4-FFF2-40B4-BE49-F238E27FC236}">
                <a16:creationId xmlns:a16="http://schemas.microsoft.com/office/drawing/2014/main" id="{582DE78D-7969-41D3-9935-7E6D32A2749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hangingPunct="1">
              <a:defRPr sz="1200">
                <a:latin typeface="Arial" charset="0"/>
                <a:ea typeface="ＭＳ Ｐゴシック" charset="-128"/>
              </a:defRPr>
            </a:lvl1pPr>
          </a:lstStyle>
          <a:p>
            <a:pPr>
              <a:defRPr/>
            </a:pPr>
            <a:endParaRPr lang="en-US"/>
          </a:p>
        </p:txBody>
      </p:sp>
      <p:sp>
        <p:nvSpPr>
          <p:cNvPr id="5" name="Slide Number Placeholder 4">
            <a:extLst>
              <a:ext uri="{FF2B5EF4-FFF2-40B4-BE49-F238E27FC236}">
                <a16:creationId xmlns:a16="http://schemas.microsoft.com/office/drawing/2014/main" id="{2632E4C3-124E-D912-9543-0DB0B19225B2}"/>
              </a:ext>
            </a:extLst>
          </p:cNvPr>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79D5B60-1283-EE4F-8E45-F762DC86AF20}"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23B671E-4260-FA39-D24C-EA45DBAF0F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atin typeface="Arial" charset="0"/>
                <a:ea typeface="ＭＳ Ｐゴシック" charset="-128"/>
              </a:defRPr>
            </a:lvl1pPr>
          </a:lstStyle>
          <a:p>
            <a:pPr>
              <a:defRPr/>
            </a:pPr>
            <a:endParaRPr lang="en-US"/>
          </a:p>
        </p:txBody>
      </p:sp>
      <p:sp>
        <p:nvSpPr>
          <p:cNvPr id="3" name="Date Placeholder 2">
            <a:extLst>
              <a:ext uri="{FF2B5EF4-FFF2-40B4-BE49-F238E27FC236}">
                <a16:creationId xmlns:a16="http://schemas.microsoft.com/office/drawing/2014/main" id="{D86FF5AA-067B-A908-9585-E5DC21CB3450}"/>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a:latin typeface="Arial" charset="0"/>
                <a:ea typeface="ＭＳ Ｐゴシック" charset="-128"/>
              </a:defRPr>
            </a:lvl1pPr>
          </a:lstStyle>
          <a:p>
            <a:pPr>
              <a:defRPr/>
            </a:pPr>
            <a:fld id="{2972FE9F-D636-9448-BF35-3EF416A3EF71}" type="datetimeFigureOut">
              <a:rPr lang="en-US"/>
              <a:pPr>
                <a:defRPr/>
              </a:pPr>
              <a:t>3/24/23</a:t>
            </a:fld>
            <a:endParaRPr lang="en-US"/>
          </a:p>
        </p:txBody>
      </p:sp>
      <p:sp>
        <p:nvSpPr>
          <p:cNvPr id="4" name="Slide Image Placeholder 3">
            <a:extLst>
              <a:ext uri="{FF2B5EF4-FFF2-40B4-BE49-F238E27FC236}">
                <a16:creationId xmlns:a16="http://schemas.microsoft.com/office/drawing/2014/main" id="{F74C2DF9-C7DC-E239-4ACF-EC877D58375F}"/>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2F166D66-FD4D-D95B-462A-29296D5C4E81}"/>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338A8B7-6CDB-8280-33D6-44313A7AB28E}"/>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atin typeface="Arial" charset="0"/>
                <a:ea typeface="ＭＳ Ｐゴシック" charset="-128"/>
              </a:defRPr>
            </a:lvl1pPr>
          </a:lstStyle>
          <a:p>
            <a:pPr>
              <a:defRPr/>
            </a:pPr>
            <a:endParaRPr lang="en-US"/>
          </a:p>
        </p:txBody>
      </p:sp>
      <p:sp>
        <p:nvSpPr>
          <p:cNvPr id="7" name="Slide Number Placeholder 6">
            <a:extLst>
              <a:ext uri="{FF2B5EF4-FFF2-40B4-BE49-F238E27FC236}">
                <a16:creationId xmlns:a16="http://schemas.microsoft.com/office/drawing/2014/main" id="{973AA229-195F-A218-0E0F-4353A2423FED}"/>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C48F50F-2FFC-C848-80B9-C5175A0F92A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5C48F50F-2FFC-C848-80B9-C5175A0F92A9}" type="slidenum">
              <a:rPr lang="en-US" altLang="en-US" smtClean="0"/>
              <a:pPr>
                <a:defRPr/>
              </a:pPr>
              <a:t>1</a:t>
            </a:fld>
            <a:endParaRPr lang="en-US" altLang="en-US"/>
          </a:p>
        </p:txBody>
      </p:sp>
    </p:spTree>
    <p:extLst>
      <p:ext uri="{BB962C8B-B14F-4D97-AF65-F5344CB8AC3E}">
        <p14:creationId xmlns:p14="http://schemas.microsoft.com/office/powerpoint/2010/main" val="2248793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5C48F50F-2FFC-C848-80B9-C5175A0F92A9}" type="slidenum">
              <a:rPr lang="en-US" altLang="en-US" smtClean="0"/>
              <a:pPr>
                <a:defRPr/>
              </a:pPr>
              <a:t>2</a:t>
            </a:fld>
            <a:endParaRPr lang="en-US" altLang="en-US"/>
          </a:p>
        </p:txBody>
      </p:sp>
    </p:spTree>
    <p:extLst>
      <p:ext uri="{BB962C8B-B14F-4D97-AF65-F5344CB8AC3E}">
        <p14:creationId xmlns:p14="http://schemas.microsoft.com/office/powerpoint/2010/main" val="691148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5C48F50F-2FFC-C848-80B9-C5175A0F92A9}" type="slidenum">
              <a:rPr lang="en-US" altLang="en-US" smtClean="0"/>
              <a:pPr>
                <a:defRPr/>
              </a:pPr>
              <a:t>22</a:t>
            </a:fld>
            <a:endParaRPr lang="en-US" altLang="en-US"/>
          </a:p>
        </p:txBody>
      </p:sp>
    </p:spTree>
    <p:extLst>
      <p:ext uri="{BB962C8B-B14F-4D97-AF65-F5344CB8AC3E}">
        <p14:creationId xmlns:p14="http://schemas.microsoft.com/office/powerpoint/2010/main" val="3377862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C48F50F-2FFC-C848-80B9-C5175A0F92A9}" type="slidenum">
              <a:rPr lang="en-US" altLang="en-US" smtClean="0"/>
              <a:pPr>
                <a:defRPr/>
              </a:pPr>
              <a:t>26</a:t>
            </a:fld>
            <a:endParaRPr lang="en-US" altLang="en-US"/>
          </a:p>
        </p:txBody>
      </p:sp>
    </p:spTree>
    <p:extLst>
      <p:ext uri="{BB962C8B-B14F-4D97-AF65-F5344CB8AC3E}">
        <p14:creationId xmlns:p14="http://schemas.microsoft.com/office/powerpoint/2010/main" val="317118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C48F50F-2FFC-C848-80B9-C5175A0F92A9}" type="slidenum">
              <a:rPr lang="en-US" altLang="en-US" smtClean="0"/>
              <a:pPr>
                <a:defRPr/>
              </a:pPr>
              <a:t>35</a:t>
            </a:fld>
            <a:endParaRPr lang="en-US" altLang="en-US"/>
          </a:p>
        </p:txBody>
      </p:sp>
    </p:spTree>
    <p:extLst>
      <p:ext uri="{BB962C8B-B14F-4D97-AF65-F5344CB8AC3E}">
        <p14:creationId xmlns:p14="http://schemas.microsoft.com/office/powerpoint/2010/main" val="653665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C48F50F-2FFC-C848-80B9-C5175A0F92A9}" type="slidenum">
              <a:rPr lang="en-US" altLang="en-US" smtClean="0"/>
              <a:pPr>
                <a:defRPr/>
              </a:pPr>
              <a:t>39</a:t>
            </a:fld>
            <a:endParaRPr lang="en-US" altLang="en-US"/>
          </a:p>
        </p:txBody>
      </p:sp>
    </p:spTree>
    <p:extLst>
      <p:ext uri="{BB962C8B-B14F-4D97-AF65-F5344CB8AC3E}">
        <p14:creationId xmlns:p14="http://schemas.microsoft.com/office/powerpoint/2010/main" val="1307043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5C48F50F-2FFC-C848-80B9-C5175A0F92A9}" type="slidenum">
              <a:rPr lang="en-US" altLang="en-US" smtClean="0"/>
              <a:pPr>
                <a:defRPr/>
              </a:pPr>
              <a:t>40</a:t>
            </a:fld>
            <a:endParaRPr lang="en-US" altLang="en-US"/>
          </a:p>
        </p:txBody>
      </p:sp>
    </p:spTree>
    <p:extLst>
      <p:ext uri="{BB962C8B-B14F-4D97-AF65-F5344CB8AC3E}">
        <p14:creationId xmlns:p14="http://schemas.microsoft.com/office/powerpoint/2010/main" val="7395498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CC0000"/>
        </a:solidFill>
        <a:effectLst/>
      </p:bgPr>
    </p:bg>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75F9703A-F456-A38A-DA64-4C0D4274B29E}"/>
              </a:ext>
            </a:extLst>
          </p:cNvPr>
          <p:cNvSpPr>
            <a:spLocks noChangeArrowheads="1"/>
          </p:cNvSpPr>
          <p:nvPr userDrawn="1"/>
        </p:nvSpPr>
        <p:spPr bwMode="auto">
          <a:xfrm>
            <a:off x="0" y="0"/>
            <a:ext cx="9144000" cy="1143000"/>
          </a:xfrm>
          <a:prstGeom prst="rect">
            <a:avLst/>
          </a:prstGeom>
          <a:solidFill>
            <a:schemeClr val="tx1"/>
          </a:solidFill>
          <a:ln>
            <a:noFill/>
          </a:ln>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x-none" altLang="x-none" sz="1800"/>
          </a:p>
        </p:txBody>
      </p:sp>
      <p:pic>
        <p:nvPicPr>
          <p:cNvPr id="3" name="Picture 7" descr="TTU_DblT_fl4Crvs.tif">
            <a:extLst>
              <a:ext uri="{FF2B5EF4-FFF2-40B4-BE49-F238E27FC236}">
                <a16:creationId xmlns:a16="http://schemas.microsoft.com/office/drawing/2014/main" id="{2539E9B7-DC6D-5728-1FE0-C5B435235A6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4788" y="22225"/>
            <a:ext cx="4914900"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p:cNvSpPr>
            <a:spLocks noGrp="1" noChangeArrowheads="1"/>
          </p:cNvSpPr>
          <p:nvPr>
            <p:ph type="subTitle" idx="1"/>
          </p:nvPr>
        </p:nvSpPr>
        <p:spPr>
          <a:xfrm>
            <a:off x="2546145" y="2925968"/>
            <a:ext cx="6400800" cy="1752600"/>
          </a:xfrm>
        </p:spPr>
        <p:txBody>
          <a:bodyPr/>
          <a:lstStyle>
            <a:lvl1pPr>
              <a:spcBef>
                <a:spcPct val="0"/>
              </a:spcBef>
              <a:spcAft>
                <a:spcPct val="0"/>
              </a:spcAft>
              <a:defRPr sz="3600">
                <a:solidFill>
                  <a:schemeClr val="bg1"/>
                </a:solidFill>
              </a:defRPr>
            </a:lvl1pPr>
          </a:lstStyle>
          <a:p>
            <a:r>
              <a:rPr lang="en-US"/>
              <a:t>Click to edit Master subtitle style</a:t>
            </a:r>
          </a:p>
        </p:txBody>
      </p:sp>
    </p:spTree>
    <p:extLst>
      <p:ext uri="{BB962C8B-B14F-4D97-AF65-F5344CB8AC3E}">
        <p14:creationId xmlns:p14="http://schemas.microsoft.com/office/powerpoint/2010/main" val="3822308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87370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2113" y="-25400"/>
            <a:ext cx="2057400" cy="66817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69913" y="-25400"/>
            <a:ext cx="6019800" cy="66817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49146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431925"/>
          </a:xfrm>
        </p:spPr>
        <p:txBody>
          <a:bodyPr/>
          <a:lstStyle/>
          <a:p>
            <a:r>
              <a:rPr lang="en-US"/>
              <a:t>Click to edit Master title style</a:t>
            </a:r>
          </a:p>
        </p:txBody>
      </p:sp>
      <p:sp>
        <p:nvSpPr>
          <p:cNvPr id="3" name="Text Placeholder 2"/>
          <p:cNvSpPr>
            <a:spLocks noGrp="1"/>
          </p:cNvSpPr>
          <p:nvPr>
            <p:ph type="body" sz="half" idx="1"/>
          </p:nvPr>
        </p:nvSpPr>
        <p:spPr>
          <a:xfrm>
            <a:off x="838200" y="1905000"/>
            <a:ext cx="3927475"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918075" y="1905000"/>
            <a:ext cx="3927475" cy="2019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918075" y="4076700"/>
            <a:ext cx="3927475" cy="2019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a:extLst>
              <a:ext uri="{FF2B5EF4-FFF2-40B4-BE49-F238E27FC236}">
                <a16:creationId xmlns:a16="http://schemas.microsoft.com/office/drawing/2014/main" id="{6B7A1257-AF5C-8052-19E7-3BCF613BE7E5}"/>
              </a:ext>
            </a:extLst>
          </p:cNvPr>
          <p:cNvSpPr>
            <a:spLocks noGrp="1"/>
          </p:cNvSpPr>
          <p:nvPr>
            <p:ph type="dt" sz="half" idx="10"/>
          </p:nvPr>
        </p:nvSpPr>
        <p:spPr/>
        <p:txBody>
          <a:bodyPr/>
          <a:lstStyle>
            <a:lvl1pPr>
              <a:defRPr/>
            </a:lvl1pPr>
          </a:lstStyle>
          <a:p>
            <a:pPr>
              <a:defRPr/>
            </a:pPr>
            <a:endParaRPr lang="en-US" altLang="en-US"/>
          </a:p>
        </p:txBody>
      </p:sp>
      <p:sp>
        <p:nvSpPr>
          <p:cNvPr id="7" name="Footer Placeholder 4">
            <a:extLst>
              <a:ext uri="{FF2B5EF4-FFF2-40B4-BE49-F238E27FC236}">
                <a16:creationId xmlns:a16="http://schemas.microsoft.com/office/drawing/2014/main" id="{54CF169D-81AB-B7C4-2FC8-1C6708EC6D2E}"/>
              </a:ext>
            </a:extLst>
          </p:cNvPr>
          <p:cNvSpPr>
            <a:spLocks noGrp="1"/>
          </p:cNvSpPr>
          <p:nvPr>
            <p:ph type="ftr" sz="quarter" idx="11"/>
          </p:nvPr>
        </p:nvSpPr>
        <p:spPr/>
        <p:txBody>
          <a:bodyPr/>
          <a:lstStyle>
            <a:lvl1pPr>
              <a:defRPr/>
            </a:lvl1pPr>
          </a:lstStyle>
          <a:p>
            <a:pPr>
              <a:defRPr/>
            </a:pPr>
            <a:endParaRPr lang="en-US" altLang="en-US"/>
          </a:p>
        </p:txBody>
      </p:sp>
      <p:sp>
        <p:nvSpPr>
          <p:cNvPr id="8" name="Slide Number Placeholder 5">
            <a:extLst>
              <a:ext uri="{FF2B5EF4-FFF2-40B4-BE49-F238E27FC236}">
                <a16:creationId xmlns:a16="http://schemas.microsoft.com/office/drawing/2014/main" id="{1218EDBD-1BB1-A600-50DF-A9486D4F15E2}"/>
              </a:ext>
            </a:extLst>
          </p:cNvPr>
          <p:cNvSpPr>
            <a:spLocks noGrp="1"/>
          </p:cNvSpPr>
          <p:nvPr>
            <p:ph type="sldNum" sz="quarter" idx="12"/>
          </p:nvPr>
        </p:nvSpPr>
        <p:spPr/>
        <p:txBody>
          <a:bodyPr/>
          <a:lstStyle>
            <a:lvl1pPr>
              <a:defRPr/>
            </a:lvl1pPr>
          </a:lstStyle>
          <a:p>
            <a:pPr>
              <a:defRPr/>
            </a:pPr>
            <a:fld id="{BAD9AB71-6865-D44E-9C49-4043BA909E2A}" type="slidenum">
              <a:rPr lang="en-US" altLang="en-US"/>
              <a:pPr>
                <a:defRPr/>
              </a:pPr>
              <a:t>‹#›</a:t>
            </a:fld>
            <a:endParaRPr lang="en-US" altLang="en-US"/>
          </a:p>
        </p:txBody>
      </p:sp>
    </p:spTree>
    <p:extLst>
      <p:ext uri="{BB962C8B-B14F-4D97-AF65-F5344CB8AC3E}">
        <p14:creationId xmlns:p14="http://schemas.microsoft.com/office/powerpoint/2010/main" val="535322373"/>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69083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992786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69913" y="213042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0913" y="213042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2634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23907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4981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4895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62758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30590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a:extLst>
              <a:ext uri="{FF2B5EF4-FFF2-40B4-BE49-F238E27FC236}">
                <a16:creationId xmlns:a16="http://schemas.microsoft.com/office/drawing/2014/main" id="{6A901225-7AF0-CDB7-DF11-3060F969D20C}"/>
              </a:ext>
            </a:extLst>
          </p:cNvPr>
          <p:cNvSpPr>
            <a:spLocks noChangeArrowheads="1"/>
          </p:cNvSpPr>
          <p:nvPr userDrawn="1"/>
        </p:nvSpPr>
        <p:spPr bwMode="auto">
          <a:xfrm>
            <a:off x="0" y="0"/>
            <a:ext cx="9144000" cy="1143000"/>
          </a:xfrm>
          <a:prstGeom prst="rect">
            <a:avLst/>
          </a:prstGeom>
          <a:solidFill>
            <a:schemeClr val="tx1"/>
          </a:solidFill>
          <a:ln>
            <a:noFill/>
          </a:ln>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x-none" altLang="x-none" sz="1800"/>
          </a:p>
        </p:txBody>
      </p:sp>
      <p:sp>
        <p:nvSpPr>
          <p:cNvPr id="1027" name="Rectangle 2">
            <a:extLst>
              <a:ext uri="{FF2B5EF4-FFF2-40B4-BE49-F238E27FC236}">
                <a16:creationId xmlns:a16="http://schemas.microsoft.com/office/drawing/2014/main" id="{CA4E8760-F76F-13B6-A949-AF3BB6A79A0F}"/>
              </a:ext>
            </a:extLst>
          </p:cNvPr>
          <p:cNvSpPr>
            <a:spLocks noGrp="1" noChangeArrowheads="1"/>
          </p:cNvSpPr>
          <p:nvPr>
            <p:ph type="title"/>
          </p:nvPr>
        </p:nvSpPr>
        <p:spPr bwMode="auto">
          <a:xfrm>
            <a:off x="614363" y="-25400"/>
            <a:ext cx="6883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a:extLst>
              <a:ext uri="{FF2B5EF4-FFF2-40B4-BE49-F238E27FC236}">
                <a16:creationId xmlns:a16="http://schemas.microsoft.com/office/drawing/2014/main" id="{17BAAAB2-D8B2-183B-2B28-19AE2991DB96}"/>
              </a:ext>
            </a:extLst>
          </p:cNvPr>
          <p:cNvSpPr>
            <a:spLocks noGrp="1" noChangeArrowheads="1"/>
          </p:cNvSpPr>
          <p:nvPr>
            <p:ph type="body" idx="1"/>
          </p:nvPr>
        </p:nvSpPr>
        <p:spPr bwMode="auto">
          <a:xfrm>
            <a:off x="569913" y="213042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9" name="Picture 5" descr="TTU_DblTalt_c4Crvs.tif">
            <a:extLst>
              <a:ext uri="{FF2B5EF4-FFF2-40B4-BE49-F238E27FC236}">
                <a16:creationId xmlns:a16="http://schemas.microsoft.com/office/drawing/2014/main" id="{2DEC19FD-97E9-FE98-F4C7-321E307EFB0B}"/>
              </a:ext>
            </a:extLst>
          </p:cNvPr>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650163" y="0"/>
            <a:ext cx="1341437"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51"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 id="2147483852" r:id="rId12"/>
  </p:sldLayoutIdLst>
  <p:txStyles>
    <p:titleStyle>
      <a:lvl1pPr algn="l" rtl="0" eaLnBrk="0" fontAlgn="base" hangingPunct="0">
        <a:spcBef>
          <a:spcPct val="0"/>
        </a:spcBef>
        <a:spcAft>
          <a:spcPct val="0"/>
        </a:spcAft>
        <a:defRPr sz="2000">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2000">
          <a:solidFill>
            <a:schemeClr val="bg1"/>
          </a:solidFill>
          <a:latin typeface="Times New Roman" pitchFamily="18" charset="0"/>
          <a:ea typeface="ＭＳ Ｐゴシック" charset="0"/>
          <a:cs typeface="ＭＳ Ｐゴシック" charset="0"/>
        </a:defRPr>
      </a:lvl2pPr>
      <a:lvl3pPr algn="l" rtl="0" eaLnBrk="0" fontAlgn="base" hangingPunct="0">
        <a:spcBef>
          <a:spcPct val="0"/>
        </a:spcBef>
        <a:spcAft>
          <a:spcPct val="0"/>
        </a:spcAft>
        <a:defRPr sz="2000">
          <a:solidFill>
            <a:schemeClr val="bg1"/>
          </a:solidFill>
          <a:latin typeface="Times New Roman" pitchFamily="18" charset="0"/>
          <a:ea typeface="ＭＳ Ｐゴシック" charset="0"/>
          <a:cs typeface="ＭＳ Ｐゴシック" charset="0"/>
        </a:defRPr>
      </a:lvl3pPr>
      <a:lvl4pPr algn="l" rtl="0" eaLnBrk="0" fontAlgn="base" hangingPunct="0">
        <a:spcBef>
          <a:spcPct val="0"/>
        </a:spcBef>
        <a:spcAft>
          <a:spcPct val="0"/>
        </a:spcAft>
        <a:defRPr sz="2000">
          <a:solidFill>
            <a:schemeClr val="bg1"/>
          </a:solidFill>
          <a:latin typeface="Times New Roman" pitchFamily="18" charset="0"/>
          <a:ea typeface="ＭＳ Ｐゴシック" charset="0"/>
          <a:cs typeface="ＭＳ Ｐゴシック" charset="0"/>
        </a:defRPr>
      </a:lvl4pPr>
      <a:lvl5pPr algn="l" rtl="0" eaLnBrk="0" fontAlgn="base" hangingPunct="0">
        <a:spcBef>
          <a:spcPct val="0"/>
        </a:spcBef>
        <a:spcAft>
          <a:spcPct val="0"/>
        </a:spcAft>
        <a:defRPr sz="2000">
          <a:solidFill>
            <a:schemeClr val="bg1"/>
          </a:solidFill>
          <a:latin typeface="Times New Roman" pitchFamily="18" charset="0"/>
          <a:ea typeface="ＭＳ Ｐゴシック" charset="0"/>
          <a:cs typeface="ＭＳ Ｐゴシック" charset="0"/>
        </a:defRPr>
      </a:lvl5pPr>
      <a:lvl6pPr marL="457200" algn="l" rtl="0" fontAlgn="base">
        <a:spcBef>
          <a:spcPct val="0"/>
        </a:spcBef>
        <a:spcAft>
          <a:spcPct val="0"/>
        </a:spcAft>
        <a:defRPr sz="2000">
          <a:solidFill>
            <a:schemeClr val="bg1"/>
          </a:solidFill>
          <a:latin typeface="Times New Roman" pitchFamily="18" charset="0"/>
        </a:defRPr>
      </a:lvl6pPr>
      <a:lvl7pPr marL="914400" algn="l" rtl="0" fontAlgn="base">
        <a:spcBef>
          <a:spcPct val="0"/>
        </a:spcBef>
        <a:spcAft>
          <a:spcPct val="0"/>
        </a:spcAft>
        <a:defRPr sz="2000">
          <a:solidFill>
            <a:schemeClr val="bg1"/>
          </a:solidFill>
          <a:latin typeface="Times New Roman" pitchFamily="18" charset="0"/>
        </a:defRPr>
      </a:lvl7pPr>
      <a:lvl8pPr marL="1371600" algn="l" rtl="0" fontAlgn="base">
        <a:spcBef>
          <a:spcPct val="0"/>
        </a:spcBef>
        <a:spcAft>
          <a:spcPct val="0"/>
        </a:spcAft>
        <a:defRPr sz="2000">
          <a:solidFill>
            <a:schemeClr val="bg1"/>
          </a:solidFill>
          <a:latin typeface="Times New Roman" pitchFamily="18" charset="0"/>
        </a:defRPr>
      </a:lvl8pPr>
      <a:lvl9pPr marL="1828800" algn="l" rtl="0" fontAlgn="base">
        <a:spcBef>
          <a:spcPct val="0"/>
        </a:spcBef>
        <a:spcAft>
          <a:spcPct val="0"/>
        </a:spcAft>
        <a:defRPr sz="2000">
          <a:solidFill>
            <a:schemeClr val="bg1"/>
          </a:solidFill>
          <a:latin typeface="Times New Roman" pitchFamily="18" charset="0"/>
        </a:defRPr>
      </a:lvl9pPr>
    </p:titleStyle>
    <p:bodyStyle>
      <a:lvl1pPr marL="342900" indent="-342900" algn="l" rtl="0" eaLnBrk="0" fontAlgn="base" hangingPunct="0">
        <a:spcBef>
          <a:spcPct val="20000"/>
        </a:spcBef>
        <a:spcAft>
          <a:spcPct val="25000"/>
        </a:spcAft>
        <a:defRPr sz="3200">
          <a:solidFill>
            <a:schemeClr val="tx1"/>
          </a:solidFill>
          <a:latin typeface="+mn-lt"/>
          <a:ea typeface="ＭＳ Ｐゴシック" charset="0"/>
          <a:cs typeface="ＭＳ Ｐゴシック" charset="0"/>
        </a:defRPr>
      </a:lvl1pPr>
      <a:lvl2pPr marL="400050" indent="-285750" algn="l" rtl="0" eaLnBrk="0" fontAlgn="base" hangingPunct="0">
        <a:spcBef>
          <a:spcPct val="20000"/>
        </a:spcBef>
        <a:spcAft>
          <a:spcPct val="0"/>
        </a:spcAft>
        <a:buClr>
          <a:srgbClr val="CC0000"/>
        </a:buClr>
        <a:buSzPct val="90000"/>
        <a:buFont typeface="Wingdings" pitchFamily="2" charset="2"/>
        <a:buChar char="§"/>
        <a:defRPr sz="2400">
          <a:solidFill>
            <a:schemeClr val="tx1"/>
          </a:solidFill>
          <a:latin typeface="+mn-lt"/>
          <a:ea typeface="ＭＳ Ｐゴシック" charset="0"/>
        </a:defRPr>
      </a:lvl2pPr>
      <a:lvl3pPr marL="742950" indent="-228600" algn="l" rtl="0" eaLnBrk="0" fontAlgn="base" hangingPunct="0">
        <a:spcBef>
          <a:spcPct val="40000"/>
        </a:spcBef>
        <a:spcAft>
          <a:spcPct val="0"/>
        </a:spcAft>
        <a:buChar char="•"/>
        <a:defRPr i="1">
          <a:solidFill>
            <a:schemeClr val="tx1"/>
          </a:solidFill>
          <a:latin typeface="+mn-lt"/>
          <a:ea typeface="ＭＳ Ｐゴシック" charset="0"/>
        </a:defRPr>
      </a:lvl3pPr>
      <a:lvl4pPr marL="1258888" indent="-228600" algn="l" rtl="0" eaLnBrk="0" fontAlgn="base" hangingPunct="0">
        <a:spcBef>
          <a:spcPct val="40000"/>
        </a:spcBef>
        <a:spcAft>
          <a:spcPct val="0"/>
        </a:spcAft>
        <a:buChar char="–"/>
        <a:defRPr>
          <a:solidFill>
            <a:schemeClr val="tx1"/>
          </a:solidFill>
          <a:latin typeface="+mn-lt"/>
          <a:ea typeface="ＭＳ Ｐゴシック" charset="0"/>
        </a:defRPr>
      </a:lvl4pPr>
      <a:lvl5pPr marL="1422400" indent="406400" algn="l" rtl="0" eaLnBrk="0" fontAlgn="base" hangingPunct="0">
        <a:spcBef>
          <a:spcPct val="20000"/>
        </a:spcBef>
        <a:spcAft>
          <a:spcPct val="0"/>
        </a:spcAft>
        <a:defRPr>
          <a:solidFill>
            <a:schemeClr val="tx1"/>
          </a:solidFill>
          <a:latin typeface="+mn-lt"/>
          <a:ea typeface="ＭＳ Ｐゴシック" charset="0"/>
        </a:defRPr>
      </a:lvl5pPr>
      <a:lvl6pPr marL="1879600" algn="l" rtl="0" fontAlgn="base">
        <a:spcBef>
          <a:spcPct val="20000"/>
        </a:spcBef>
        <a:spcAft>
          <a:spcPct val="0"/>
        </a:spcAft>
        <a:defRPr>
          <a:solidFill>
            <a:schemeClr val="tx1"/>
          </a:solidFill>
          <a:latin typeface="+mn-lt"/>
        </a:defRPr>
      </a:lvl6pPr>
      <a:lvl7pPr marL="2336800" algn="l" rtl="0" fontAlgn="base">
        <a:spcBef>
          <a:spcPct val="20000"/>
        </a:spcBef>
        <a:spcAft>
          <a:spcPct val="0"/>
        </a:spcAft>
        <a:defRPr>
          <a:solidFill>
            <a:schemeClr val="tx1"/>
          </a:solidFill>
          <a:latin typeface="+mn-lt"/>
        </a:defRPr>
      </a:lvl7pPr>
      <a:lvl8pPr marL="2794000" algn="l" rtl="0" fontAlgn="base">
        <a:spcBef>
          <a:spcPct val="20000"/>
        </a:spcBef>
        <a:spcAft>
          <a:spcPct val="0"/>
        </a:spcAft>
        <a:defRPr>
          <a:solidFill>
            <a:schemeClr val="tx1"/>
          </a:solidFill>
          <a:latin typeface="+mn-lt"/>
        </a:defRPr>
      </a:lvl8pPr>
      <a:lvl9pPr marL="3251200" algn="l" rtl="0" fontAlgn="base">
        <a:spcBef>
          <a:spcPct val="2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mailto:sds@ttu.edu" TargetMode="External"/><Relationship Id="rId2" Type="http://schemas.openxmlformats.org/officeDocument/2006/relationships/hyperlink" Target="mailto:james.whitfield@ttu.edu" TargetMode="Externa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mailto:sds@ttu.edu" TargetMode="External"/><Relationship Id="rId2" Type="http://schemas.openxmlformats.org/officeDocument/2006/relationships/hyperlink" Target="mailto:james.whitfield@ttu.edu"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D43636C-10BD-413A-B800-E19E3D014F41}"/>
              </a:ext>
            </a:extLst>
          </p:cNvPr>
          <p:cNvSpPr>
            <a:spLocks noGrp="1"/>
          </p:cNvSpPr>
          <p:nvPr>
            <p:ph type="title"/>
          </p:nvPr>
        </p:nvSpPr>
        <p:spPr>
          <a:xfrm>
            <a:off x="182880" y="1325880"/>
            <a:ext cx="8878824" cy="1609344"/>
          </a:xfrm>
        </p:spPr>
        <p:txBody>
          <a:bodyPr/>
          <a:lstStyle/>
          <a:p>
            <a:pPr algn="ctr"/>
            <a:r>
              <a:rPr lang="en-US" sz="2800" dirty="0">
                <a:solidFill>
                  <a:schemeClr val="tx1"/>
                </a:solidFill>
              </a:rPr>
              <a:t>The Campus Zoo: Managing Service Animals and Emotional Support Animals through compliance policy under OCR and Hud Guidelines</a:t>
            </a:r>
            <a:endParaRPr lang="en-US" sz="2800" dirty="0"/>
          </a:p>
        </p:txBody>
      </p:sp>
      <p:sp>
        <p:nvSpPr>
          <p:cNvPr id="6" name="Content Placeholder 5">
            <a:extLst>
              <a:ext uri="{FF2B5EF4-FFF2-40B4-BE49-F238E27FC236}">
                <a16:creationId xmlns:a16="http://schemas.microsoft.com/office/drawing/2014/main" id="{0DA54248-C539-4F18-99D9-3604249ED169}"/>
              </a:ext>
            </a:extLst>
          </p:cNvPr>
          <p:cNvSpPr>
            <a:spLocks noGrp="1"/>
          </p:cNvSpPr>
          <p:nvPr>
            <p:ph sz="half" idx="2"/>
          </p:nvPr>
        </p:nvSpPr>
        <p:spPr>
          <a:xfrm>
            <a:off x="2651760" y="3017520"/>
            <a:ext cx="6400800" cy="3794760"/>
          </a:xfrm>
        </p:spPr>
        <p:txBody>
          <a:bodyPr/>
          <a:lstStyle/>
          <a:p>
            <a:pPr marL="0">
              <a:spcBef>
                <a:spcPts val="0"/>
              </a:spcBef>
              <a:spcAft>
                <a:spcPts val="0"/>
              </a:spcAft>
            </a:pPr>
            <a:endParaRPr lang="en-US" sz="1800" dirty="0"/>
          </a:p>
          <a:p>
            <a:pPr marL="0">
              <a:spcBef>
                <a:spcPts val="0"/>
              </a:spcBef>
              <a:spcAft>
                <a:spcPts val="0"/>
              </a:spcAft>
            </a:pPr>
            <a:r>
              <a:rPr lang="en-US" altLang="en-US" sz="2000" dirty="0">
                <a:ea typeface="ＭＳ Ｐゴシック" panose="020B0600070205080204" pitchFamily="34" charset="-128"/>
              </a:rPr>
              <a:t>James Whitfield</a:t>
            </a:r>
          </a:p>
          <a:p>
            <a:pPr marL="0" indent="0" eaLnBrk="1" hangingPunct="1">
              <a:spcBef>
                <a:spcPts val="0"/>
              </a:spcBef>
              <a:spcAft>
                <a:spcPts val="0"/>
              </a:spcAft>
            </a:pPr>
            <a:r>
              <a:rPr lang="en-US" altLang="en-US" sz="1800" i="1" dirty="0">
                <a:ea typeface="ＭＳ Ｐゴシック" panose="020B0600070205080204" pitchFamily="34" charset="-128"/>
              </a:rPr>
              <a:t>Associate Director, Student Disability Services</a:t>
            </a:r>
          </a:p>
          <a:p>
            <a:pPr marL="0" indent="0" eaLnBrk="1" hangingPunct="1">
              <a:spcBef>
                <a:spcPts val="0"/>
              </a:spcBef>
              <a:spcAft>
                <a:spcPts val="0"/>
              </a:spcAft>
            </a:pPr>
            <a:endParaRPr lang="en-US" altLang="en-US" sz="1800" i="1" dirty="0">
              <a:ea typeface="ＭＳ Ｐゴシック" panose="020B0600070205080204" pitchFamily="34" charset="-128"/>
            </a:endParaRPr>
          </a:p>
          <a:p>
            <a:pPr marL="0" indent="0" eaLnBrk="1" hangingPunct="1">
              <a:spcBef>
                <a:spcPts val="0"/>
              </a:spcBef>
              <a:spcAft>
                <a:spcPts val="0"/>
              </a:spcAft>
            </a:pPr>
            <a:r>
              <a:rPr lang="en-US" altLang="en-US" sz="1800" i="1" dirty="0">
                <a:ea typeface="ＭＳ Ｐゴシック" panose="020B0600070205080204" pitchFamily="34" charset="-128"/>
              </a:rPr>
              <a:t>Texas AHEAD: San Antonio, Texas </a:t>
            </a:r>
          </a:p>
          <a:p>
            <a:pPr marL="0" indent="0" eaLnBrk="1" hangingPunct="1">
              <a:spcBef>
                <a:spcPts val="0"/>
              </a:spcBef>
              <a:spcAft>
                <a:spcPts val="0"/>
              </a:spcAft>
            </a:pPr>
            <a:r>
              <a:rPr lang="en-US" altLang="en-US" sz="1800" i="1" dirty="0">
                <a:ea typeface="ＭＳ Ｐゴシック" panose="020B0600070205080204" pitchFamily="34" charset="-128"/>
              </a:rPr>
              <a:t>March 28</a:t>
            </a:r>
            <a:r>
              <a:rPr lang="en-US" altLang="en-US" sz="1800" i="1" baseline="30000" dirty="0">
                <a:ea typeface="ＭＳ Ｐゴシック" panose="020B0600070205080204" pitchFamily="34" charset="-128"/>
              </a:rPr>
              <a:t>th</a:t>
            </a:r>
            <a:r>
              <a:rPr lang="en-US" altLang="en-US" sz="1800" i="1" dirty="0">
                <a:ea typeface="ＭＳ Ｐゴシック" panose="020B0600070205080204" pitchFamily="34" charset="-128"/>
              </a:rPr>
              <a:t> 10:30am-11:30am - Service Animals </a:t>
            </a:r>
          </a:p>
          <a:p>
            <a:pPr marL="0" indent="0" eaLnBrk="1" hangingPunct="1">
              <a:spcBef>
                <a:spcPts val="0"/>
              </a:spcBef>
              <a:spcAft>
                <a:spcPts val="0"/>
              </a:spcAft>
            </a:pPr>
            <a:r>
              <a:rPr lang="en-US" altLang="en-US" sz="1800" i="1" dirty="0">
                <a:ea typeface="ＭＳ Ｐゴシック" panose="020B0600070205080204" pitchFamily="34" charset="-128"/>
              </a:rPr>
              <a:t>	  1:15pm-2:15pm – Emotional Support Animals (ESA)</a:t>
            </a:r>
          </a:p>
          <a:p>
            <a:pPr marL="0">
              <a:spcBef>
                <a:spcPts val="0"/>
              </a:spcBef>
              <a:spcAft>
                <a:spcPts val="0"/>
              </a:spcAft>
            </a:pPr>
            <a:endParaRPr lang="en-US" sz="1800" dirty="0"/>
          </a:p>
          <a:p>
            <a:endParaRPr lang="en-US" sz="1800" dirty="0"/>
          </a:p>
        </p:txBody>
      </p:sp>
      <p:pic>
        <p:nvPicPr>
          <p:cNvPr id="7" name="Picture 9" descr="bell-tower">
            <a:extLst>
              <a:ext uri="{FF2B5EF4-FFF2-40B4-BE49-F238E27FC236}">
                <a16:creationId xmlns:a16="http://schemas.microsoft.com/office/drawing/2014/main" id="{F315FDA5-FB41-498F-8C8B-B5CE79161FA2}"/>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r="172" b="9528"/>
          <a:stretch>
            <a:fillRect/>
          </a:stretch>
        </p:blipFill>
        <p:spPr bwMode="auto">
          <a:xfrm>
            <a:off x="402351" y="3429000"/>
            <a:ext cx="1846424" cy="234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0708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a:extLst>
              <a:ext uri="{FF2B5EF4-FFF2-40B4-BE49-F238E27FC236}">
                <a16:creationId xmlns:a16="http://schemas.microsoft.com/office/drawing/2014/main" id="{CE02724F-7550-8C02-7684-380C3AA512D6}"/>
              </a:ext>
            </a:extLst>
          </p:cNvPr>
          <p:cNvSpPr>
            <a:spLocks noGrp="1" noChangeArrowheads="1"/>
          </p:cNvSpPr>
          <p:nvPr>
            <p:ph type="title"/>
          </p:nvPr>
        </p:nvSpPr>
        <p:spPr/>
        <p:txBody>
          <a:bodyPr/>
          <a:lstStyle/>
          <a:p>
            <a:r>
              <a:rPr lang="en-US" altLang="en-US" dirty="0">
                <a:ea typeface="ＭＳ Ｐゴシック" panose="020B0600070205080204" pitchFamily="34" charset="-128"/>
              </a:rPr>
              <a:t>Service Animals at Texas Tech University</a:t>
            </a:r>
          </a:p>
        </p:txBody>
      </p:sp>
      <p:sp>
        <p:nvSpPr>
          <p:cNvPr id="13314" name="Content Placeholder 2">
            <a:extLst>
              <a:ext uri="{FF2B5EF4-FFF2-40B4-BE49-F238E27FC236}">
                <a16:creationId xmlns:a16="http://schemas.microsoft.com/office/drawing/2014/main" id="{14137D7C-BFFC-C694-50E9-87E183283854}"/>
              </a:ext>
            </a:extLst>
          </p:cNvPr>
          <p:cNvSpPr>
            <a:spLocks noGrp="1" noChangeArrowheads="1"/>
          </p:cNvSpPr>
          <p:nvPr>
            <p:ph idx="1"/>
          </p:nvPr>
        </p:nvSpPr>
        <p:spPr>
          <a:xfrm>
            <a:off x="476250" y="1335088"/>
            <a:ext cx="8229600" cy="5208587"/>
          </a:xfrm>
        </p:spPr>
        <p:txBody>
          <a:bodyPr/>
          <a:lstStyle/>
          <a:p>
            <a:r>
              <a:rPr lang="en-US" altLang="en-US">
                <a:ea typeface="ＭＳ Ｐゴシック" panose="020B0600070205080204" pitchFamily="34" charset="-128"/>
              </a:rPr>
              <a:t>Operating Policy at TTU recognizes the Service Animal as an extension of the student and thus is under the same code of conduct as its handler.</a:t>
            </a:r>
          </a:p>
          <a:p>
            <a:r>
              <a:rPr lang="en-US" altLang="en-US">
                <a:ea typeface="ＭＳ Ｐゴシック" panose="020B0600070205080204" pitchFamily="34" charset="-128"/>
              </a:rPr>
              <a:t>Faculty members may ask students with Service Animals to leave a classroom for being disruptive just as they would ask a student to do so for the same reasons.</a:t>
            </a:r>
          </a:p>
          <a:p>
            <a:r>
              <a:rPr lang="en-US" altLang="en-US">
                <a:ea typeface="ＭＳ Ｐゴシック" panose="020B0600070205080204" pitchFamily="34" charset="-128"/>
              </a:rPr>
              <a:t>Students may return to the classroom without the Service Animal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a:extLst>
              <a:ext uri="{FF2B5EF4-FFF2-40B4-BE49-F238E27FC236}">
                <a16:creationId xmlns:a16="http://schemas.microsoft.com/office/drawing/2014/main" id="{4CE68992-4C2C-6CB3-A27A-049178501DC1}"/>
              </a:ext>
            </a:extLst>
          </p:cNvPr>
          <p:cNvSpPr>
            <a:spLocks noGrp="1" noChangeArrowheads="1"/>
          </p:cNvSpPr>
          <p:nvPr>
            <p:ph type="title"/>
          </p:nvPr>
        </p:nvSpPr>
        <p:spPr/>
        <p:txBody>
          <a:bodyPr/>
          <a:lstStyle/>
          <a:p>
            <a:r>
              <a:rPr lang="en-US" altLang="en-US">
                <a:ea typeface="ＭＳ Ｐゴシック" panose="020B0600070205080204" pitchFamily="34" charset="-128"/>
              </a:rPr>
              <a:t>Service Animals in Labs and Clinics</a:t>
            </a:r>
          </a:p>
        </p:txBody>
      </p:sp>
      <p:sp>
        <p:nvSpPr>
          <p:cNvPr id="14338" name="Content Placeholder 2">
            <a:extLst>
              <a:ext uri="{FF2B5EF4-FFF2-40B4-BE49-F238E27FC236}">
                <a16:creationId xmlns:a16="http://schemas.microsoft.com/office/drawing/2014/main" id="{0AB972B3-D052-1E4F-27AA-6B851085104C}"/>
              </a:ext>
            </a:extLst>
          </p:cNvPr>
          <p:cNvSpPr>
            <a:spLocks noGrp="1" noChangeArrowheads="1"/>
          </p:cNvSpPr>
          <p:nvPr>
            <p:ph idx="1"/>
          </p:nvPr>
        </p:nvSpPr>
        <p:spPr/>
        <p:txBody>
          <a:bodyPr/>
          <a:lstStyle/>
          <a:p>
            <a:r>
              <a:rPr lang="en-US" altLang="en-US">
                <a:ea typeface="ＭＳ Ｐゴシック" panose="020B0600070205080204" pitchFamily="34" charset="-128"/>
              </a:rPr>
              <a:t>Under guidance from the Department of Justice and the Center for Disease Control…</a:t>
            </a:r>
          </a:p>
          <a:p>
            <a:r>
              <a:rPr lang="en-US" altLang="en-US">
                <a:ea typeface="ＭＳ Ｐゴシック" panose="020B0600070205080204" pitchFamily="34" charset="-128"/>
              </a:rPr>
              <a:t>“Service animals are considered no more of a health risk than a human. Therefore, unless there is a requirement for face coverings and foot coverings, service animals must be allowed into any setting people are permitted into.”</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a:extLst>
              <a:ext uri="{FF2B5EF4-FFF2-40B4-BE49-F238E27FC236}">
                <a16:creationId xmlns:a16="http://schemas.microsoft.com/office/drawing/2014/main" id="{D1A8D62B-0208-F15A-F266-689ED1C313EC}"/>
              </a:ext>
            </a:extLst>
          </p:cNvPr>
          <p:cNvSpPr>
            <a:spLocks noGrp="1" noChangeArrowheads="1"/>
          </p:cNvSpPr>
          <p:nvPr>
            <p:ph type="title"/>
          </p:nvPr>
        </p:nvSpPr>
        <p:spPr/>
        <p:txBody>
          <a:bodyPr/>
          <a:lstStyle/>
          <a:p>
            <a:r>
              <a:rPr lang="en-US" altLang="en-US">
                <a:ea typeface="ＭＳ Ｐゴシック" panose="020B0600070205080204" pitchFamily="34" charset="-128"/>
              </a:rPr>
              <a:t>Service Animals in Dining &amp; Residence Hall Facilities</a:t>
            </a:r>
          </a:p>
        </p:txBody>
      </p:sp>
      <p:sp>
        <p:nvSpPr>
          <p:cNvPr id="3" name="Content Placeholder 2">
            <a:extLst>
              <a:ext uri="{FF2B5EF4-FFF2-40B4-BE49-F238E27FC236}">
                <a16:creationId xmlns:a16="http://schemas.microsoft.com/office/drawing/2014/main" id="{16EAC566-CD36-E833-5837-DE5758522161}"/>
              </a:ext>
            </a:extLst>
          </p:cNvPr>
          <p:cNvSpPr>
            <a:spLocks noGrp="1"/>
          </p:cNvSpPr>
          <p:nvPr>
            <p:ph idx="1"/>
          </p:nvPr>
        </p:nvSpPr>
        <p:spPr>
          <a:xfrm>
            <a:off x="569913" y="1335088"/>
            <a:ext cx="8229600" cy="5321300"/>
          </a:xfrm>
        </p:spPr>
        <p:txBody>
          <a:bodyPr/>
          <a:lstStyle/>
          <a:p>
            <a:pPr>
              <a:defRPr/>
            </a:pPr>
            <a:endParaRPr lang="en-US" dirty="0"/>
          </a:p>
          <a:p>
            <a:pPr>
              <a:defRPr/>
            </a:pPr>
            <a:r>
              <a:rPr lang="en-US" dirty="0"/>
              <a:t>This is the same guiding principle that allows Service Animals into: </a:t>
            </a:r>
          </a:p>
          <a:p>
            <a:pPr marL="514350" indent="-514350">
              <a:buFontTx/>
              <a:buAutoNum type="arabicPeriod"/>
              <a:defRPr/>
            </a:pPr>
            <a:r>
              <a:rPr lang="en-US" dirty="0"/>
              <a:t>All dining and food facilities on campus.</a:t>
            </a:r>
          </a:p>
          <a:p>
            <a:pPr marL="514350" indent="-514350">
              <a:buFontTx/>
              <a:buAutoNum type="arabicPeriod"/>
              <a:defRPr/>
            </a:pPr>
            <a:r>
              <a:rPr lang="en-US" dirty="0"/>
              <a:t>Bathrooms and common living areas.</a:t>
            </a:r>
          </a:p>
          <a:p>
            <a:pPr marL="514350" indent="-514350">
              <a:buFontTx/>
              <a:buAutoNum type="arabicPeriod"/>
              <a:defRPr/>
            </a:pPr>
            <a:r>
              <a:rPr lang="en-US" dirty="0"/>
              <a:t>Lobbies and recreation facilities.</a:t>
            </a:r>
          </a:p>
          <a:p>
            <a:pPr>
              <a:defRPr/>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77129-57C1-1C50-A5D3-DE350BF9CF64}"/>
              </a:ext>
            </a:extLst>
          </p:cNvPr>
          <p:cNvSpPr>
            <a:spLocks noGrp="1"/>
          </p:cNvSpPr>
          <p:nvPr>
            <p:ph type="title"/>
          </p:nvPr>
        </p:nvSpPr>
        <p:spPr/>
        <p:txBody>
          <a:bodyPr/>
          <a:lstStyle/>
          <a:p>
            <a:r>
              <a:rPr lang="en-US" dirty="0"/>
              <a:t>Student Procedures for Registering a Service Animal</a:t>
            </a:r>
          </a:p>
        </p:txBody>
      </p:sp>
      <p:sp>
        <p:nvSpPr>
          <p:cNvPr id="3" name="Content Placeholder 2">
            <a:extLst>
              <a:ext uri="{FF2B5EF4-FFF2-40B4-BE49-F238E27FC236}">
                <a16:creationId xmlns:a16="http://schemas.microsoft.com/office/drawing/2014/main" id="{6B1353F9-C615-B7E6-FB21-8A8BD57CFF9A}"/>
              </a:ext>
            </a:extLst>
          </p:cNvPr>
          <p:cNvSpPr>
            <a:spLocks noGrp="1"/>
          </p:cNvSpPr>
          <p:nvPr>
            <p:ph idx="1"/>
          </p:nvPr>
        </p:nvSpPr>
        <p:spPr>
          <a:xfrm>
            <a:off x="457200" y="1301750"/>
            <a:ext cx="8229600" cy="5291931"/>
          </a:xfrm>
        </p:spPr>
        <p:txBody>
          <a:bodyPr/>
          <a:lstStyle/>
          <a:p>
            <a:pPr marL="0" marR="0" algn="l">
              <a:spcBef>
                <a:spcPts val="0"/>
              </a:spcBef>
              <a:spcAft>
                <a:spcPts val="0"/>
              </a:spcAft>
            </a:pPr>
            <a:r>
              <a:rPr lang="en-US" sz="1800" b="0" i="0" u="none" strike="noStrike" dirty="0">
                <a:solidFill>
                  <a:srgbClr val="000000"/>
                </a:solidFill>
                <a:effectLst/>
                <a:latin typeface="Calibri" panose="020F0502020204030204" pitchFamily="34" charset="0"/>
              </a:rPr>
              <a:t>Step 1: Complete Student Disability Services Application. </a:t>
            </a:r>
          </a:p>
          <a:p>
            <a:pPr marL="0" marR="0" algn="l">
              <a:spcBef>
                <a:spcPts val="0"/>
              </a:spcBef>
              <a:spcAft>
                <a:spcPts val="0"/>
              </a:spcAft>
            </a:pPr>
            <a:endParaRPr lang="en-US" sz="1800" b="0" i="0" u="none" strike="noStrike" dirty="0">
              <a:solidFill>
                <a:srgbClr val="000000"/>
              </a:solidFill>
              <a:effectLst/>
              <a:latin typeface="Calibri" panose="020F0502020204030204" pitchFamily="34" charset="0"/>
            </a:endParaRPr>
          </a:p>
          <a:p>
            <a:pPr marL="0" marR="0" algn="l">
              <a:spcBef>
                <a:spcPts val="0"/>
              </a:spcBef>
              <a:spcAft>
                <a:spcPts val="0"/>
              </a:spcAft>
            </a:pPr>
            <a:r>
              <a:rPr lang="en-US" sz="1800" b="0" i="0" u="none" strike="noStrike" dirty="0">
                <a:solidFill>
                  <a:srgbClr val="000000"/>
                </a:solidFill>
                <a:effectLst/>
                <a:latin typeface="Calibri" panose="020F0502020204030204" pitchFamily="34" charset="0"/>
              </a:rPr>
              <a:t>Step 2: Complete the Housing Request Form and submit for approval </a:t>
            </a:r>
          </a:p>
          <a:p>
            <a:pPr marL="0" marR="0" algn="l">
              <a:spcBef>
                <a:spcPts val="0"/>
              </a:spcBef>
              <a:spcAft>
                <a:spcPts val="0"/>
              </a:spcAft>
            </a:pPr>
            <a:endParaRPr lang="en-US" sz="1800" b="0" i="0" u="none" strike="noStrike" dirty="0">
              <a:solidFill>
                <a:srgbClr val="000000"/>
              </a:solidFill>
              <a:effectLst/>
              <a:latin typeface="Calibri" panose="020F0502020204030204" pitchFamily="34" charset="0"/>
            </a:endParaRPr>
          </a:p>
          <a:p>
            <a:pPr marL="0" marR="0" algn="l">
              <a:spcBef>
                <a:spcPts val="0"/>
              </a:spcBef>
              <a:spcAft>
                <a:spcPts val="0"/>
              </a:spcAft>
            </a:pPr>
            <a:r>
              <a:rPr lang="en-US" sz="1800" b="0" i="0" u="none" strike="noStrike" dirty="0">
                <a:solidFill>
                  <a:srgbClr val="000000"/>
                </a:solidFill>
                <a:effectLst/>
                <a:latin typeface="Calibri" panose="020F0502020204030204" pitchFamily="34" charset="0"/>
              </a:rPr>
              <a:t>Step 3: Meet with Student Disability Services Counselor (James Whitfield/ Raquel </a:t>
            </a:r>
            <a:r>
              <a:rPr lang="en-US" sz="1800" b="0" i="0" u="none" strike="noStrike" dirty="0" err="1">
                <a:solidFill>
                  <a:srgbClr val="000000"/>
                </a:solidFill>
                <a:effectLst/>
                <a:latin typeface="Calibri" panose="020F0502020204030204" pitchFamily="34" charset="0"/>
              </a:rPr>
              <a:t>Iber</a:t>
            </a:r>
            <a:r>
              <a:rPr lang="en-US" sz="1800" b="0" i="0" u="none" strike="noStrike" dirty="0">
                <a:solidFill>
                  <a:srgbClr val="000000"/>
                </a:solidFill>
                <a:effectLst/>
                <a:latin typeface="Calibri" panose="020F0502020204030204" pitchFamily="34" charset="0"/>
              </a:rPr>
              <a:t>) to approve the application.</a:t>
            </a:r>
          </a:p>
          <a:p>
            <a:pPr marL="0" marR="0" algn="l">
              <a:spcBef>
                <a:spcPts val="0"/>
              </a:spcBef>
              <a:spcAft>
                <a:spcPts val="0"/>
              </a:spcAft>
            </a:pPr>
            <a:endParaRPr lang="en-US" sz="1800" b="0" i="0" u="none" strike="noStrike" dirty="0">
              <a:solidFill>
                <a:srgbClr val="000000"/>
              </a:solidFill>
              <a:effectLst/>
              <a:latin typeface="Calibri" panose="020F0502020204030204" pitchFamily="34" charset="0"/>
            </a:endParaRPr>
          </a:p>
          <a:p>
            <a:pPr marL="0" marR="0" algn="l">
              <a:spcBef>
                <a:spcPts val="0"/>
              </a:spcBef>
              <a:spcAft>
                <a:spcPts val="0"/>
              </a:spcAft>
            </a:pPr>
            <a:r>
              <a:rPr lang="en-US" sz="1800" b="0" i="0" u="none" strike="noStrike" dirty="0">
                <a:solidFill>
                  <a:srgbClr val="000000"/>
                </a:solidFill>
                <a:effectLst/>
                <a:latin typeface="Calibri" panose="020F0502020204030204" pitchFamily="34" charset="0"/>
              </a:rPr>
              <a:t>Step 4: SDS notification to Housing upon completing approval meeting with SDS </a:t>
            </a:r>
          </a:p>
          <a:p>
            <a:pPr marL="0" marR="0" algn="l">
              <a:spcBef>
                <a:spcPts val="0"/>
              </a:spcBef>
              <a:spcAft>
                <a:spcPts val="0"/>
              </a:spcAft>
            </a:pPr>
            <a:endParaRPr lang="en-US" sz="1800" b="0" i="0" u="none" strike="noStrike" dirty="0">
              <a:solidFill>
                <a:srgbClr val="000000"/>
              </a:solidFill>
              <a:effectLst/>
              <a:latin typeface="Calibri" panose="020F0502020204030204" pitchFamily="34" charset="0"/>
            </a:endParaRPr>
          </a:p>
          <a:p>
            <a:pPr marL="0" marR="0" algn="l">
              <a:spcBef>
                <a:spcPts val="0"/>
              </a:spcBef>
              <a:spcAft>
                <a:spcPts val="0"/>
              </a:spcAft>
            </a:pPr>
            <a:r>
              <a:rPr lang="en-US" sz="1800" b="0" i="0" u="none" strike="noStrike" dirty="0">
                <a:solidFill>
                  <a:srgbClr val="000000"/>
                </a:solidFill>
                <a:effectLst/>
                <a:latin typeface="Calibri" panose="020F0502020204030204" pitchFamily="34" charset="0"/>
              </a:rPr>
              <a:t>Step 5: Housing will contact student by email to complete additional implementation steps (Service Animal form , room-mate agreement form and Information sheet)</a:t>
            </a:r>
          </a:p>
          <a:p>
            <a:pPr marL="0" marR="0" algn="l">
              <a:spcBef>
                <a:spcPts val="0"/>
              </a:spcBef>
              <a:spcAft>
                <a:spcPts val="0"/>
              </a:spcAft>
            </a:pPr>
            <a:endParaRPr lang="en-US" sz="1800" b="0" i="0" u="none" strike="noStrike" dirty="0">
              <a:solidFill>
                <a:srgbClr val="000000"/>
              </a:solidFill>
              <a:effectLst/>
              <a:latin typeface="Calibri" panose="020F0502020204030204" pitchFamily="34" charset="0"/>
            </a:endParaRPr>
          </a:p>
          <a:p>
            <a:pPr marL="0" marR="0" algn="l">
              <a:spcBef>
                <a:spcPts val="0"/>
              </a:spcBef>
              <a:spcAft>
                <a:spcPts val="0"/>
              </a:spcAft>
            </a:pPr>
            <a:r>
              <a:rPr lang="en-US" sz="1800" b="0" i="0" u="none" strike="noStrike" dirty="0">
                <a:solidFill>
                  <a:srgbClr val="000000"/>
                </a:solidFill>
                <a:effectLst/>
                <a:latin typeface="Calibri" panose="020F0502020204030204" pitchFamily="34" charset="0"/>
              </a:rPr>
              <a:t>Step 6: Once all documentation is complete, Housing will notify student by email</a:t>
            </a:r>
          </a:p>
          <a:p>
            <a:endParaRPr lang="en-US" dirty="0"/>
          </a:p>
        </p:txBody>
      </p:sp>
    </p:spTree>
    <p:extLst>
      <p:ext uri="{BB962C8B-B14F-4D97-AF65-F5344CB8AC3E}">
        <p14:creationId xmlns:p14="http://schemas.microsoft.com/office/powerpoint/2010/main" val="4144741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C6D5D3-5893-C313-5040-D870BF2367C9}"/>
              </a:ext>
            </a:extLst>
          </p:cNvPr>
          <p:cNvSpPr>
            <a:spLocks noGrp="1"/>
          </p:cNvSpPr>
          <p:nvPr>
            <p:ph type="title"/>
          </p:nvPr>
        </p:nvSpPr>
        <p:spPr>
          <a:xfrm>
            <a:off x="566928" y="2651760"/>
            <a:ext cx="8229600" cy="1828800"/>
          </a:xfrm>
        </p:spPr>
        <p:txBody>
          <a:bodyPr/>
          <a:lstStyle/>
          <a:p>
            <a:pPr algn="ctr"/>
            <a:r>
              <a:rPr lang="en-US" altLang="en-US" sz="4800" dirty="0">
                <a:solidFill>
                  <a:schemeClr val="tx1"/>
                </a:solidFill>
                <a:ea typeface="ＭＳ Ｐゴシック" panose="020B0600070205080204" pitchFamily="34" charset="-128"/>
              </a:rPr>
              <a:t>Service Animals in Training</a:t>
            </a:r>
            <a:endParaRPr lang="en-US" sz="4800" dirty="0">
              <a:solidFill>
                <a:schemeClr val="tx1"/>
              </a:solidFill>
            </a:endParaRPr>
          </a:p>
        </p:txBody>
      </p:sp>
    </p:spTree>
    <p:extLst>
      <p:ext uri="{BB962C8B-B14F-4D97-AF65-F5344CB8AC3E}">
        <p14:creationId xmlns:p14="http://schemas.microsoft.com/office/powerpoint/2010/main" val="3167392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a:extLst>
              <a:ext uri="{FF2B5EF4-FFF2-40B4-BE49-F238E27FC236}">
                <a16:creationId xmlns:a16="http://schemas.microsoft.com/office/drawing/2014/main" id="{A09965A7-A643-AD58-5594-5F3A0FB43262}"/>
              </a:ext>
            </a:extLst>
          </p:cNvPr>
          <p:cNvSpPr>
            <a:spLocks noGrp="1" noChangeArrowheads="1"/>
          </p:cNvSpPr>
          <p:nvPr>
            <p:ph type="title"/>
          </p:nvPr>
        </p:nvSpPr>
        <p:spPr/>
        <p:txBody>
          <a:bodyPr/>
          <a:lstStyle/>
          <a:p>
            <a:r>
              <a:rPr lang="en-US" altLang="en-US" dirty="0">
                <a:ea typeface="ＭＳ Ｐゴシック" panose="020B0600070205080204" pitchFamily="34" charset="-128"/>
              </a:rPr>
              <a:t>Texas State Law Regarding Service Animals in Training</a:t>
            </a:r>
          </a:p>
        </p:txBody>
      </p:sp>
      <p:sp>
        <p:nvSpPr>
          <p:cNvPr id="16386" name="Content Placeholder 2">
            <a:extLst>
              <a:ext uri="{FF2B5EF4-FFF2-40B4-BE49-F238E27FC236}">
                <a16:creationId xmlns:a16="http://schemas.microsoft.com/office/drawing/2014/main" id="{BBB2AF1D-A7C7-6282-31C4-037FE286B9A0}"/>
              </a:ext>
            </a:extLst>
          </p:cNvPr>
          <p:cNvSpPr>
            <a:spLocks noGrp="1" noChangeArrowheads="1"/>
          </p:cNvSpPr>
          <p:nvPr>
            <p:ph idx="1"/>
          </p:nvPr>
        </p:nvSpPr>
        <p:spPr/>
        <p:txBody>
          <a:bodyPr/>
          <a:lstStyle/>
          <a:p>
            <a:r>
              <a:rPr lang="en-US" altLang="en-US">
                <a:ea typeface="ＭＳ Ｐゴシック" panose="020B0600070205080204" pitchFamily="34" charset="-128"/>
              </a:rPr>
              <a:t>Texas State Law does allow for Service Animals in training to access areas generally accessible to the general public AS LONG AS they are accompanied by an approved trainer.</a:t>
            </a:r>
          </a:p>
          <a:p>
            <a:r>
              <a:rPr lang="en-US" altLang="en-US">
                <a:ea typeface="ＭＳ Ｐゴシック" panose="020B0600070205080204" pitchFamily="34" charset="-128"/>
              </a:rPr>
              <a:t>Must still meet all of the other regulations in place for trained Service Animals.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a:extLst>
              <a:ext uri="{FF2B5EF4-FFF2-40B4-BE49-F238E27FC236}">
                <a16:creationId xmlns:a16="http://schemas.microsoft.com/office/drawing/2014/main" id="{4A2F63E3-F0AA-E2DD-D323-C616A5280D0B}"/>
              </a:ext>
            </a:extLst>
          </p:cNvPr>
          <p:cNvSpPr>
            <a:spLocks noGrp="1" noChangeArrowheads="1"/>
          </p:cNvSpPr>
          <p:nvPr>
            <p:ph type="title"/>
          </p:nvPr>
        </p:nvSpPr>
        <p:spPr/>
        <p:txBody>
          <a:bodyPr/>
          <a:lstStyle/>
          <a:p>
            <a:r>
              <a:rPr lang="en-US" altLang="en-US" dirty="0">
                <a:ea typeface="ＭＳ Ｐゴシック" panose="020B0600070205080204" pitchFamily="34" charset="-128"/>
              </a:rPr>
              <a:t>What Constitutes an “Approved Trainer”?</a:t>
            </a:r>
          </a:p>
        </p:txBody>
      </p:sp>
      <p:sp>
        <p:nvSpPr>
          <p:cNvPr id="17410" name="Content Placeholder 2">
            <a:extLst>
              <a:ext uri="{FF2B5EF4-FFF2-40B4-BE49-F238E27FC236}">
                <a16:creationId xmlns:a16="http://schemas.microsoft.com/office/drawing/2014/main" id="{A5ADC5BC-EC7B-1964-70D0-757F9EAE7576}"/>
              </a:ext>
            </a:extLst>
          </p:cNvPr>
          <p:cNvSpPr>
            <a:spLocks noGrp="1" noChangeArrowheads="1"/>
          </p:cNvSpPr>
          <p:nvPr>
            <p:ph idx="1"/>
          </p:nvPr>
        </p:nvSpPr>
        <p:spPr>
          <a:xfrm>
            <a:off x="246063" y="1274763"/>
            <a:ext cx="8702675" cy="5381625"/>
          </a:xfrm>
        </p:spPr>
        <p:txBody>
          <a:bodyPr/>
          <a:lstStyle/>
          <a:p>
            <a:r>
              <a:rPr lang="en-US" altLang="en-US">
                <a:ea typeface="ＭＳ Ｐゴシック" panose="020B0600070205080204" pitchFamily="34" charset="-128"/>
              </a:rPr>
              <a:t>Good Question!</a:t>
            </a:r>
          </a:p>
          <a:p>
            <a:r>
              <a:rPr lang="en-US" altLang="en-US">
                <a:ea typeface="ＭＳ Ｐゴシック" panose="020B0600070205080204" pitchFamily="34" charset="-128"/>
              </a:rPr>
              <a:t>Current statutes do not define what an approved trainer is.</a:t>
            </a:r>
          </a:p>
          <a:p>
            <a:r>
              <a:rPr lang="en-US" altLang="en-US">
                <a:ea typeface="ＭＳ Ｐゴシック" panose="020B0600070205080204" pitchFamily="34" charset="-128"/>
              </a:rPr>
              <a:t>Previous language indicated that it was “a person who is a member of professional organization generally recognized as training dogs to be their primary mission”. </a:t>
            </a:r>
          </a:p>
          <a:p>
            <a:r>
              <a:rPr lang="en-US" altLang="en-US">
                <a:ea typeface="ＭＳ Ｐゴシック" panose="020B0600070205080204" pitchFamily="34" charset="-128"/>
              </a:rPr>
              <a:t>Language was removed from state website when DARS was merged into Workforce Commission.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a:extLst>
              <a:ext uri="{FF2B5EF4-FFF2-40B4-BE49-F238E27FC236}">
                <a16:creationId xmlns:a16="http://schemas.microsoft.com/office/drawing/2014/main" id="{D6B8D411-7E1B-4EA0-3DE6-F691C949D62F}"/>
              </a:ext>
            </a:extLst>
          </p:cNvPr>
          <p:cNvSpPr>
            <a:spLocks noGrp="1" noChangeArrowheads="1"/>
          </p:cNvSpPr>
          <p:nvPr>
            <p:ph type="title"/>
          </p:nvPr>
        </p:nvSpPr>
        <p:spPr/>
        <p:txBody>
          <a:bodyPr/>
          <a:lstStyle/>
          <a:p>
            <a:r>
              <a:rPr lang="en-US" altLang="en-US" dirty="0">
                <a:ea typeface="ＭＳ Ｐゴシック" panose="020B0600070205080204" pitchFamily="34" charset="-128"/>
              </a:rPr>
              <a:t>Texas Tech System Wording</a:t>
            </a:r>
          </a:p>
        </p:txBody>
      </p:sp>
      <p:sp>
        <p:nvSpPr>
          <p:cNvPr id="18434" name="Content Placeholder 2">
            <a:extLst>
              <a:ext uri="{FF2B5EF4-FFF2-40B4-BE49-F238E27FC236}">
                <a16:creationId xmlns:a16="http://schemas.microsoft.com/office/drawing/2014/main" id="{ED7DC7DE-F23C-76EE-6D6D-A5EE27BD94CD}"/>
              </a:ext>
            </a:extLst>
          </p:cNvPr>
          <p:cNvSpPr>
            <a:spLocks noGrp="1" noChangeArrowheads="1"/>
          </p:cNvSpPr>
          <p:nvPr>
            <p:ph idx="1"/>
          </p:nvPr>
        </p:nvSpPr>
        <p:spPr/>
        <p:txBody>
          <a:bodyPr/>
          <a:lstStyle/>
          <a:p>
            <a:r>
              <a:rPr lang="en-US" altLang="en-US" sz="3600">
                <a:ea typeface="ＭＳ Ｐゴシック" panose="020B0600070205080204" pitchFamily="34" charset="-128"/>
              </a:rPr>
              <a:t>“An approved trainer is an individual who is certified by a state organization whose primary mission is to train animals for the purpose of assisting individuals with disabilities”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a:extLst>
              <a:ext uri="{FF2B5EF4-FFF2-40B4-BE49-F238E27FC236}">
                <a16:creationId xmlns:a16="http://schemas.microsoft.com/office/drawing/2014/main" id="{A3BA3CA9-EE69-7300-3241-FC2E7FC2E3F7}"/>
              </a:ext>
            </a:extLst>
          </p:cNvPr>
          <p:cNvSpPr>
            <a:spLocks noGrp="1" noChangeArrowheads="1"/>
          </p:cNvSpPr>
          <p:nvPr>
            <p:ph type="title"/>
          </p:nvPr>
        </p:nvSpPr>
        <p:spPr>
          <a:xfrm>
            <a:off x="569913" y="21021"/>
            <a:ext cx="7497763" cy="1143000"/>
          </a:xfrm>
        </p:spPr>
        <p:txBody>
          <a:bodyPr/>
          <a:lstStyle/>
          <a:p>
            <a:r>
              <a:rPr lang="en-US" altLang="en-US" dirty="0">
                <a:ea typeface="ＭＳ Ｐゴシック" panose="020B0600070205080204" pitchFamily="34" charset="-128"/>
              </a:rPr>
              <a:t>Key Provisions of the Texas State Law</a:t>
            </a:r>
          </a:p>
        </p:txBody>
      </p:sp>
      <p:sp>
        <p:nvSpPr>
          <p:cNvPr id="19458" name="Content Placeholder 2">
            <a:extLst>
              <a:ext uri="{FF2B5EF4-FFF2-40B4-BE49-F238E27FC236}">
                <a16:creationId xmlns:a16="http://schemas.microsoft.com/office/drawing/2014/main" id="{E4FEC3B8-A432-59E7-72DB-9408F5B179A0}"/>
              </a:ext>
            </a:extLst>
          </p:cNvPr>
          <p:cNvSpPr>
            <a:spLocks noGrp="1" noChangeArrowheads="1"/>
          </p:cNvSpPr>
          <p:nvPr>
            <p:ph sz="half" idx="1"/>
          </p:nvPr>
        </p:nvSpPr>
        <p:spPr>
          <a:xfrm>
            <a:off x="569913" y="1274763"/>
            <a:ext cx="8440737" cy="5381625"/>
          </a:xfrm>
        </p:spPr>
        <p:txBody>
          <a:bodyPr/>
          <a:lstStyle/>
          <a:p>
            <a:pPr marL="0" indent="0"/>
            <a:r>
              <a:rPr lang="en-US" altLang="en-US">
                <a:ea typeface="ＭＳ Ｐゴシック" panose="020B0600070205080204" pitchFamily="34" charset="-128"/>
              </a:rPr>
              <a:t>Your Rights:</a:t>
            </a:r>
          </a:p>
          <a:p>
            <a:pPr marL="0" indent="0"/>
            <a:r>
              <a:rPr lang="en-US" altLang="en-US">
                <a:ea typeface="ＭＳ Ｐゴシック" panose="020B0600070205080204" pitchFamily="34" charset="-128"/>
              </a:rPr>
              <a:t>*To enter with your trained service animal all places where members of the public are normally free to enter</a:t>
            </a:r>
          </a:p>
          <a:p>
            <a:pPr marL="0" indent="0"/>
            <a:r>
              <a:rPr lang="en-US" altLang="en-US">
                <a:ea typeface="ＭＳ Ｐゴシック" panose="020B0600070205080204" pitchFamily="34" charset="-128"/>
              </a:rPr>
              <a:t>	Public Transportation (at no extra cost)</a:t>
            </a:r>
          </a:p>
          <a:p>
            <a:pPr marL="0" indent="0"/>
            <a:r>
              <a:rPr lang="en-US" altLang="en-US">
                <a:ea typeface="ＭＳ Ｐゴシック" panose="020B0600070205080204" pitchFamily="34" charset="-128"/>
              </a:rPr>
              <a:t>	College dormitory and educational facilities</a:t>
            </a:r>
          </a:p>
          <a:p>
            <a:pPr marL="0" indent="0"/>
            <a:r>
              <a:rPr lang="en-US" altLang="en-US">
                <a:ea typeface="ＭＳ Ｐゴシック" panose="020B0600070205080204" pitchFamily="34" charset="-128"/>
              </a:rPr>
              <a:t>	Businesses</a:t>
            </a:r>
          </a:p>
          <a:p>
            <a:pPr marL="0" indent="0"/>
            <a:r>
              <a:rPr lang="en-US" altLang="en-US">
                <a:ea typeface="ＭＳ Ｐゴシック" panose="020B0600070205080204" pitchFamily="34" charset="-128"/>
              </a:rPr>
              <a:t>	Restaurants or other places where food is for sale</a:t>
            </a:r>
          </a:p>
          <a:p>
            <a:pPr marL="0" indent="0"/>
            <a:r>
              <a:rPr lang="en-US" altLang="en-US">
                <a:ea typeface="ＭＳ Ｐゴシック" panose="020B0600070205080204" pitchFamily="34" charset="-128"/>
              </a:rPr>
              <a:t>	Medical facilities, including clinics, exam rooms, hospital cafeterias, </a:t>
            </a:r>
          </a:p>
          <a:p>
            <a:pPr marL="0" indent="0"/>
            <a:endParaRPr lang="en-US" altLang="en-US">
              <a:ea typeface="ＭＳ Ｐゴシック" panose="020B0600070205080204" pitchFamily="34" charset="-12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a:extLst>
              <a:ext uri="{FF2B5EF4-FFF2-40B4-BE49-F238E27FC236}">
                <a16:creationId xmlns:a16="http://schemas.microsoft.com/office/drawing/2014/main" id="{C53C276D-7676-A142-3CF3-9B2786B06C53}"/>
              </a:ext>
            </a:extLst>
          </p:cNvPr>
          <p:cNvSpPr>
            <a:spLocks noGrp="1" noChangeArrowheads="1"/>
          </p:cNvSpPr>
          <p:nvPr>
            <p:ph type="title"/>
          </p:nvPr>
        </p:nvSpPr>
        <p:spPr>
          <a:xfrm>
            <a:off x="651641" y="22936"/>
            <a:ext cx="7497763" cy="1143000"/>
          </a:xfrm>
        </p:spPr>
        <p:txBody>
          <a:bodyPr/>
          <a:lstStyle/>
          <a:p>
            <a:r>
              <a:rPr lang="en-US" altLang="en-US" dirty="0">
                <a:ea typeface="ＭＳ Ｐゴシック" panose="020B0600070205080204" pitchFamily="34" charset="-128"/>
              </a:rPr>
              <a:t>Additional Keys to Texas State Law</a:t>
            </a:r>
          </a:p>
        </p:txBody>
      </p:sp>
      <p:sp>
        <p:nvSpPr>
          <p:cNvPr id="20482" name="Content Placeholder 3">
            <a:extLst>
              <a:ext uri="{FF2B5EF4-FFF2-40B4-BE49-F238E27FC236}">
                <a16:creationId xmlns:a16="http://schemas.microsoft.com/office/drawing/2014/main" id="{9653389B-D29C-8044-3620-551E1B32A70C}"/>
              </a:ext>
            </a:extLst>
          </p:cNvPr>
          <p:cNvSpPr>
            <a:spLocks noGrp="1" noChangeArrowheads="1"/>
          </p:cNvSpPr>
          <p:nvPr>
            <p:ph sz="half" idx="2"/>
          </p:nvPr>
        </p:nvSpPr>
        <p:spPr>
          <a:xfrm>
            <a:off x="174625" y="1293813"/>
            <a:ext cx="8785225" cy="5362575"/>
          </a:xfrm>
        </p:spPr>
        <p:txBody>
          <a:bodyPr/>
          <a:lstStyle/>
          <a:p>
            <a:pPr marL="0" indent="0"/>
            <a:r>
              <a:rPr lang="en-US" altLang="en-US" sz="2400" b="1">
                <a:ea typeface="ＭＳ Ｐゴシック" panose="020B0600070205080204" pitchFamily="34" charset="-128"/>
              </a:rPr>
              <a:t>Housing</a:t>
            </a:r>
          </a:p>
          <a:p>
            <a:pPr marL="0" indent="0"/>
            <a:r>
              <a:rPr lang="en-US" altLang="en-US" sz="2400">
                <a:ea typeface="ＭＳ Ｐゴシック" panose="020B0600070205080204" pitchFamily="34" charset="-128"/>
              </a:rPr>
              <a:t>It is your right to full and equal access to housing accommodations. You are exempt from pet deposits and any policies against owning animals. An exception to this rule is made for single-family residences where only one room is rented, leased or furnished.</a:t>
            </a:r>
          </a:p>
          <a:p>
            <a:pPr marL="0" indent="0"/>
            <a:r>
              <a:rPr lang="en-US" altLang="en-US" sz="2400" b="1">
                <a:ea typeface="ＭＳ Ｐゴシック" panose="020B0600070205080204" pitchFamily="34" charset="-128"/>
              </a:rPr>
              <a:t>Inquiries</a:t>
            </a:r>
          </a:p>
          <a:p>
            <a:pPr marL="0" indent="0"/>
            <a:r>
              <a:rPr lang="en-US" altLang="en-US" sz="2400">
                <a:ea typeface="ＭＳ Ｐゴシック" panose="020B0600070205080204" pitchFamily="34" charset="-128"/>
              </a:rPr>
              <a:t>It is your right to not be asked about your service animal’s qualifications or certifications when attempting to enter a public place. Representatives of a public facility may ask you about the basic type of assistance the service animal provides you.</a:t>
            </a:r>
          </a:p>
          <a:p>
            <a:pPr marL="0" indent="0"/>
            <a:br>
              <a:rPr lang="en-US" altLang="en-US">
                <a:ea typeface="ＭＳ Ｐゴシック" panose="020B0600070205080204" pitchFamily="34" charset="-128"/>
              </a:rPr>
            </a:br>
            <a:br>
              <a:rPr lang="en-US" altLang="en-US">
                <a:ea typeface="ＭＳ Ｐゴシック" panose="020B0600070205080204" pitchFamily="34" charset="-128"/>
              </a:rPr>
            </a:br>
            <a:endParaRPr lang="en-US" altLang="en-US">
              <a:ea typeface="ＭＳ Ｐゴシック" panose="020B0600070205080204" pitchFamily="34" charset="-128"/>
            </a:endParaRPr>
          </a:p>
          <a:p>
            <a:pPr marL="0" indent="0"/>
            <a:endParaRPr lang="en-US" altLang="en-US">
              <a:ea typeface="ＭＳ Ｐゴシック" panose="020B0600070205080204"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a:extLst>
              <a:ext uri="{FF2B5EF4-FFF2-40B4-BE49-F238E27FC236}">
                <a16:creationId xmlns:a16="http://schemas.microsoft.com/office/drawing/2014/main" id="{8262B553-5E12-9AC7-70A8-8D340C168424}"/>
              </a:ext>
            </a:extLst>
          </p:cNvPr>
          <p:cNvSpPr>
            <a:spLocks noGrp="1" noChangeArrowheads="1"/>
          </p:cNvSpPr>
          <p:nvPr>
            <p:ph type="title"/>
          </p:nvPr>
        </p:nvSpPr>
        <p:spPr/>
        <p:txBody>
          <a:bodyPr/>
          <a:lstStyle/>
          <a:p>
            <a:r>
              <a:rPr lang="en-US" altLang="en-US" dirty="0">
                <a:ea typeface="ＭＳ Ｐゴシック" panose="020B0600070205080204" pitchFamily="34" charset="-128"/>
              </a:rPr>
              <a:t>Todays Objectives</a:t>
            </a:r>
          </a:p>
        </p:txBody>
      </p:sp>
      <p:sp>
        <p:nvSpPr>
          <p:cNvPr id="3" name="Content Placeholder 2">
            <a:extLst>
              <a:ext uri="{FF2B5EF4-FFF2-40B4-BE49-F238E27FC236}">
                <a16:creationId xmlns:a16="http://schemas.microsoft.com/office/drawing/2014/main" id="{0FB730D2-ADD9-92F1-3901-FAD76101964D}"/>
              </a:ext>
            </a:extLst>
          </p:cNvPr>
          <p:cNvSpPr>
            <a:spLocks noGrp="1"/>
          </p:cNvSpPr>
          <p:nvPr>
            <p:ph idx="1"/>
          </p:nvPr>
        </p:nvSpPr>
        <p:spPr>
          <a:xfrm>
            <a:off x="569913" y="1117600"/>
            <a:ext cx="8229600" cy="5538788"/>
          </a:xfrm>
        </p:spPr>
        <p:txBody>
          <a:bodyPr/>
          <a:lstStyle/>
          <a:p>
            <a:pPr>
              <a:defRPr/>
            </a:pPr>
            <a:endParaRPr lang="en-US" dirty="0"/>
          </a:p>
          <a:p>
            <a:pPr marL="514350" indent="-514350">
              <a:buFontTx/>
              <a:buAutoNum type="arabicPeriod"/>
              <a:defRPr/>
            </a:pPr>
            <a:r>
              <a:rPr lang="en-US" sz="2400" dirty="0"/>
              <a:t>Clearly Identify a Service Animal</a:t>
            </a:r>
          </a:p>
          <a:p>
            <a:pPr marL="514350" indent="-514350">
              <a:buFontTx/>
              <a:buAutoNum type="arabicPeriod"/>
              <a:defRPr/>
            </a:pPr>
            <a:endParaRPr lang="en-US" sz="2400" dirty="0"/>
          </a:p>
          <a:p>
            <a:pPr marL="514350" indent="-514350">
              <a:buFontTx/>
              <a:buAutoNum type="arabicPeriod"/>
              <a:defRPr/>
            </a:pPr>
            <a:r>
              <a:rPr lang="en-US" sz="2400" dirty="0"/>
              <a:t>Clearly Identify a Service Animal in Training</a:t>
            </a:r>
          </a:p>
          <a:p>
            <a:pPr marL="514350" indent="-514350">
              <a:buFontTx/>
              <a:buAutoNum type="arabicPeriod"/>
              <a:defRPr/>
            </a:pPr>
            <a:endParaRPr lang="en-US" sz="2400" dirty="0"/>
          </a:p>
          <a:p>
            <a:pPr marL="514350" indent="-514350">
              <a:buFontTx/>
              <a:buAutoNum type="arabicPeriod"/>
              <a:defRPr/>
            </a:pPr>
            <a:r>
              <a:rPr lang="en-US" sz="2400" dirty="0"/>
              <a:t>Clearly identify an Emotional Support Animal</a:t>
            </a:r>
          </a:p>
          <a:p>
            <a:pPr marL="514350" indent="-514350">
              <a:buFontTx/>
              <a:buAutoNum type="arabicPeriod"/>
              <a:defRPr/>
            </a:pPr>
            <a:endParaRPr lang="en-US" sz="2400" dirty="0"/>
          </a:p>
          <a:p>
            <a:pPr marL="514350" indent="-514350">
              <a:buFontTx/>
              <a:buAutoNum type="arabicPeriod"/>
              <a:defRPr/>
            </a:pPr>
            <a:r>
              <a:rPr lang="en-US" sz="2400" dirty="0"/>
              <a:t>Understand the differences between all three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a:extLst>
              <a:ext uri="{FF2B5EF4-FFF2-40B4-BE49-F238E27FC236}">
                <a16:creationId xmlns:a16="http://schemas.microsoft.com/office/drawing/2014/main" id="{3E5BA845-F72E-7B06-3E05-B7EB3F914636}"/>
              </a:ext>
            </a:extLst>
          </p:cNvPr>
          <p:cNvSpPr>
            <a:spLocks noGrp="1" noChangeArrowheads="1"/>
          </p:cNvSpPr>
          <p:nvPr>
            <p:ph type="title"/>
          </p:nvPr>
        </p:nvSpPr>
        <p:spPr/>
        <p:txBody>
          <a:bodyPr/>
          <a:lstStyle/>
          <a:p>
            <a:r>
              <a:rPr lang="en-US" altLang="en-US" dirty="0">
                <a:ea typeface="ＭＳ Ｐゴシック" panose="020B0600070205080204" pitchFamily="34" charset="-128"/>
              </a:rPr>
              <a:t>Penalty Provisions of Texas State Law</a:t>
            </a:r>
          </a:p>
        </p:txBody>
      </p:sp>
      <p:sp>
        <p:nvSpPr>
          <p:cNvPr id="21506" name="Content Placeholder 3">
            <a:extLst>
              <a:ext uri="{FF2B5EF4-FFF2-40B4-BE49-F238E27FC236}">
                <a16:creationId xmlns:a16="http://schemas.microsoft.com/office/drawing/2014/main" id="{5F98EE9F-4351-7332-A044-260CBA9E802A}"/>
              </a:ext>
            </a:extLst>
          </p:cNvPr>
          <p:cNvSpPr>
            <a:spLocks noGrp="1" noChangeArrowheads="1"/>
          </p:cNvSpPr>
          <p:nvPr>
            <p:ph sz="half" idx="2"/>
          </p:nvPr>
        </p:nvSpPr>
        <p:spPr>
          <a:xfrm>
            <a:off x="144463" y="1293813"/>
            <a:ext cx="8866187" cy="5362575"/>
          </a:xfrm>
        </p:spPr>
        <p:txBody>
          <a:bodyPr/>
          <a:lstStyle/>
          <a:p>
            <a:pPr marL="0" indent="0"/>
            <a:r>
              <a:rPr lang="en-US" altLang="en-US" sz="2000" b="1">
                <a:ea typeface="ＭＳ Ｐゴシック" panose="020B0600070205080204" pitchFamily="34" charset="-128"/>
              </a:rPr>
              <a:t>Penalties for Violating Service Animal Laws</a:t>
            </a:r>
          </a:p>
          <a:p>
            <a:pPr marL="0" indent="0"/>
            <a:r>
              <a:rPr lang="en-US" altLang="en-US" sz="2000" b="1">
                <a:ea typeface="ＭＳ Ｐゴシック" panose="020B0600070205080204" pitchFamily="34" charset="-128"/>
              </a:rPr>
              <a:t>Discrimination</a:t>
            </a:r>
          </a:p>
          <a:p>
            <a:pPr marL="0" indent="0"/>
            <a:r>
              <a:rPr lang="en-US" altLang="en-US" sz="2000">
                <a:ea typeface="ＭＳ Ｐゴシック" panose="020B0600070205080204" pitchFamily="34" charset="-128"/>
              </a:rPr>
              <a:t>Denying entry or service to a person with a disability who uses a service animal is discrimination and a:</a:t>
            </a:r>
          </a:p>
          <a:p>
            <a:pPr marL="0" indent="0"/>
            <a:r>
              <a:rPr lang="en-US" altLang="en-US" sz="2000">
                <a:ea typeface="ＭＳ Ｐゴシック" panose="020B0600070205080204" pitchFamily="34" charset="-128"/>
              </a:rPr>
              <a:t>Misdemeanor crime punishable by a fine of not more than $300 and 30 hours of community service</a:t>
            </a:r>
          </a:p>
          <a:p>
            <a:pPr marL="0" indent="0"/>
            <a:r>
              <a:rPr lang="en-US" altLang="en-US" sz="2000">
                <a:ea typeface="ＭＳ Ｐゴシック" panose="020B0600070205080204" pitchFamily="34" charset="-128"/>
              </a:rPr>
              <a:t>Violation of civil liberties that warrants a cause of action for damages in court if there is a presumption of damages to the person</a:t>
            </a:r>
          </a:p>
          <a:p>
            <a:pPr marL="0" indent="0"/>
            <a:endParaRPr lang="en-US" altLang="en-US" sz="2000">
              <a:ea typeface="ＭＳ Ｐゴシック" panose="020B0600070205080204" pitchFamily="34" charset="-128"/>
            </a:endParaRPr>
          </a:p>
          <a:p>
            <a:pPr marL="0" indent="0"/>
            <a:r>
              <a:rPr lang="en-US" altLang="en-US" sz="2000" b="1">
                <a:ea typeface="ＭＳ Ｐゴシック" panose="020B0600070205080204" pitchFamily="34" charset="-128"/>
              </a:rPr>
              <a:t>Fraudulent Use of Service Animals</a:t>
            </a:r>
          </a:p>
          <a:p>
            <a:pPr marL="0" indent="0"/>
            <a:r>
              <a:rPr lang="en-US" altLang="en-US" sz="2000">
                <a:ea typeface="ＭＳ Ｐゴシック" panose="020B0600070205080204" pitchFamily="34" charset="-128"/>
              </a:rPr>
              <a:t>Representing an untrained animal as a trained service animal is a misdemeanor punishable by a fine of not more than $300 and 30 hours of community service.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a:extLst>
              <a:ext uri="{FF2B5EF4-FFF2-40B4-BE49-F238E27FC236}">
                <a16:creationId xmlns:a16="http://schemas.microsoft.com/office/drawing/2014/main" id="{102F6EF5-997A-350A-4731-A364A03EEB4A}"/>
              </a:ext>
            </a:extLst>
          </p:cNvPr>
          <p:cNvSpPr>
            <a:spLocks noGrp="1" noRot="1"/>
          </p:cNvSpPr>
          <p:nvPr>
            <p:ph type="title"/>
          </p:nvPr>
        </p:nvSpPr>
        <p:spPr>
          <a:xfrm>
            <a:off x="379412" y="7883"/>
            <a:ext cx="8385175" cy="1431925"/>
          </a:xfrm>
        </p:spPr>
        <p:txBody>
          <a:bodyPr/>
          <a:lstStyle/>
          <a:p>
            <a:pPr algn="ctr" eaLnBrk="1" hangingPunct="1"/>
            <a:r>
              <a:rPr lang="en-US" altLang="en-US" u="sng" dirty="0">
                <a:ea typeface="ＭＳ Ｐゴシック" panose="020B0600070205080204" pitchFamily="34" charset="-128"/>
              </a:rPr>
              <a:t>Questions and Concerns about Service Animals?</a:t>
            </a:r>
          </a:p>
        </p:txBody>
      </p:sp>
      <p:sp>
        <p:nvSpPr>
          <p:cNvPr id="55298" name="Rectangle 3">
            <a:extLst>
              <a:ext uri="{FF2B5EF4-FFF2-40B4-BE49-F238E27FC236}">
                <a16:creationId xmlns:a16="http://schemas.microsoft.com/office/drawing/2014/main" id="{84E2256D-85C2-866D-67AE-6C8FAD932529}"/>
              </a:ext>
            </a:extLst>
          </p:cNvPr>
          <p:cNvSpPr>
            <a:spLocks noGrp="1" noRot="1"/>
          </p:cNvSpPr>
          <p:nvPr>
            <p:ph type="body" sz="half" idx="1"/>
          </p:nvPr>
        </p:nvSpPr>
        <p:spPr>
          <a:xfrm>
            <a:off x="914400" y="1524000"/>
            <a:ext cx="7391400" cy="5105400"/>
          </a:xfrm>
        </p:spPr>
        <p:txBody>
          <a:bodyPr/>
          <a:lstStyle/>
          <a:p>
            <a:pPr algn="ctr" eaLnBrk="1" hangingPunct="1">
              <a:buFont typeface="Wingdings" pitchFamily="2" charset="2"/>
              <a:buNone/>
              <a:defRPr/>
            </a:pPr>
            <a:r>
              <a:rPr lang="en-US" altLang="en-US" sz="2400" dirty="0">
                <a:ea typeface="ＭＳ Ｐゴシック" panose="020B0600070205080204" pitchFamily="34" charset="-128"/>
              </a:rPr>
              <a:t>Student Disability Services</a:t>
            </a:r>
          </a:p>
          <a:p>
            <a:pPr algn="ctr" eaLnBrk="1" hangingPunct="1">
              <a:buFont typeface="Wingdings" pitchFamily="2" charset="2"/>
              <a:buNone/>
              <a:defRPr/>
            </a:pPr>
            <a:r>
              <a:rPr lang="en-US" altLang="en-US" sz="2400" dirty="0">
                <a:ea typeface="ＭＳ Ｐゴシック" panose="020B0600070205080204" pitchFamily="34" charset="-128"/>
              </a:rPr>
              <a:t>Texas Tech University</a:t>
            </a:r>
          </a:p>
          <a:p>
            <a:pPr algn="ctr" eaLnBrk="1" hangingPunct="1">
              <a:buFont typeface="Wingdings" pitchFamily="2" charset="2"/>
              <a:buNone/>
              <a:defRPr/>
            </a:pPr>
            <a:r>
              <a:rPr lang="en-US" altLang="en-US" sz="2400" dirty="0">
                <a:ea typeface="ＭＳ Ｐゴシック" panose="020B0600070205080204" pitchFamily="34" charset="-128"/>
              </a:rPr>
              <a:t>Box 45007</a:t>
            </a:r>
          </a:p>
          <a:p>
            <a:pPr algn="ctr" eaLnBrk="1" hangingPunct="1">
              <a:buFont typeface="Wingdings" pitchFamily="2" charset="2"/>
              <a:buNone/>
              <a:defRPr/>
            </a:pPr>
            <a:r>
              <a:rPr lang="en-US" altLang="en-US" sz="2400" dirty="0">
                <a:ea typeface="ＭＳ Ｐゴシック" panose="020B0600070205080204" pitchFamily="34" charset="-128"/>
              </a:rPr>
              <a:t>130 Weeks Hall</a:t>
            </a:r>
          </a:p>
          <a:p>
            <a:pPr algn="ctr" eaLnBrk="1" hangingPunct="1">
              <a:buFont typeface="Wingdings" pitchFamily="2" charset="2"/>
              <a:buNone/>
              <a:defRPr/>
            </a:pPr>
            <a:r>
              <a:rPr lang="en-US" altLang="en-US" sz="2400" dirty="0">
                <a:ea typeface="ＭＳ Ｐゴシック" panose="020B0600070205080204" pitchFamily="34" charset="-128"/>
              </a:rPr>
              <a:t>Lubbock, Texas 79409-5007</a:t>
            </a:r>
          </a:p>
          <a:p>
            <a:pPr algn="ctr" eaLnBrk="1" hangingPunct="1">
              <a:buFont typeface="Wingdings" pitchFamily="2" charset="2"/>
              <a:buNone/>
              <a:defRPr/>
            </a:pPr>
            <a:r>
              <a:rPr lang="en-US" altLang="en-US" sz="2400" dirty="0">
                <a:ea typeface="ＭＳ Ｐゴシック" panose="020B0600070205080204" pitchFamily="34" charset="-128"/>
              </a:rPr>
              <a:t>(806) 742-2405</a:t>
            </a:r>
          </a:p>
          <a:p>
            <a:pPr algn="ctr" eaLnBrk="1" hangingPunct="1">
              <a:buFont typeface="Wingdings" pitchFamily="2" charset="2"/>
              <a:buNone/>
              <a:defRPr/>
            </a:pPr>
            <a:r>
              <a:rPr lang="en-US" altLang="en-US" sz="2400" dirty="0">
                <a:ea typeface="ＭＳ Ｐゴシック" panose="020B0600070205080204" pitchFamily="34" charset="-128"/>
                <a:hlinkClick r:id="rId2"/>
              </a:rPr>
              <a:t>james.whitfield@ttu.edu</a:t>
            </a:r>
            <a:r>
              <a:rPr lang="en-US" altLang="en-US" sz="2400" dirty="0">
                <a:ea typeface="ＭＳ Ｐゴシック" panose="020B0600070205080204" pitchFamily="34" charset="-128"/>
              </a:rPr>
              <a:t> </a:t>
            </a:r>
          </a:p>
          <a:p>
            <a:pPr algn="ctr" eaLnBrk="1" hangingPunct="1">
              <a:buFont typeface="Wingdings" pitchFamily="2" charset="2"/>
              <a:buNone/>
              <a:defRPr/>
            </a:pPr>
            <a:r>
              <a:rPr lang="en-US" altLang="en-US" sz="2400" dirty="0">
                <a:ea typeface="ＭＳ Ｐゴシック" panose="020B0600070205080204" pitchFamily="34" charset="-128"/>
                <a:hlinkClick r:id="rId3"/>
              </a:rPr>
              <a:t>sds@ttu.edu</a:t>
            </a:r>
            <a:endParaRPr lang="en-US" altLang="en-US" sz="2400" dirty="0">
              <a:ea typeface="ＭＳ Ｐゴシック" panose="020B0600070205080204" pitchFamily="34" charset="-128"/>
            </a:endParaRPr>
          </a:p>
          <a:p>
            <a:pPr marL="0" indent="0" algn="ctr">
              <a:lnSpc>
                <a:spcPts val="1260"/>
              </a:lnSpc>
              <a:spcBef>
                <a:spcPts val="600"/>
              </a:spcBef>
              <a:spcAft>
                <a:spcPts val="840"/>
              </a:spcAft>
              <a:buFont typeface="Arial" panose="020B0604020202020204" pitchFamily="34" charset="0"/>
              <a:buNone/>
              <a:defRPr/>
            </a:pPr>
            <a:endParaRPr lang="en-US" sz="2400" dirty="0">
              <a:latin typeface="Constantia" panose="02030602050306030303" pitchFamily="18" charset="0"/>
              <a:ea typeface="Constantia" charset="0"/>
              <a:cs typeface="Constantia" charset="0"/>
            </a:endParaRPr>
          </a:p>
          <a:p>
            <a:pPr marL="0" indent="0" algn="ctr">
              <a:lnSpc>
                <a:spcPts val="1260"/>
              </a:lnSpc>
              <a:spcBef>
                <a:spcPts val="600"/>
              </a:spcBef>
              <a:spcAft>
                <a:spcPts val="840"/>
              </a:spcAft>
              <a:buFont typeface="Arial" panose="020B0604020202020204" pitchFamily="34" charset="0"/>
              <a:buNone/>
              <a:defRPr/>
            </a:pPr>
            <a:r>
              <a:rPr lang="en-US" sz="2400" dirty="0">
                <a:latin typeface="Constantia" panose="02030602050306030303" pitchFamily="18" charset="0"/>
                <a:ea typeface="Constantia" charset="0"/>
                <a:cs typeface="Constantia" charset="0"/>
              </a:rPr>
              <a:t>Instagram / Twitter: @TTU_SDS</a:t>
            </a:r>
          </a:p>
          <a:p>
            <a:pPr marL="0" indent="0" algn="ctr">
              <a:lnSpc>
                <a:spcPts val="1260"/>
              </a:lnSpc>
              <a:spcBef>
                <a:spcPts val="600"/>
              </a:spcBef>
              <a:spcAft>
                <a:spcPts val="840"/>
              </a:spcAft>
              <a:buFont typeface="Arial" panose="020B0604020202020204" pitchFamily="34" charset="0"/>
              <a:buNone/>
              <a:defRPr/>
            </a:pPr>
            <a:endParaRPr lang="en-US" sz="2400" dirty="0">
              <a:latin typeface="Constantia" panose="02030602050306030303" pitchFamily="18" charset="0"/>
              <a:ea typeface="Constantia" charset="0"/>
              <a:cs typeface="Constantia" charset="0"/>
            </a:endParaRPr>
          </a:p>
          <a:p>
            <a:pPr algn="ctr" eaLnBrk="1" hangingPunct="1">
              <a:buFont typeface="Wingdings" pitchFamily="2" charset="2"/>
              <a:buNone/>
              <a:defRPr/>
            </a:pPr>
            <a:endParaRPr lang="en-US" altLang="en-US" dirty="0">
              <a:ea typeface="ＭＳ Ｐゴシック" panose="020B0600070205080204" pitchFamily="34" charset="-128"/>
            </a:endParaRPr>
          </a:p>
          <a:p>
            <a:pPr algn="ctr" eaLnBrk="1" hangingPunct="1">
              <a:buFont typeface="Wingdings" pitchFamily="2" charset="2"/>
              <a:buNone/>
              <a:defRPr/>
            </a:pPr>
            <a:endParaRPr lang="en-US" altLang="en-US" sz="2800" dirty="0">
              <a:ea typeface="ＭＳ Ｐゴシック" panose="020B0600070205080204" pitchFamily="34" charset="-128"/>
            </a:endParaRPr>
          </a:p>
          <a:p>
            <a:pPr algn="ctr" eaLnBrk="1" hangingPunct="1">
              <a:buFont typeface="Wingdings" pitchFamily="2" charset="2"/>
              <a:buNone/>
              <a:defRPr/>
            </a:pPr>
            <a:endParaRPr lang="en-US" altLang="en-US" sz="2800" dirty="0">
              <a:ea typeface="ＭＳ Ｐゴシック" panose="020B0600070205080204" pitchFamily="34" charset="-128"/>
            </a:endParaRPr>
          </a:p>
          <a:p>
            <a:pPr algn="ctr" eaLnBrk="1" hangingPunct="1">
              <a:buFont typeface="Wingdings" pitchFamily="2" charset="2"/>
              <a:buNone/>
              <a:defRPr/>
            </a:pPr>
            <a:endParaRPr lang="en-US" altLang="en-US" sz="2800" dirty="0">
              <a:ea typeface="ＭＳ Ｐゴシック" panose="020B0600070205080204" pitchFamily="34" charset="-128"/>
            </a:endParaRPr>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3806B4B-396C-340F-4718-B3E7FD8DAE5D}"/>
              </a:ext>
            </a:extLst>
          </p:cNvPr>
          <p:cNvSpPr>
            <a:spLocks noGrp="1"/>
          </p:cNvSpPr>
          <p:nvPr>
            <p:ph type="title"/>
          </p:nvPr>
        </p:nvSpPr>
        <p:spPr>
          <a:xfrm>
            <a:off x="566928" y="2743200"/>
            <a:ext cx="8385048" cy="1828800"/>
          </a:xfrm>
        </p:spPr>
        <p:txBody>
          <a:bodyPr/>
          <a:lstStyle/>
          <a:p>
            <a:pPr algn="ctr"/>
            <a:r>
              <a:rPr lang="en-US" altLang="en-US" sz="4000" dirty="0">
                <a:solidFill>
                  <a:schemeClr val="tx1"/>
                </a:solidFill>
                <a:ea typeface="ＭＳ Ｐゴシック" panose="020B0600070205080204" pitchFamily="34" charset="-128"/>
              </a:rPr>
              <a:t>Emotional Support Animals</a:t>
            </a:r>
            <a:endParaRPr lang="en-US" sz="4000" dirty="0">
              <a:solidFill>
                <a:schemeClr val="tx1"/>
              </a:solidFill>
            </a:endParaRPr>
          </a:p>
        </p:txBody>
      </p:sp>
    </p:spTree>
    <p:extLst>
      <p:ext uri="{BB962C8B-B14F-4D97-AF65-F5344CB8AC3E}">
        <p14:creationId xmlns:p14="http://schemas.microsoft.com/office/powerpoint/2010/main" val="1243354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041053D7-66A3-5F84-CB8C-4F0614516D87}"/>
              </a:ext>
            </a:extLst>
          </p:cNvPr>
          <p:cNvSpPr>
            <a:spLocks noGrp="1" noChangeArrowheads="1"/>
          </p:cNvSpPr>
          <p:nvPr>
            <p:ph type="title"/>
          </p:nvPr>
        </p:nvSpPr>
        <p:spPr/>
        <p:txBody>
          <a:bodyPr/>
          <a:lstStyle/>
          <a:p>
            <a:r>
              <a:rPr lang="en-US" altLang="en-US">
                <a:ea typeface="ＭＳ Ｐゴシック" panose="020B0600070205080204" pitchFamily="34" charset="-128"/>
              </a:rPr>
              <a:t>What is an Emotional Support Animal?</a:t>
            </a:r>
          </a:p>
        </p:txBody>
      </p:sp>
      <p:sp>
        <p:nvSpPr>
          <p:cNvPr id="23554" name="Content Placeholder 2">
            <a:extLst>
              <a:ext uri="{FF2B5EF4-FFF2-40B4-BE49-F238E27FC236}">
                <a16:creationId xmlns:a16="http://schemas.microsoft.com/office/drawing/2014/main" id="{0C4DCD4D-6277-B3D0-375C-7789F49C77A5}"/>
              </a:ext>
            </a:extLst>
          </p:cNvPr>
          <p:cNvSpPr>
            <a:spLocks noGrp="1" noChangeArrowheads="1"/>
          </p:cNvSpPr>
          <p:nvPr>
            <p:ph sz="half" idx="1"/>
          </p:nvPr>
        </p:nvSpPr>
        <p:spPr>
          <a:xfrm>
            <a:off x="231775" y="1503363"/>
            <a:ext cx="8723313" cy="5153025"/>
          </a:xfrm>
        </p:spPr>
        <p:txBody>
          <a:bodyPr/>
          <a:lstStyle/>
          <a:p>
            <a:pPr marL="0" indent="0"/>
            <a:r>
              <a:rPr lang="en-US" altLang="en-US">
                <a:ea typeface="ＭＳ Ｐゴシック" panose="020B0600070205080204" pitchFamily="34" charset="-128"/>
              </a:rPr>
              <a:t> </a:t>
            </a:r>
            <a:r>
              <a:rPr lang="en-US" altLang="en-US">
                <a:solidFill>
                  <a:srgbClr val="212121"/>
                </a:solidFill>
                <a:latin typeface="Merriweather" panose="020F0502020204030204" pitchFamily="34" charset="0"/>
                <a:ea typeface="ＭＳ Ｐゴシック" panose="020B0600070205080204" pitchFamily="34" charset="-128"/>
              </a:rPr>
              <a:t>An emotional support animal is an animal companion that offers some type of benefit to an individual with some form of disability. The animal is intended to provide companionship and support that will help alleviate at least one aspect of the disability.</a:t>
            </a:r>
          </a:p>
          <a:p>
            <a:pPr marL="0" indent="0"/>
            <a:r>
              <a:rPr lang="en-US" altLang="en-US">
                <a:solidFill>
                  <a:srgbClr val="212121"/>
                </a:solidFill>
                <a:latin typeface="Merriweather" panose="020F0502020204030204" pitchFamily="34" charset="0"/>
                <a:ea typeface="ＭＳ Ｐゴシック" panose="020B0600070205080204" pitchFamily="34" charset="-128"/>
              </a:rPr>
              <a:t>Provide:</a:t>
            </a:r>
          </a:p>
          <a:p>
            <a:pPr marL="0" indent="0"/>
            <a:r>
              <a:rPr lang="en-US" altLang="en-US">
                <a:solidFill>
                  <a:srgbClr val="212121"/>
                </a:solidFill>
                <a:latin typeface="Merriweather" panose="020F0502020204030204" pitchFamily="34" charset="0"/>
                <a:ea typeface="ＭＳ Ｐゴシック" panose="020B0600070205080204" pitchFamily="34" charset="-128"/>
              </a:rPr>
              <a:t>	Anxiety relief</a:t>
            </a:r>
          </a:p>
          <a:p>
            <a:pPr marL="0" indent="0"/>
            <a:r>
              <a:rPr lang="en-US" altLang="en-US">
                <a:solidFill>
                  <a:srgbClr val="212121"/>
                </a:solidFill>
                <a:latin typeface="Merriweather" panose="020F0502020204030204" pitchFamily="34" charset="0"/>
                <a:ea typeface="ＭＳ Ｐゴシック" panose="020B0600070205080204" pitchFamily="34" charset="-128"/>
              </a:rPr>
              <a:t>	Trauma support</a:t>
            </a:r>
          </a:p>
          <a:p>
            <a:pPr marL="0" indent="0"/>
            <a:r>
              <a:rPr lang="en-US" altLang="en-US">
                <a:solidFill>
                  <a:srgbClr val="212121"/>
                </a:solidFill>
                <a:latin typeface="Merriweather" panose="020F0502020204030204" pitchFamily="34" charset="0"/>
                <a:ea typeface="ＭＳ Ｐゴシック" panose="020B0600070205080204" pitchFamily="34" charset="-128"/>
              </a:rPr>
              <a:t>	Reciprocal love and support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3">
            <a:extLst>
              <a:ext uri="{FF2B5EF4-FFF2-40B4-BE49-F238E27FC236}">
                <a16:creationId xmlns:a16="http://schemas.microsoft.com/office/drawing/2014/main" id="{FD58191D-6C38-0DE2-14A3-C974080CE167}"/>
              </a:ext>
            </a:extLst>
          </p:cNvPr>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Emotional Support Animals and the ADA</a:t>
            </a:r>
            <a:endParaRPr lang="en-US" altLang="en-US" i="1" dirty="0">
              <a:ea typeface="ＭＳ Ｐゴシック" panose="020B0600070205080204" pitchFamily="34" charset="-128"/>
            </a:endParaRPr>
          </a:p>
        </p:txBody>
      </p:sp>
      <p:sp>
        <p:nvSpPr>
          <p:cNvPr id="24578" name="Rectangle 4">
            <a:extLst>
              <a:ext uri="{FF2B5EF4-FFF2-40B4-BE49-F238E27FC236}">
                <a16:creationId xmlns:a16="http://schemas.microsoft.com/office/drawing/2014/main" id="{361201B7-D0BC-CA8A-6EDC-64BF36DCF63F}"/>
              </a:ext>
            </a:extLst>
          </p:cNvPr>
          <p:cNvSpPr>
            <a:spLocks noGrp="1" noChangeArrowheads="1"/>
          </p:cNvSpPr>
          <p:nvPr>
            <p:ph idx="1"/>
          </p:nvPr>
        </p:nvSpPr>
        <p:spPr>
          <a:xfrm>
            <a:off x="298450" y="1400175"/>
            <a:ext cx="8675688" cy="5183188"/>
          </a:xfrm>
        </p:spPr>
        <p:txBody>
          <a:bodyPr/>
          <a:lstStyle/>
          <a:p>
            <a:pPr marL="0" indent="0" eaLnBrk="1" hangingPunct="1"/>
            <a:r>
              <a:rPr lang="en-US" altLang="en-US" sz="2400">
                <a:ea typeface="ＭＳ Ｐゴシック" panose="020B0600070205080204" pitchFamily="34" charset="-128"/>
              </a:rPr>
              <a:t>Emotional Support Animals are NOT considered service animals under the ADA. </a:t>
            </a:r>
          </a:p>
          <a:p>
            <a:pPr marL="0" indent="0" eaLnBrk="1" hangingPunct="1"/>
            <a:r>
              <a:rPr lang="en-US" altLang="en-US" sz="2400">
                <a:ea typeface="ＭＳ Ｐゴシック" panose="020B0600070205080204" pitchFamily="34" charset="-128"/>
              </a:rPr>
              <a:t>These terms are used to describe animals that provide comfort just by being with a person.</a:t>
            </a:r>
          </a:p>
          <a:p>
            <a:pPr marL="0" indent="0" eaLnBrk="1" hangingPunct="1"/>
            <a:r>
              <a:rPr lang="en-US" altLang="en-US" sz="2400">
                <a:ea typeface="ＭＳ Ｐゴシック" panose="020B0600070205080204" pitchFamily="34" charset="-128"/>
              </a:rPr>
              <a:t>Because they have not been trained to perform a specific job or task, they do not qualify as service animals under the ADA. However, some State or local governments have laws that allow people to take emotional support animals into public places. </a:t>
            </a:r>
          </a:p>
          <a:p>
            <a:pPr marL="0" indent="0" eaLnBrk="1" hangingPunct="1"/>
            <a:r>
              <a:rPr lang="en-US" altLang="en-US" sz="2400">
                <a:ea typeface="ＭＳ Ｐゴシック" panose="020B0600070205080204" pitchFamily="34" charset="-128"/>
              </a:rPr>
              <a:t>They ARE however, covered under the Fair Housing Act as a reasonable accommodation.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a:extLst>
              <a:ext uri="{FF2B5EF4-FFF2-40B4-BE49-F238E27FC236}">
                <a16:creationId xmlns:a16="http://schemas.microsoft.com/office/drawing/2014/main" id="{83379541-0F2A-22A7-C82D-0F94300B63BB}"/>
              </a:ext>
            </a:extLst>
          </p:cNvPr>
          <p:cNvSpPr>
            <a:spLocks noGrp="1" noChangeArrowheads="1"/>
          </p:cNvSpPr>
          <p:nvPr>
            <p:ph type="title"/>
          </p:nvPr>
        </p:nvSpPr>
        <p:spPr/>
        <p:txBody>
          <a:bodyPr/>
          <a:lstStyle/>
          <a:p>
            <a:r>
              <a:rPr lang="en-US" altLang="en-US" dirty="0">
                <a:ea typeface="ＭＳ Ｐゴシック" panose="020B0600070205080204" pitchFamily="34" charset="-128"/>
              </a:rPr>
              <a:t>Legal Precedent for Emotional Support Animals</a:t>
            </a:r>
          </a:p>
        </p:txBody>
      </p:sp>
      <p:sp>
        <p:nvSpPr>
          <p:cNvPr id="25602" name="Content Placeholder 2">
            <a:extLst>
              <a:ext uri="{FF2B5EF4-FFF2-40B4-BE49-F238E27FC236}">
                <a16:creationId xmlns:a16="http://schemas.microsoft.com/office/drawing/2014/main" id="{280A6671-AC7E-3C75-0757-EA56D1786C65}"/>
              </a:ext>
            </a:extLst>
          </p:cNvPr>
          <p:cNvSpPr>
            <a:spLocks noGrp="1" noChangeArrowheads="1"/>
          </p:cNvSpPr>
          <p:nvPr>
            <p:ph idx="1"/>
          </p:nvPr>
        </p:nvSpPr>
        <p:spPr>
          <a:xfrm>
            <a:off x="569913" y="1344613"/>
            <a:ext cx="8229600" cy="5311775"/>
          </a:xfrm>
        </p:spPr>
        <p:txBody>
          <a:bodyPr/>
          <a:lstStyle/>
          <a:p>
            <a:pPr algn="ctr"/>
            <a:r>
              <a:rPr lang="en-US" altLang="en-US" dirty="0">
                <a:ea typeface="ＭＳ Ｐゴシック" panose="020B0600070205080204" pitchFamily="34" charset="-128"/>
              </a:rPr>
              <a:t>Legal Precedent</a:t>
            </a:r>
          </a:p>
          <a:p>
            <a:r>
              <a:rPr lang="en-US" altLang="en-US" dirty="0">
                <a:ea typeface="ＭＳ Ｐゴシック" panose="020B0600070205080204" pitchFamily="34" charset="-128"/>
              </a:rPr>
              <a:t>U.S vs University of Nebraska at Kearney (2011)</a:t>
            </a:r>
          </a:p>
          <a:p>
            <a:r>
              <a:rPr lang="en-US" altLang="en-US" dirty="0">
                <a:ea typeface="ＭＳ Ｐゴシック" panose="020B0600070205080204" pitchFamily="34" charset="-128"/>
              </a:rPr>
              <a:t>Key points of the ruling:</a:t>
            </a:r>
          </a:p>
          <a:p>
            <a:pPr>
              <a:buFontTx/>
              <a:buAutoNum type="arabicPeriod"/>
            </a:pPr>
            <a:r>
              <a:rPr lang="en-US" altLang="en-US" sz="2400" dirty="0">
                <a:ea typeface="ＭＳ Ｐゴシック" panose="020B0600070205080204" pitchFamily="34" charset="-128"/>
              </a:rPr>
              <a:t>Campus housing on a public institution is subject to the Fair Housing Act</a:t>
            </a:r>
          </a:p>
          <a:p>
            <a:pPr>
              <a:buFontTx/>
              <a:buAutoNum type="arabicPeriod"/>
            </a:pPr>
            <a:r>
              <a:rPr lang="en-US" altLang="en-US" sz="2400" dirty="0">
                <a:ea typeface="ＭＳ Ｐゴシック" panose="020B0600070205080204" pitchFamily="34" charset="-128"/>
              </a:rPr>
              <a:t>Cited HUD rules that necessitate the accommodation of an ESA for “full enjoyment and use” of the dwelling.</a:t>
            </a:r>
          </a:p>
          <a:p>
            <a:pPr>
              <a:buFontTx/>
              <a:buAutoNum type="arabicPeriod"/>
            </a:pPr>
            <a:r>
              <a:rPr lang="en-US" altLang="en-US" sz="2400" dirty="0">
                <a:ea typeface="ＭＳ Ｐゴシック" panose="020B0600070205080204" pitchFamily="34" charset="-128"/>
              </a:rPr>
              <a:t>UNK case also established the requirement that institutions have a process in place for processing requests for ESA’s.</a:t>
            </a:r>
          </a:p>
          <a:p>
            <a:pPr>
              <a:buFontTx/>
              <a:buAutoNum type="arabicPeriod"/>
            </a:pPr>
            <a:endParaRPr lang="en-US" altLang="en-US" dirty="0">
              <a:ea typeface="ＭＳ Ｐゴシック" panose="020B0600070205080204" pitchFamily="34" charset="-12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DF8A0-7509-F860-D789-9912A453A964}"/>
              </a:ext>
            </a:extLst>
          </p:cNvPr>
          <p:cNvSpPr>
            <a:spLocks noGrp="1"/>
          </p:cNvSpPr>
          <p:nvPr>
            <p:ph type="title"/>
          </p:nvPr>
        </p:nvSpPr>
        <p:spPr/>
        <p:txBody>
          <a:bodyPr/>
          <a:lstStyle/>
          <a:p>
            <a:r>
              <a:rPr lang="en-US" dirty="0"/>
              <a:t>Student Process for Registering an ESA</a:t>
            </a:r>
          </a:p>
        </p:txBody>
      </p:sp>
      <p:sp>
        <p:nvSpPr>
          <p:cNvPr id="3" name="Content Placeholder 2">
            <a:extLst>
              <a:ext uri="{FF2B5EF4-FFF2-40B4-BE49-F238E27FC236}">
                <a16:creationId xmlns:a16="http://schemas.microsoft.com/office/drawing/2014/main" id="{AB24F9AE-090E-AAFB-384F-DA9D4FFCFFA2}"/>
              </a:ext>
            </a:extLst>
          </p:cNvPr>
          <p:cNvSpPr>
            <a:spLocks noGrp="1"/>
          </p:cNvSpPr>
          <p:nvPr>
            <p:ph idx="1"/>
          </p:nvPr>
        </p:nvSpPr>
        <p:spPr>
          <a:xfrm>
            <a:off x="569913" y="1221581"/>
            <a:ext cx="8229600" cy="5434807"/>
          </a:xfrm>
        </p:spPr>
        <p:txBody>
          <a:bodyPr/>
          <a:lstStyle/>
          <a:p>
            <a:pPr marL="0" marR="0" algn="l">
              <a:spcBef>
                <a:spcPts val="0"/>
              </a:spcBef>
              <a:spcAft>
                <a:spcPts val="0"/>
              </a:spcAft>
            </a:pPr>
            <a:r>
              <a:rPr lang="en-US" sz="2000" b="0" i="0" u="none" strike="noStrike" dirty="0">
                <a:solidFill>
                  <a:srgbClr val="000000"/>
                </a:solidFill>
                <a:effectLst/>
                <a:latin typeface="Calibri" panose="020F0502020204030204" pitchFamily="34" charset="0"/>
              </a:rPr>
              <a:t>Step 1: Complete Student Disability Services Application </a:t>
            </a:r>
          </a:p>
          <a:p>
            <a:pPr marL="0" marR="0" algn="l">
              <a:spcBef>
                <a:spcPts val="0"/>
              </a:spcBef>
              <a:spcAft>
                <a:spcPts val="0"/>
              </a:spcAft>
            </a:pPr>
            <a:endParaRPr lang="en-US" sz="2000" b="0" i="0" u="none" strike="noStrike" dirty="0">
              <a:solidFill>
                <a:srgbClr val="000000"/>
              </a:solidFill>
              <a:effectLst/>
              <a:latin typeface="Calibri" panose="020F0502020204030204" pitchFamily="34" charset="0"/>
            </a:endParaRPr>
          </a:p>
          <a:p>
            <a:pPr marL="0" marR="0" algn="l">
              <a:spcBef>
                <a:spcPts val="0"/>
              </a:spcBef>
              <a:spcAft>
                <a:spcPts val="0"/>
              </a:spcAft>
            </a:pPr>
            <a:r>
              <a:rPr lang="en-US" sz="2000" b="0" i="0" u="none" strike="noStrike" dirty="0">
                <a:solidFill>
                  <a:srgbClr val="000000"/>
                </a:solidFill>
                <a:effectLst/>
                <a:latin typeface="Calibri" panose="020F0502020204030204" pitchFamily="34" charset="0"/>
              </a:rPr>
              <a:t>Step 2: Complete the Housing Accommodation Request Form and submit for acceptance to the SDS office</a:t>
            </a:r>
          </a:p>
          <a:p>
            <a:pPr marL="0" marR="0" algn="l">
              <a:spcBef>
                <a:spcPts val="0"/>
              </a:spcBef>
              <a:spcAft>
                <a:spcPts val="0"/>
              </a:spcAft>
            </a:pPr>
            <a:r>
              <a:rPr lang="en-US" sz="2000" b="0" i="0" u="none" strike="noStrike" dirty="0">
                <a:solidFill>
                  <a:srgbClr val="000000"/>
                </a:solidFill>
                <a:effectLst/>
                <a:latin typeface="Calibri" panose="020F0502020204030204" pitchFamily="34" charset="0"/>
              </a:rPr>
              <a:t> </a:t>
            </a:r>
          </a:p>
          <a:p>
            <a:pPr marL="0" marR="0" algn="l">
              <a:spcBef>
                <a:spcPts val="0"/>
              </a:spcBef>
              <a:spcAft>
                <a:spcPts val="0"/>
              </a:spcAft>
            </a:pPr>
            <a:r>
              <a:rPr lang="en-US" sz="2000" b="0" i="0" u="none" strike="noStrike" dirty="0">
                <a:solidFill>
                  <a:srgbClr val="000000"/>
                </a:solidFill>
                <a:effectLst/>
                <a:latin typeface="Calibri" panose="020F0502020204030204" pitchFamily="34" charset="0"/>
              </a:rPr>
              <a:t>Step 3: Meet with Student Disability Services Counselor (James Whitfield/ Raquel </a:t>
            </a:r>
            <a:r>
              <a:rPr lang="en-US" sz="2000" b="0" i="0" u="none" strike="noStrike" dirty="0" err="1">
                <a:solidFill>
                  <a:srgbClr val="000000"/>
                </a:solidFill>
                <a:effectLst/>
                <a:latin typeface="Calibri" panose="020F0502020204030204" pitchFamily="34" charset="0"/>
              </a:rPr>
              <a:t>Iber</a:t>
            </a:r>
            <a:r>
              <a:rPr lang="en-US" sz="2000" b="0" i="0" u="none" strike="noStrike" dirty="0">
                <a:solidFill>
                  <a:srgbClr val="000000"/>
                </a:solidFill>
                <a:effectLst/>
                <a:latin typeface="Calibri" panose="020F0502020204030204" pitchFamily="34" charset="0"/>
              </a:rPr>
              <a:t>) for approval of an ESA</a:t>
            </a:r>
          </a:p>
          <a:p>
            <a:pPr marL="0" marR="0" algn="l">
              <a:spcBef>
                <a:spcPts val="0"/>
              </a:spcBef>
              <a:spcAft>
                <a:spcPts val="0"/>
              </a:spcAft>
            </a:pPr>
            <a:endParaRPr lang="en-US" sz="2000" b="0" i="0" u="none" strike="noStrike" dirty="0">
              <a:solidFill>
                <a:srgbClr val="000000"/>
              </a:solidFill>
              <a:effectLst/>
              <a:latin typeface="Calibri" panose="020F0502020204030204" pitchFamily="34" charset="0"/>
            </a:endParaRPr>
          </a:p>
          <a:p>
            <a:pPr marL="0" marR="0" algn="l">
              <a:spcBef>
                <a:spcPts val="0"/>
              </a:spcBef>
              <a:spcAft>
                <a:spcPts val="0"/>
              </a:spcAft>
            </a:pPr>
            <a:r>
              <a:rPr lang="en-US" sz="2000" b="0" i="0" u="none" strike="noStrike" dirty="0">
                <a:solidFill>
                  <a:srgbClr val="000000"/>
                </a:solidFill>
                <a:effectLst/>
                <a:latin typeface="Calibri" panose="020F0502020204030204" pitchFamily="34" charset="0"/>
              </a:rPr>
              <a:t>Step 4: SDS sends notification of ESA approval to Housing upon completing the approval meeting</a:t>
            </a:r>
          </a:p>
          <a:p>
            <a:pPr marL="0" marR="0" algn="l">
              <a:spcBef>
                <a:spcPts val="0"/>
              </a:spcBef>
              <a:spcAft>
                <a:spcPts val="0"/>
              </a:spcAft>
            </a:pPr>
            <a:endParaRPr lang="en-US" sz="2000" b="0" i="0" u="none" strike="noStrike" dirty="0">
              <a:solidFill>
                <a:srgbClr val="000000"/>
              </a:solidFill>
              <a:effectLst/>
              <a:latin typeface="Calibri" panose="020F0502020204030204" pitchFamily="34" charset="0"/>
            </a:endParaRPr>
          </a:p>
          <a:p>
            <a:pPr marL="0" marR="0" algn="l">
              <a:spcBef>
                <a:spcPts val="0"/>
              </a:spcBef>
              <a:spcAft>
                <a:spcPts val="0"/>
              </a:spcAft>
            </a:pPr>
            <a:r>
              <a:rPr lang="en-US" sz="2000" b="0" i="0" u="none" strike="noStrike" dirty="0">
                <a:solidFill>
                  <a:srgbClr val="000000"/>
                </a:solidFill>
                <a:effectLst/>
                <a:latin typeface="Calibri" panose="020F0502020204030204" pitchFamily="34" charset="0"/>
              </a:rPr>
              <a:t>Step 5: Housing will contact student by email to complete additional procedural  information (ESA Procedure form, room-mate agreement form and Information sheet)</a:t>
            </a:r>
          </a:p>
          <a:p>
            <a:pPr marL="0" marR="0" algn="l">
              <a:spcBef>
                <a:spcPts val="0"/>
              </a:spcBef>
              <a:spcAft>
                <a:spcPts val="0"/>
              </a:spcAft>
            </a:pPr>
            <a:endParaRPr lang="en-US" sz="2000" b="0" i="0" u="none" strike="noStrike" dirty="0">
              <a:solidFill>
                <a:srgbClr val="000000"/>
              </a:solidFill>
              <a:effectLst/>
              <a:latin typeface="Calibri" panose="020F0502020204030204" pitchFamily="34" charset="0"/>
            </a:endParaRPr>
          </a:p>
          <a:p>
            <a:pPr marL="0" marR="0" algn="l">
              <a:spcBef>
                <a:spcPts val="0"/>
              </a:spcBef>
              <a:spcAft>
                <a:spcPts val="0"/>
              </a:spcAft>
            </a:pPr>
            <a:r>
              <a:rPr lang="en-US" sz="2000" b="0" i="0" u="none" strike="noStrike" dirty="0">
                <a:solidFill>
                  <a:srgbClr val="000000"/>
                </a:solidFill>
                <a:effectLst/>
                <a:latin typeface="Calibri" panose="020F0502020204030204" pitchFamily="34" charset="0"/>
              </a:rPr>
              <a:t>Step 6: Once all documentation is complete, Housing will notify student by email the process has been completed and animal is registered.</a:t>
            </a:r>
          </a:p>
          <a:p>
            <a:endParaRPr lang="en-US" dirty="0"/>
          </a:p>
        </p:txBody>
      </p:sp>
    </p:spTree>
    <p:extLst>
      <p:ext uri="{BB962C8B-B14F-4D97-AF65-F5344CB8AC3E}">
        <p14:creationId xmlns:p14="http://schemas.microsoft.com/office/powerpoint/2010/main" val="39828756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a:extLst>
              <a:ext uri="{FF2B5EF4-FFF2-40B4-BE49-F238E27FC236}">
                <a16:creationId xmlns:a16="http://schemas.microsoft.com/office/drawing/2014/main" id="{CCA1E6E4-DF5D-A548-BD3F-45DFA37AA62F}"/>
              </a:ext>
            </a:extLst>
          </p:cNvPr>
          <p:cNvSpPr>
            <a:spLocks noGrp="1" noChangeArrowheads="1"/>
          </p:cNvSpPr>
          <p:nvPr>
            <p:ph type="title"/>
          </p:nvPr>
        </p:nvSpPr>
        <p:spPr/>
        <p:txBody>
          <a:bodyPr/>
          <a:lstStyle/>
          <a:p>
            <a:r>
              <a:rPr lang="en-US" altLang="en-US" dirty="0">
                <a:ea typeface="ＭＳ Ｐゴシック" panose="020B0600070205080204" pitchFamily="34" charset="-128"/>
              </a:rPr>
              <a:t>Emotional Support Animal Eligibility</a:t>
            </a:r>
          </a:p>
        </p:txBody>
      </p:sp>
      <p:sp>
        <p:nvSpPr>
          <p:cNvPr id="26626" name="Content Placeholder 2">
            <a:extLst>
              <a:ext uri="{FF2B5EF4-FFF2-40B4-BE49-F238E27FC236}">
                <a16:creationId xmlns:a16="http://schemas.microsoft.com/office/drawing/2014/main" id="{1F34182E-F70F-A60E-92C7-A13546BFA4B6}"/>
              </a:ext>
            </a:extLst>
          </p:cNvPr>
          <p:cNvSpPr>
            <a:spLocks noGrp="1" noChangeArrowheads="1"/>
          </p:cNvSpPr>
          <p:nvPr>
            <p:ph idx="1"/>
          </p:nvPr>
        </p:nvSpPr>
        <p:spPr>
          <a:xfrm>
            <a:off x="569913" y="1308100"/>
            <a:ext cx="8229600" cy="5549900"/>
          </a:xfrm>
        </p:spPr>
        <p:txBody>
          <a:bodyPr/>
          <a:lstStyle/>
          <a:p>
            <a:r>
              <a:rPr lang="en-US" altLang="en-US" sz="2400" b="1" dirty="0">
                <a:ea typeface="ＭＳ Ｐゴシック" panose="020B0600070205080204" pitchFamily="34" charset="-128"/>
              </a:rPr>
              <a:t>Requirements for eligibility for an ESA</a:t>
            </a:r>
            <a:r>
              <a:rPr lang="en-US" altLang="en-US" sz="2400" dirty="0">
                <a:ea typeface="ＭＳ Ｐゴシック" panose="020B0600070205080204" pitchFamily="34" charset="-128"/>
              </a:rPr>
              <a:t>:</a:t>
            </a:r>
          </a:p>
          <a:p>
            <a:endParaRPr lang="en-US" altLang="en-US" sz="2400" dirty="0">
              <a:ea typeface="ＭＳ Ｐゴシック" panose="020B0600070205080204" pitchFamily="34" charset="-128"/>
            </a:endParaRPr>
          </a:p>
          <a:p>
            <a:pPr marL="0" indent="0"/>
            <a:r>
              <a:rPr lang="en-US" altLang="en-US" sz="2000" dirty="0">
                <a:ea typeface="ＭＳ Ｐゴシック" panose="020B0600070205080204" pitchFamily="34" charset="-128"/>
              </a:rPr>
              <a:t>Documentation from a qualified mental health professional clearly stating the need for the ESA. </a:t>
            </a:r>
          </a:p>
          <a:p>
            <a:pPr marL="0" indent="0"/>
            <a:r>
              <a:rPr lang="en-US" altLang="en-US" sz="2000" dirty="0">
                <a:ea typeface="ＭＳ Ｐゴシック" panose="020B0600070205080204" pitchFamily="34" charset="-128"/>
              </a:rPr>
              <a:t>Documentation from an online website is generally not acceptable and is not recognized by HUD or DOJ. Not sufficient to establish an individual has a non-observable disability or a disability-related need for an ESA.</a:t>
            </a:r>
          </a:p>
          <a:p>
            <a:pPr marL="0" indent="0"/>
            <a:r>
              <a:rPr lang="en-US" altLang="en-US" sz="2000" dirty="0">
                <a:ea typeface="ＭＳ Ｐゴシック" panose="020B0600070205080204" pitchFamily="34" charset="-128"/>
              </a:rPr>
              <a:t>Tele-health assessments are recognized.</a:t>
            </a:r>
          </a:p>
          <a:p>
            <a:pPr marL="0" indent="0"/>
            <a:r>
              <a:rPr lang="en-US" altLang="en-US" sz="2000" dirty="0">
                <a:ea typeface="ＭＳ Ｐゴシック" panose="020B0600070205080204" pitchFamily="34" charset="-128"/>
              </a:rPr>
              <a:t>A reliable form of documentation is a note from a person’s health provider that confirms a person’s need for an ESA and the provider has </a:t>
            </a:r>
            <a:r>
              <a:rPr lang="en-US" altLang="en-US" sz="2000" dirty="0">
                <a:highlight>
                  <a:srgbClr val="FFFF00"/>
                </a:highlight>
                <a:ea typeface="ＭＳ Ｐゴシック" panose="020B0600070205080204" pitchFamily="34" charset="-128"/>
              </a:rPr>
              <a:t>personal knowledge </a:t>
            </a:r>
            <a:r>
              <a:rPr lang="en-US" altLang="en-US" sz="2000" dirty="0">
                <a:ea typeface="ＭＳ Ｐゴシック" panose="020B0600070205080204" pitchFamily="34" charset="-128"/>
              </a:rPr>
              <a:t>of the individual.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a:extLst>
              <a:ext uri="{FF2B5EF4-FFF2-40B4-BE49-F238E27FC236}">
                <a16:creationId xmlns:a16="http://schemas.microsoft.com/office/drawing/2014/main" id="{07260716-7481-A67F-05C5-E4EB4CC57BB0}"/>
              </a:ext>
            </a:extLst>
          </p:cNvPr>
          <p:cNvSpPr>
            <a:spLocks noGrp="1" noChangeArrowheads="1"/>
          </p:cNvSpPr>
          <p:nvPr>
            <p:ph type="title"/>
          </p:nvPr>
        </p:nvSpPr>
        <p:spPr/>
        <p:txBody>
          <a:bodyPr/>
          <a:lstStyle/>
          <a:p>
            <a:r>
              <a:rPr lang="en-US" altLang="en-US">
                <a:ea typeface="ＭＳ Ｐゴシック" panose="020B0600070205080204" pitchFamily="34" charset="-128"/>
              </a:rPr>
              <a:t>Documentation Guidelines</a:t>
            </a:r>
          </a:p>
        </p:txBody>
      </p:sp>
      <p:sp>
        <p:nvSpPr>
          <p:cNvPr id="36866" name="Content Placeholder 2">
            <a:extLst>
              <a:ext uri="{FF2B5EF4-FFF2-40B4-BE49-F238E27FC236}">
                <a16:creationId xmlns:a16="http://schemas.microsoft.com/office/drawing/2014/main" id="{E540307B-8E08-2E5E-95F9-65E6A168C778}"/>
              </a:ext>
            </a:extLst>
          </p:cNvPr>
          <p:cNvSpPr>
            <a:spLocks noGrp="1" noChangeArrowheads="1"/>
          </p:cNvSpPr>
          <p:nvPr>
            <p:ph idx="1"/>
          </p:nvPr>
        </p:nvSpPr>
        <p:spPr>
          <a:xfrm>
            <a:off x="307154" y="1229711"/>
            <a:ext cx="8229600" cy="5184940"/>
          </a:xfrm>
        </p:spPr>
        <p:txBody>
          <a:bodyPr/>
          <a:lstStyle/>
          <a:p>
            <a:r>
              <a:rPr lang="en-US" altLang="en-US" dirty="0">
                <a:ea typeface="ＭＳ Ｐゴシック" panose="020B0600070205080204" pitchFamily="34" charset="-128"/>
              </a:rPr>
              <a:t>Documentation does not require a specific diagnosis of a disability, but should tie the need for an ESA to the disability itself.</a:t>
            </a:r>
          </a:p>
          <a:p>
            <a:r>
              <a:rPr lang="en-US" altLang="en-US" dirty="0">
                <a:ea typeface="ＭＳ Ｐゴシック" panose="020B0600070205080204" pitchFamily="34" charset="-128"/>
              </a:rPr>
              <a:t>Needs to follow published SDS guidelines for documentation:</a:t>
            </a:r>
          </a:p>
          <a:p>
            <a:r>
              <a:rPr lang="en-US" altLang="en-US" dirty="0">
                <a:ea typeface="ＭＳ Ｐゴシック" panose="020B0600070205080204" pitchFamily="34" charset="-128"/>
              </a:rPr>
              <a:t>	1. On official letterhead.</a:t>
            </a:r>
          </a:p>
          <a:p>
            <a:r>
              <a:rPr lang="en-US" altLang="en-US" dirty="0">
                <a:ea typeface="ＭＳ Ｐゴシック" panose="020B0600070205080204" pitchFamily="34" charset="-128"/>
              </a:rPr>
              <a:t>	2. Completed by a licensed mental health 	professional.</a:t>
            </a:r>
          </a:p>
          <a:p>
            <a:r>
              <a:rPr lang="en-US" altLang="en-US" dirty="0">
                <a:ea typeface="ＭＳ Ｐゴシック" panose="020B0600070205080204" pitchFamily="34" charset="-128"/>
              </a:rPr>
              <a:t>	3. Completed or updated within the past year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8B1DA-2D66-0195-8F52-5C30878277E3}"/>
              </a:ext>
            </a:extLst>
          </p:cNvPr>
          <p:cNvSpPr>
            <a:spLocks noGrp="1"/>
          </p:cNvSpPr>
          <p:nvPr>
            <p:ph type="title"/>
          </p:nvPr>
        </p:nvSpPr>
        <p:spPr/>
        <p:txBody>
          <a:bodyPr/>
          <a:lstStyle/>
          <a:p>
            <a:r>
              <a:rPr lang="en-US" dirty="0"/>
              <a:t>General HUD Guidelines for ESA’s</a:t>
            </a:r>
          </a:p>
        </p:txBody>
      </p:sp>
      <p:sp>
        <p:nvSpPr>
          <p:cNvPr id="3" name="Content Placeholder 2">
            <a:extLst>
              <a:ext uri="{FF2B5EF4-FFF2-40B4-BE49-F238E27FC236}">
                <a16:creationId xmlns:a16="http://schemas.microsoft.com/office/drawing/2014/main" id="{286EA032-A25E-71F2-3FFD-0FB6B908D9AA}"/>
              </a:ext>
            </a:extLst>
          </p:cNvPr>
          <p:cNvSpPr>
            <a:spLocks noGrp="1"/>
          </p:cNvSpPr>
          <p:nvPr>
            <p:ph idx="1"/>
          </p:nvPr>
        </p:nvSpPr>
        <p:spPr>
          <a:xfrm>
            <a:off x="569913" y="1328057"/>
            <a:ext cx="8229600" cy="5328331"/>
          </a:xfrm>
        </p:spPr>
        <p:txBody>
          <a:bodyPr/>
          <a:lstStyle/>
          <a:p>
            <a:r>
              <a:rPr lang="en-US" dirty="0"/>
              <a:t>A housing provider may not charge a fee for processing the ESA request</a:t>
            </a:r>
          </a:p>
          <a:p>
            <a:r>
              <a:rPr lang="en-US" dirty="0"/>
              <a:t>A housing provider may not charge a pet fee or deposit. They can charge for damage.</a:t>
            </a:r>
          </a:p>
          <a:p>
            <a:r>
              <a:rPr lang="en-US" dirty="0"/>
              <a:t>A reasonable accommodation may include alterations to a HOA rule, or zoning laws</a:t>
            </a:r>
          </a:p>
          <a:p>
            <a:r>
              <a:rPr lang="en-US" dirty="0"/>
              <a:t>Entities are not required to provided an ESA accommodation if it constitutes a direct threat to other tenants and/or property damage. </a:t>
            </a:r>
          </a:p>
        </p:txBody>
      </p:sp>
    </p:spTree>
    <p:extLst>
      <p:ext uri="{BB962C8B-B14F-4D97-AF65-F5344CB8AC3E}">
        <p14:creationId xmlns:p14="http://schemas.microsoft.com/office/powerpoint/2010/main" val="317620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437915C-9FDC-8B3D-1BD3-6D9930E2203B}"/>
              </a:ext>
            </a:extLst>
          </p:cNvPr>
          <p:cNvSpPr>
            <a:spLocks noGrp="1"/>
          </p:cNvSpPr>
          <p:nvPr>
            <p:ph type="title"/>
          </p:nvPr>
        </p:nvSpPr>
        <p:spPr>
          <a:xfrm>
            <a:off x="566928" y="2560320"/>
            <a:ext cx="8229600" cy="1828800"/>
          </a:xfrm>
        </p:spPr>
        <p:txBody>
          <a:bodyPr/>
          <a:lstStyle/>
          <a:p>
            <a:pPr algn="ctr"/>
            <a:r>
              <a:rPr lang="en-US" altLang="en-US" sz="6000" dirty="0">
                <a:solidFill>
                  <a:schemeClr val="tx1"/>
                </a:solidFill>
                <a:ea typeface="ＭＳ Ｐゴシック" panose="020B0600070205080204" pitchFamily="34" charset="-128"/>
              </a:rPr>
              <a:t>Service Animals</a:t>
            </a:r>
          </a:p>
        </p:txBody>
      </p:sp>
    </p:spTree>
    <p:extLst>
      <p:ext uri="{BB962C8B-B14F-4D97-AF65-F5344CB8AC3E}">
        <p14:creationId xmlns:p14="http://schemas.microsoft.com/office/powerpoint/2010/main" val="36433329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a:extLst>
              <a:ext uri="{FF2B5EF4-FFF2-40B4-BE49-F238E27FC236}">
                <a16:creationId xmlns:a16="http://schemas.microsoft.com/office/drawing/2014/main" id="{9B18FF69-F58C-A0D6-3797-83F86913D4C3}"/>
              </a:ext>
            </a:extLst>
          </p:cNvPr>
          <p:cNvSpPr>
            <a:spLocks noGrp="1" noChangeArrowheads="1"/>
          </p:cNvSpPr>
          <p:nvPr>
            <p:ph type="title"/>
          </p:nvPr>
        </p:nvSpPr>
        <p:spPr/>
        <p:txBody>
          <a:bodyPr/>
          <a:lstStyle/>
          <a:p>
            <a:r>
              <a:rPr lang="en-US" altLang="en-US" dirty="0">
                <a:ea typeface="ＭＳ Ｐゴシック" panose="020B0600070205080204" pitchFamily="34" charset="-128"/>
              </a:rPr>
              <a:t>Which Animals can be ESA’s?</a:t>
            </a:r>
          </a:p>
        </p:txBody>
      </p:sp>
      <p:sp>
        <p:nvSpPr>
          <p:cNvPr id="27650" name="Content Placeholder 2">
            <a:extLst>
              <a:ext uri="{FF2B5EF4-FFF2-40B4-BE49-F238E27FC236}">
                <a16:creationId xmlns:a16="http://schemas.microsoft.com/office/drawing/2014/main" id="{7CB0CA8E-4DB8-DFCF-8FC1-4435F6D6846F}"/>
              </a:ext>
            </a:extLst>
          </p:cNvPr>
          <p:cNvSpPr>
            <a:spLocks noGrp="1" noChangeArrowheads="1"/>
          </p:cNvSpPr>
          <p:nvPr>
            <p:ph idx="1"/>
          </p:nvPr>
        </p:nvSpPr>
        <p:spPr>
          <a:xfrm>
            <a:off x="569913" y="1366838"/>
            <a:ext cx="8229600" cy="5289550"/>
          </a:xfrm>
        </p:spPr>
        <p:txBody>
          <a:bodyPr/>
          <a:lstStyle/>
          <a:p>
            <a:r>
              <a:rPr lang="en-US" altLang="en-US">
                <a:ea typeface="ＭＳ Ｐゴシック" panose="020B0600070205080204" pitchFamily="34" charset="-128"/>
              </a:rPr>
              <a:t>Based on guidance from HUD in 2020:</a:t>
            </a:r>
          </a:p>
          <a:p>
            <a:r>
              <a:rPr lang="en-US" altLang="en-US">
                <a:ea typeface="ＭＳ Ｐゴシック" panose="020B0600070205080204" pitchFamily="34" charset="-128"/>
              </a:rPr>
              <a:t>Dog, cat, small bird, rabbit, hamster, gerbil, other rodent, fish, turtle, or other small, domesticated animal that is traditionally kept in the home for pleasure.</a:t>
            </a:r>
          </a:p>
          <a:p>
            <a:r>
              <a:rPr lang="en-US" altLang="en-US">
                <a:ea typeface="ＭＳ Ｐゴシック" panose="020B0600070205080204" pitchFamily="34" charset="-128"/>
              </a:rPr>
              <a:t>Reptiles (except turtles), barnyard animals, monkeys, kangaroos, and other non-domesticated animals are not considered common household pets. No snakes!!</a:t>
            </a:r>
          </a:p>
          <a:p>
            <a:endParaRPr lang="en-US" altLang="en-US">
              <a:ea typeface="ＭＳ Ｐゴシック" panose="020B0600070205080204" pitchFamily="34" charset="-12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14609-D64F-DD22-6905-BFDC2126F58D}"/>
              </a:ext>
            </a:extLst>
          </p:cNvPr>
          <p:cNvSpPr>
            <a:spLocks noGrp="1"/>
          </p:cNvSpPr>
          <p:nvPr>
            <p:ph type="title"/>
          </p:nvPr>
        </p:nvSpPr>
        <p:spPr/>
        <p:txBody>
          <a:bodyPr/>
          <a:lstStyle/>
          <a:p>
            <a:r>
              <a:rPr lang="en-US" dirty="0"/>
              <a:t>Unique Emotional Support Animals</a:t>
            </a:r>
          </a:p>
        </p:txBody>
      </p:sp>
      <p:sp>
        <p:nvSpPr>
          <p:cNvPr id="3" name="Content Placeholder 2">
            <a:extLst>
              <a:ext uri="{FF2B5EF4-FFF2-40B4-BE49-F238E27FC236}">
                <a16:creationId xmlns:a16="http://schemas.microsoft.com/office/drawing/2014/main" id="{9CA2A7EA-EDDD-8A82-F1E6-47CFE9B484FC}"/>
              </a:ext>
            </a:extLst>
          </p:cNvPr>
          <p:cNvSpPr>
            <a:spLocks noGrp="1"/>
          </p:cNvSpPr>
          <p:nvPr>
            <p:ph idx="1"/>
          </p:nvPr>
        </p:nvSpPr>
        <p:spPr>
          <a:xfrm>
            <a:off x="569913" y="1406179"/>
            <a:ext cx="8229600" cy="5250210"/>
          </a:xfrm>
        </p:spPr>
        <p:txBody>
          <a:bodyPr/>
          <a:lstStyle/>
          <a:p>
            <a:r>
              <a:rPr lang="en-US" dirty="0"/>
              <a:t>Animal not commonly kept as a household pet. Requestor has substantial burden of proof of a disability-related therapeutic need for the specific animal or specific type of animal.</a:t>
            </a:r>
            <a:endParaRPr lang="en-US" altLang="en-US" sz="3200" dirty="0">
              <a:ea typeface="ＭＳ Ｐゴシック" panose="020B0600070205080204" pitchFamily="34" charset="-128"/>
            </a:endParaRPr>
          </a:p>
          <a:p>
            <a:r>
              <a:rPr lang="en-US" altLang="en-US" sz="3200" dirty="0">
                <a:ea typeface="ＭＳ Ｐゴシック" panose="020B0600070205080204" pitchFamily="34" charset="-128"/>
              </a:rPr>
              <a:t>ESA’s should be in compliance with community ordinances for pets. Any animal that is not allowed within a community due to city health ordinances, typically wild animals, would not normally be eligible as an ESA. (Ex., Skunks, Racoons, Opossums)</a:t>
            </a:r>
          </a:p>
          <a:p>
            <a:endParaRPr lang="en-US" dirty="0"/>
          </a:p>
        </p:txBody>
      </p:sp>
    </p:spTree>
    <p:extLst>
      <p:ext uri="{BB962C8B-B14F-4D97-AF65-F5344CB8AC3E}">
        <p14:creationId xmlns:p14="http://schemas.microsoft.com/office/powerpoint/2010/main" val="1804962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4C87A-24D7-20B0-FCE7-A781455F067B}"/>
              </a:ext>
            </a:extLst>
          </p:cNvPr>
          <p:cNvSpPr>
            <a:spLocks noGrp="1"/>
          </p:cNvSpPr>
          <p:nvPr>
            <p:ph type="title"/>
          </p:nvPr>
        </p:nvSpPr>
        <p:spPr/>
        <p:txBody>
          <a:bodyPr/>
          <a:lstStyle/>
          <a:p>
            <a:r>
              <a:rPr lang="en-US" dirty="0"/>
              <a:t>Unique ESA Examples</a:t>
            </a:r>
          </a:p>
        </p:txBody>
      </p:sp>
      <p:sp>
        <p:nvSpPr>
          <p:cNvPr id="3" name="Content Placeholder 2">
            <a:extLst>
              <a:ext uri="{FF2B5EF4-FFF2-40B4-BE49-F238E27FC236}">
                <a16:creationId xmlns:a16="http://schemas.microsoft.com/office/drawing/2014/main" id="{DB87B4A6-5260-D353-BB5E-FDEEB47161C9}"/>
              </a:ext>
            </a:extLst>
          </p:cNvPr>
          <p:cNvSpPr>
            <a:spLocks noGrp="1"/>
          </p:cNvSpPr>
          <p:nvPr>
            <p:ph idx="1"/>
          </p:nvPr>
        </p:nvSpPr>
        <p:spPr>
          <a:xfrm>
            <a:off x="569913" y="1291771"/>
            <a:ext cx="8229600" cy="5364617"/>
          </a:xfrm>
        </p:spPr>
        <p:txBody>
          <a:bodyPr/>
          <a:lstStyle/>
          <a:p>
            <a:r>
              <a:rPr lang="en-US" dirty="0"/>
              <a:t>Examples:</a:t>
            </a:r>
          </a:p>
          <a:p>
            <a:r>
              <a:rPr lang="en-US" dirty="0"/>
              <a:t>The animal is individually trained to do work or perform a task that cannot be performed by a dog. (capuchin monkey)</a:t>
            </a:r>
          </a:p>
          <a:p>
            <a:r>
              <a:rPr lang="en-US" dirty="0"/>
              <a:t>Allergies prevent the person from using a dog.</a:t>
            </a:r>
          </a:p>
          <a:p>
            <a:r>
              <a:rPr lang="en-US" dirty="0"/>
              <a:t>The individual seeks to keep the animal outdoors at a house with a fenced yard where the animal can be appropriately maintained. (donkey)</a:t>
            </a:r>
          </a:p>
        </p:txBody>
      </p:sp>
    </p:spTree>
    <p:extLst>
      <p:ext uri="{BB962C8B-B14F-4D97-AF65-F5344CB8AC3E}">
        <p14:creationId xmlns:p14="http://schemas.microsoft.com/office/powerpoint/2010/main" val="38703076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0F75F-2EB7-5FFE-7D78-CC28EBD67ED8}"/>
              </a:ext>
            </a:extLst>
          </p:cNvPr>
          <p:cNvSpPr>
            <a:spLocks noGrp="1"/>
          </p:cNvSpPr>
          <p:nvPr>
            <p:ph type="title"/>
          </p:nvPr>
        </p:nvSpPr>
        <p:spPr/>
        <p:txBody>
          <a:bodyPr/>
          <a:lstStyle/>
          <a:p>
            <a:r>
              <a:rPr lang="en-US" dirty="0"/>
              <a:t>How Many ESA’s Can a Student Have?</a:t>
            </a:r>
          </a:p>
        </p:txBody>
      </p:sp>
      <p:sp>
        <p:nvSpPr>
          <p:cNvPr id="3" name="Content Placeholder 2">
            <a:extLst>
              <a:ext uri="{FF2B5EF4-FFF2-40B4-BE49-F238E27FC236}">
                <a16:creationId xmlns:a16="http://schemas.microsoft.com/office/drawing/2014/main" id="{DD9CCF8D-4746-1C41-88B3-346468A16563}"/>
              </a:ext>
            </a:extLst>
          </p:cNvPr>
          <p:cNvSpPr>
            <a:spLocks noGrp="1"/>
          </p:cNvSpPr>
          <p:nvPr>
            <p:ph idx="1"/>
          </p:nvPr>
        </p:nvSpPr>
        <p:spPr>
          <a:xfrm>
            <a:off x="569913" y="1267867"/>
            <a:ext cx="8229600" cy="5388522"/>
          </a:xfrm>
        </p:spPr>
        <p:txBody>
          <a:bodyPr/>
          <a:lstStyle/>
          <a:p>
            <a:r>
              <a:rPr lang="en-US" dirty="0"/>
              <a:t>In general, a student is entitled to a single ESA. However, in some cases a student may request two ESA’s. </a:t>
            </a:r>
          </a:p>
          <a:p>
            <a:r>
              <a:rPr lang="en-US" dirty="0"/>
              <a:t>A request for more than one ESA needs to be supported by clear documentation from the mental health provider stating specifically the reasoning for needing more than one.</a:t>
            </a:r>
          </a:p>
          <a:p>
            <a:r>
              <a:rPr lang="en-US" dirty="0"/>
              <a:t>If more than one is supported by documentation, then size of the ESA has to be considered.</a:t>
            </a:r>
          </a:p>
        </p:txBody>
      </p:sp>
    </p:spTree>
    <p:extLst>
      <p:ext uri="{BB962C8B-B14F-4D97-AF65-F5344CB8AC3E}">
        <p14:creationId xmlns:p14="http://schemas.microsoft.com/office/powerpoint/2010/main" val="12295324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AE8F3F58-2F63-C2FF-B8FF-E3A4B183222A}"/>
              </a:ext>
            </a:extLst>
          </p:cNvPr>
          <p:cNvSpPr>
            <a:spLocks noGrp="1" noChangeArrowheads="1"/>
          </p:cNvSpPr>
          <p:nvPr>
            <p:ph type="title"/>
          </p:nvPr>
        </p:nvSpPr>
        <p:spPr/>
        <p:txBody>
          <a:bodyPr/>
          <a:lstStyle/>
          <a:p>
            <a:r>
              <a:rPr lang="en-US" altLang="en-US" dirty="0">
                <a:ea typeface="ＭＳ Ｐゴシック" panose="020B0600070205080204" pitchFamily="34" charset="-128"/>
              </a:rPr>
              <a:t>Emotional Support Animal Restrictions</a:t>
            </a:r>
          </a:p>
        </p:txBody>
      </p:sp>
      <p:sp>
        <p:nvSpPr>
          <p:cNvPr id="28674" name="Content Placeholder 2">
            <a:extLst>
              <a:ext uri="{FF2B5EF4-FFF2-40B4-BE49-F238E27FC236}">
                <a16:creationId xmlns:a16="http://schemas.microsoft.com/office/drawing/2014/main" id="{BB79A3FC-1D2E-AA57-F455-F297CD666A44}"/>
              </a:ext>
            </a:extLst>
          </p:cNvPr>
          <p:cNvSpPr>
            <a:spLocks noGrp="1" noChangeArrowheads="1"/>
          </p:cNvSpPr>
          <p:nvPr>
            <p:ph idx="1"/>
          </p:nvPr>
        </p:nvSpPr>
        <p:spPr>
          <a:xfrm>
            <a:off x="569913" y="1298575"/>
            <a:ext cx="8229600" cy="5357813"/>
          </a:xfrm>
        </p:spPr>
        <p:txBody>
          <a:bodyPr/>
          <a:lstStyle/>
          <a:p>
            <a:r>
              <a:rPr lang="en-US" altLang="en-US">
                <a:ea typeface="ＭＳ Ｐゴシック" panose="020B0600070205080204" pitchFamily="34" charset="-128"/>
              </a:rPr>
              <a:t>Where can ESA’s be taken?</a:t>
            </a:r>
          </a:p>
          <a:p>
            <a:pPr>
              <a:buFontTx/>
              <a:buAutoNum type="arabicPeriod"/>
            </a:pPr>
            <a:r>
              <a:rPr lang="en-US" altLang="en-US">
                <a:ea typeface="ＭＳ Ｐゴシック" panose="020B0600070205080204" pitchFamily="34" charset="-128"/>
              </a:rPr>
              <a:t>Restricted to the immediate living area of the student.</a:t>
            </a:r>
          </a:p>
          <a:p>
            <a:pPr>
              <a:buFontTx/>
              <a:buAutoNum type="arabicPeriod"/>
            </a:pPr>
            <a:r>
              <a:rPr lang="en-US" altLang="en-US">
                <a:ea typeface="ＭＳ Ｐゴシック" panose="020B0600070205080204" pitchFamily="34" charset="-128"/>
              </a:rPr>
              <a:t>May NOT be taken into common living areas, such as community bathrooms, kitchens, and study areas. </a:t>
            </a:r>
          </a:p>
          <a:p>
            <a:pPr>
              <a:buFontTx/>
              <a:buAutoNum type="arabicPeriod"/>
            </a:pPr>
            <a:r>
              <a:rPr lang="en-US" altLang="en-US">
                <a:ea typeface="ＭＳ Ｐゴシック" panose="020B0600070205080204" pitchFamily="34" charset="-128"/>
              </a:rPr>
              <a:t>May not be taken into any other buildings on campus for any reason.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a:extLst>
              <a:ext uri="{FF2B5EF4-FFF2-40B4-BE49-F238E27FC236}">
                <a16:creationId xmlns:a16="http://schemas.microsoft.com/office/drawing/2014/main" id="{D803CBCB-CB28-ED0A-9A53-EB8BB84EF404}"/>
              </a:ext>
            </a:extLst>
          </p:cNvPr>
          <p:cNvSpPr>
            <a:spLocks noGrp="1" noChangeArrowheads="1"/>
          </p:cNvSpPr>
          <p:nvPr>
            <p:ph type="title"/>
          </p:nvPr>
        </p:nvSpPr>
        <p:spPr/>
        <p:txBody>
          <a:bodyPr/>
          <a:lstStyle/>
          <a:p>
            <a:r>
              <a:rPr lang="en-US" altLang="en-US" dirty="0">
                <a:ea typeface="ＭＳ Ｐゴシック" panose="020B0600070205080204" pitchFamily="34" charset="-128"/>
              </a:rPr>
              <a:t>ESA Student Responsibilities</a:t>
            </a:r>
          </a:p>
        </p:txBody>
      </p:sp>
      <p:sp>
        <p:nvSpPr>
          <p:cNvPr id="29698" name="Content Placeholder 2">
            <a:extLst>
              <a:ext uri="{FF2B5EF4-FFF2-40B4-BE49-F238E27FC236}">
                <a16:creationId xmlns:a16="http://schemas.microsoft.com/office/drawing/2014/main" id="{102A25F2-DAEA-DF36-8847-DF7DC85A16A1}"/>
              </a:ext>
            </a:extLst>
          </p:cNvPr>
          <p:cNvSpPr>
            <a:spLocks noGrp="1" noChangeArrowheads="1"/>
          </p:cNvSpPr>
          <p:nvPr>
            <p:ph idx="1"/>
          </p:nvPr>
        </p:nvSpPr>
        <p:spPr>
          <a:xfrm>
            <a:off x="569913" y="1335088"/>
            <a:ext cx="8229600" cy="5321300"/>
          </a:xfrm>
        </p:spPr>
        <p:txBody>
          <a:bodyPr/>
          <a:lstStyle/>
          <a:p>
            <a:r>
              <a:rPr lang="en-US" altLang="en-US" dirty="0">
                <a:ea typeface="ＭＳ Ｐゴシック" panose="020B0600070205080204" pitchFamily="34" charset="-128"/>
              </a:rPr>
              <a:t>Students with both ESA’s and Service Animals are fully responsible for their maintenance, including care, feeding, and all required vaccinations when applicable.</a:t>
            </a:r>
          </a:p>
          <a:p>
            <a:r>
              <a:rPr lang="en-US" altLang="en-US" dirty="0">
                <a:ea typeface="ＭＳ Ｐゴシック" panose="020B0600070205080204" pitchFamily="34" charset="-128"/>
              </a:rPr>
              <a:t>Students are fully responsible for cleaning up any areas where their animals relieve themselves on campus property.</a:t>
            </a:r>
          </a:p>
          <a:p>
            <a:r>
              <a:rPr lang="en-US" altLang="en-US" dirty="0">
                <a:ea typeface="ＭＳ Ｐゴシック" panose="020B0600070205080204" pitchFamily="34" charset="-128"/>
              </a:rPr>
              <a:t>Students are also fully responsible for any damage caused by the ESA or Service Animal on campus.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a:extLst>
              <a:ext uri="{FF2B5EF4-FFF2-40B4-BE49-F238E27FC236}">
                <a16:creationId xmlns:a16="http://schemas.microsoft.com/office/drawing/2014/main" id="{82179528-DA11-8671-7C7A-7888D6E50940}"/>
              </a:ext>
            </a:extLst>
          </p:cNvPr>
          <p:cNvSpPr>
            <a:spLocks noGrp="1" noChangeArrowheads="1"/>
          </p:cNvSpPr>
          <p:nvPr>
            <p:ph type="title"/>
          </p:nvPr>
        </p:nvSpPr>
        <p:spPr/>
        <p:txBody>
          <a:bodyPr/>
          <a:lstStyle/>
          <a:p>
            <a:r>
              <a:rPr lang="en-US" altLang="en-US" dirty="0">
                <a:ea typeface="ＭＳ Ｐゴシック" panose="020B0600070205080204" pitchFamily="34" charset="-128"/>
              </a:rPr>
              <a:t>Essentials for Written Policy</a:t>
            </a:r>
          </a:p>
        </p:txBody>
      </p:sp>
      <p:sp>
        <p:nvSpPr>
          <p:cNvPr id="30722" name="Content Placeholder 2">
            <a:extLst>
              <a:ext uri="{FF2B5EF4-FFF2-40B4-BE49-F238E27FC236}">
                <a16:creationId xmlns:a16="http://schemas.microsoft.com/office/drawing/2014/main" id="{5E3857A4-26F1-3815-F933-13C31781DC11}"/>
              </a:ext>
            </a:extLst>
          </p:cNvPr>
          <p:cNvSpPr>
            <a:spLocks noGrp="1" noChangeArrowheads="1"/>
          </p:cNvSpPr>
          <p:nvPr>
            <p:ph idx="1"/>
          </p:nvPr>
        </p:nvSpPr>
        <p:spPr>
          <a:xfrm>
            <a:off x="569913" y="1429231"/>
            <a:ext cx="8229600" cy="5227158"/>
          </a:xfrm>
        </p:spPr>
        <p:txBody>
          <a:bodyPr/>
          <a:lstStyle/>
          <a:p>
            <a:r>
              <a:rPr lang="en-US" altLang="en-US" dirty="0">
                <a:ea typeface="ＭＳ Ｐゴシック" panose="020B0600070205080204" pitchFamily="34" charset="-128"/>
              </a:rPr>
              <a:t>Published with clear guidelines for application and documentation requirements.</a:t>
            </a:r>
          </a:p>
          <a:p>
            <a:r>
              <a:rPr lang="en-US" altLang="en-US" dirty="0">
                <a:ea typeface="ＭＳ Ｐゴシック" panose="020B0600070205080204" pitchFamily="34" charset="-128"/>
              </a:rPr>
              <a:t>Reference HUD guidance from 2020.</a:t>
            </a:r>
          </a:p>
          <a:p>
            <a:r>
              <a:rPr lang="en-US" altLang="en-US" dirty="0">
                <a:ea typeface="ＭＳ Ｐゴシック" panose="020B0600070205080204" pitchFamily="34" charset="-128"/>
              </a:rPr>
              <a:t>Reference local community standards for pets</a:t>
            </a:r>
          </a:p>
          <a:p>
            <a:r>
              <a:rPr lang="en-US" altLang="en-US" dirty="0">
                <a:ea typeface="ＭＳ Ｐゴシック" panose="020B0600070205080204" pitchFamily="34" charset="-128"/>
              </a:rPr>
              <a:t>Have forms available to be filled out by the treating professional with essential information.  Providers do not have to use the form, but must still provide the required information.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a:extLst>
              <a:ext uri="{FF2B5EF4-FFF2-40B4-BE49-F238E27FC236}">
                <a16:creationId xmlns:a16="http://schemas.microsoft.com/office/drawing/2014/main" id="{98980702-3348-F78A-E44F-BC934D2F5EB3}"/>
              </a:ext>
            </a:extLst>
          </p:cNvPr>
          <p:cNvSpPr>
            <a:spLocks noGrp="1" noChangeArrowheads="1"/>
          </p:cNvSpPr>
          <p:nvPr>
            <p:ph type="title"/>
          </p:nvPr>
        </p:nvSpPr>
        <p:spPr/>
        <p:txBody>
          <a:bodyPr/>
          <a:lstStyle/>
          <a:p>
            <a:r>
              <a:rPr lang="en-US" altLang="en-US">
                <a:ea typeface="ＭＳ Ｐゴシック" panose="020B0600070205080204" pitchFamily="34" charset="-128"/>
              </a:rPr>
              <a:t>More Policy Guidelines</a:t>
            </a:r>
          </a:p>
        </p:txBody>
      </p:sp>
      <p:sp>
        <p:nvSpPr>
          <p:cNvPr id="31746" name="Content Placeholder 2">
            <a:extLst>
              <a:ext uri="{FF2B5EF4-FFF2-40B4-BE49-F238E27FC236}">
                <a16:creationId xmlns:a16="http://schemas.microsoft.com/office/drawing/2014/main" id="{AEE27519-525B-69E0-6596-760A7DE21C6D}"/>
              </a:ext>
            </a:extLst>
          </p:cNvPr>
          <p:cNvSpPr>
            <a:spLocks noGrp="1" noChangeArrowheads="1"/>
          </p:cNvSpPr>
          <p:nvPr>
            <p:ph idx="1"/>
          </p:nvPr>
        </p:nvSpPr>
        <p:spPr/>
        <p:txBody>
          <a:bodyPr/>
          <a:lstStyle/>
          <a:p>
            <a:r>
              <a:rPr lang="en-US" altLang="en-US">
                <a:ea typeface="ＭＳ Ｐゴシック" panose="020B0600070205080204" pitchFamily="34" charset="-128"/>
              </a:rPr>
              <a:t>TTU has clearly defined procedures for maintaining/caring for ESA’s in the residence halls.</a:t>
            </a:r>
          </a:p>
          <a:p>
            <a:r>
              <a:rPr lang="en-US" altLang="en-US">
                <a:ea typeface="ＭＳ Ｐゴシック" panose="020B0600070205080204" pitchFamily="34" charset="-128"/>
              </a:rPr>
              <a:t>Expectations for ALL animal care.</a:t>
            </a:r>
          </a:p>
          <a:p>
            <a:r>
              <a:rPr lang="en-US" altLang="en-US">
                <a:ea typeface="ＭＳ Ｐゴシック" panose="020B0600070205080204" pitchFamily="34" charset="-128"/>
              </a:rPr>
              <a:t>Process for removing ESA’s for health reasons</a:t>
            </a:r>
          </a:p>
          <a:p>
            <a:r>
              <a:rPr lang="en-US" altLang="en-US">
                <a:ea typeface="ＭＳ Ｐゴシック" panose="020B0600070205080204" pitchFamily="34" charset="-128"/>
              </a:rPr>
              <a:t>Process in place for how fines will be assessed for damage.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78A62-004D-744D-35F0-077BC7A619DE}"/>
              </a:ext>
            </a:extLst>
          </p:cNvPr>
          <p:cNvSpPr>
            <a:spLocks noGrp="1"/>
          </p:cNvSpPr>
          <p:nvPr>
            <p:ph type="title"/>
          </p:nvPr>
        </p:nvSpPr>
        <p:spPr/>
        <p:txBody>
          <a:bodyPr/>
          <a:lstStyle/>
          <a:p>
            <a:r>
              <a:rPr lang="en-US" dirty="0"/>
              <a:t>Addressing Non-Approved Animals</a:t>
            </a:r>
          </a:p>
        </p:txBody>
      </p:sp>
      <p:sp>
        <p:nvSpPr>
          <p:cNvPr id="3" name="Content Placeholder 2">
            <a:extLst>
              <a:ext uri="{FF2B5EF4-FFF2-40B4-BE49-F238E27FC236}">
                <a16:creationId xmlns:a16="http://schemas.microsoft.com/office/drawing/2014/main" id="{09874F9C-E199-CE26-7EE0-60DF7AB51B97}"/>
              </a:ext>
            </a:extLst>
          </p:cNvPr>
          <p:cNvSpPr>
            <a:spLocks noGrp="1"/>
          </p:cNvSpPr>
          <p:nvPr>
            <p:ph idx="1"/>
          </p:nvPr>
        </p:nvSpPr>
        <p:spPr>
          <a:xfrm>
            <a:off x="569913" y="1221761"/>
            <a:ext cx="8229600" cy="5434627"/>
          </a:xfrm>
        </p:spPr>
        <p:txBody>
          <a:bodyPr/>
          <a:lstStyle/>
          <a:p>
            <a:r>
              <a:rPr lang="en-US" dirty="0"/>
              <a:t>Should Housing staff discover an animal in the Residence Halls that has NOT been approved, the student should be given notice that they are in potential violation of the “No Pet” policy. </a:t>
            </a:r>
          </a:p>
          <a:p>
            <a:r>
              <a:rPr lang="en-US" dirty="0"/>
              <a:t>If the student then claims it is either an ESA or a Service Animal, they have 10 days from the notice to either submit current documentation for the animal, or provide proof of a scheduled appointment with a mental health provider to secure necessary documentation.</a:t>
            </a:r>
          </a:p>
        </p:txBody>
      </p:sp>
    </p:spTree>
    <p:extLst>
      <p:ext uri="{BB962C8B-B14F-4D97-AF65-F5344CB8AC3E}">
        <p14:creationId xmlns:p14="http://schemas.microsoft.com/office/powerpoint/2010/main" val="28185226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53943F64-85F4-59CC-869E-33345C148BF8}"/>
              </a:ext>
            </a:extLst>
          </p:cNvPr>
          <p:cNvSpPr>
            <a:spLocks noGrp="1" noChangeArrowheads="1"/>
          </p:cNvSpPr>
          <p:nvPr>
            <p:ph type="title"/>
          </p:nvPr>
        </p:nvSpPr>
        <p:spPr/>
        <p:txBody>
          <a:bodyPr/>
          <a:lstStyle/>
          <a:p>
            <a:r>
              <a:rPr lang="en-US" altLang="en-US">
                <a:ea typeface="ＭＳ Ｐゴシック" panose="020B0600070205080204" pitchFamily="34" charset="-128"/>
              </a:rPr>
              <a:t>A Comparison of Service Animals and ESA’s</a:t>
            </a:r>
          </a:p>
        </p:txBody>
      </p:sp>
      <p:sp>
        <p:nvSpPr>
          <p:cNvPr id="32770" name="Content Placeholder 2">
            <a:extLst>
              <a:ext uri="{FF2B5EF4-FFF2-40B4-BE49-F238E27FC236}">
                <a16:creationId xmlns:a16="http://schemas.microsoft.com/office/drawing/2014/main" id="{AE6FD4D7-231A-A198-C9B9-5A9F015F88C0}"/>
              </a:ext>
            </a:extLst>
          </p:cNvPr>
          <p:cNvSpPr>
            <a:spLocks noGrp="1" noChangeArrowheads="1"/>
          </p:cNvSpPr>
          <p:nvPr>
            <p:ph idx="1"/>
          </p:nvPr>
        </p:nvSpPr>
        <p:spPr>
          <a:xfrm>
            <a:off x="569913" y="1323975"/>
            <a:ext cx="8229600" cy="5332413"/>
          </a:xfrm>
        </p:spPr>
        <p:txBody>
          <a:bodyPr/>
          <a:lstStyle/>
          <a:p>
            <a:pPr algn="ctr"/>
            <a:r>
              <a:rPr lang="en-US" altLang="en-US" sz="3600" dirty="0">
                <a:ea typeface="ＭＳ Ｐゴシック" panose="020B0600070205080204" pitchFamily="34" charset="-128"/>
              </a:rPr>
              <a:t>Side by Side Comparison Review:</a:t>
            </a:r>
            <a:endParaRPr lang="en-US" altLang="en-US" dirty="0">
              <a:ea typeface="ＭＳ Ｐゴシック" panose="020B0600070205080204" pitchFamily="34" charset="-128"/>
            </a:endParaRPr>
          </a:p>
          <a:p>
            <a:r>
              <a:rPr lang="en-US" altLang="en-US" dirty="0">
                <a:ea typeface="ＭＳ Ｐゴシック" panose="020B0600070205080204" pitchFamily="34" charset="-128"/>
              </a:rPr>
              <a:t>Service Animal			ESA</a:t>
            </a:r>
          </a:p>
          <a:p>
            <a:endParaRPr lang="en-US" altLang="en-US" sz="2400" dirty="0">
              <a:ea typeface="ＭＳ Ｐゴシック" panose="020B0600070205080204" pitchFamily="34" charset="-128"/>
            </a:endParaRPr>
          </a:p>
          <a:p>
            <a:r>
              <a:rPr lang="en-US" altLang="en-US" sz="2400" dirty="0">
                <a:ea typeface="ＭＳ Ｐゴシック" panose="020B0600070205080204" pitchFamily="34" charset="-128"/>
              </a:rPr>
              <a:t>A Dog					Common Household Pets, 	                                                 including dogs and cats</a:t>
            </a:r>
          </a:p>
          <a:p>
            <a:r>
              <a:rPr lang="en-US" altLang="en-US" sz="2400" dirty="0">
                <a:ea typeface="ＭＳ Ｐゴシック" panose="020B0600070205080204" pitchFamily="34" charset="-128"/>
              </a:rPr>
              <a:t>Trained to do a task			Not trained, is just present      	                                                for comfort</a:t>
            </a:r>
          </a:p>
          <a:p>
            <a:r>
              <a:rPr lang="en-US" altLang="en-US" sz="2400" dirty="0">
                <a:ea typeface="ＭＳ Ｐゴシック" panose="020B0600070205080204" pitchFamily="34" charset="-128"/>
              </a:rPr>
              <a:t>Permitted anywhere			Only permitted in the                 on campus				immediate living area</a:t>
            </a:r>
          </a:p>
          <a:p>
            <a:endParaRPr lang="en-US" altLang="en-US" sz="2400" dirty="0">
              <a:ea typeface="ＭＳ Ｐゴシック"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1">
            <a:extLst>
              <a:ext uri="{FF2B5EF4-FFF2-40B4-BE49-F238E27FC236}">
                <a16:creationId xmlns:a16="http://schemas.microsoft.com/office/drawing/2014/main" id="{E97E9BCA-611D-4CD8-9A8E-96B4E24BE2C6}"/>
              </a:ext>
            </a:extLst>
          </p:cNvPr>
          <p:cNvSpPr>
            <a:spLocks noGrp="1" noChangeArrowheads="1"/>
          </p:cNvSpPr>
          <p:nvPr>
            <p:ph type="title"/>
          </p:nvPr>
        </p:nvSpPr>
        <p:spPr>
          <a:xfrm>
            <a:off x="614363" y="-54584"/>
            <a:ext cx="6883400" cy="1143000"/>
          </a:xfrm>
        </p:spPr>
        <p:txBody>
          <a:bodyPr/>
          <a:lstStyle/>
          <a:p>
            <a:pPr eaLnBrk="1" hangingPunct="1"/>
            <a:r>
              <a:rPr lang="en-US" altLang="en-US" dirty="0">
                <a:ea typeface="ＭＳ Ｐゴシック" panose="020B0600070205080204" pitchFamily="34" charset="-128"/>
              </a:rPr>
              <a:t>Service Animal Definitions</a:t>
            </a:r>
            <a:endParaRPr lang="en-US" altLang="en-US" i="1" dirty="0">
              <a:ea typeface="ＭＳ Ｐゴシック" panose="020B0600070205080204" pitchFamily="34" charset="-128"/>
            </a:endParaRPr>
          </a:p>
        </p:txBody>
      </p:sp>
      <p:sp>
        <p:nvSpPr>
          <p:cNvPr id="7170" name="Rectangle 12">
            <a:extLst>
              <a:ext uri="{FF2B5EF4-FFF2-40B4-BE49-F238E27FC236}">
                <a16:creationId xmlns:a16="http://schemas.microsoft.com/office/drawing/2014/main" id="{223C90F5-FE11-C92F-9984-5077AC900851}"/>
              </a:ext>
            </a:extLst>
          </p:cNvPr>
          <p:cNvSpPr>
            <a:spLocks noGrp="1" noChangeArrowheads="1"/>
          </p:cNvSpPr>
          <p:nvPr>
            <p:ph type="body" idx="1"/>
          </p:nvPr>
        </p:nvSpPr>
        <p:spPr>
          <a:xfrm>
            <a:off x="336550" y="1382713"/>
            <a:ext cx="8553450" cy="5235575"/>
          </a:xfrm>
        </p:spPr>
        <p:txBody>
          <a:bodyPr/>
          <a:lstStyle/>
          <a:p>
            <a:pPr marL="114300" lvl="1" indent="0" eaLnBrk="1" hangingPunct="1">
              <a:buFont typeface="Wingdings" pitchFamily="2" charset="2"/>
              <a:buNone/>
            </a:pPr>
            <a:r>
              <a:rPr lang="en-US" altLang="en-US" sz="2200" b="1">
                <a:ea typeface="ＭＳ Ｐゴシック" panose="020B0600070205080204" pitchFamily="34" charset="-128"/>
              </a:rPr>
              <a:t>Definition:</a:t>
            </a:r>
          </a:p>
          <a:p>
            <a:pPr marL="114300" lvl="1" indent="0" eaLnBrk="1" hangingPunct="1">
              <a:buFont typeface="Wingdings" pitchFamily="2" charset="2"/>
              <a:buNone/>
            </a:pPr>
            <a:r>
              <a:rPr lang="en-US" altLang="en-US" sz="2200">
                <a:ea typeface="ＭＳ Ｐゴシック" panose="020B0600070205080204" pitchFamily="34" charset="-128"/>
              </a:rPr>
              <a:t>Under the ADA, a service animal is defined as a </a:t>
            </a:r>
            <a:r>
              <a:rPr lang="en-US" altLang="en-US" sz="2200" b="1">
                <a:ea typeface="ＭＳ Ｐゴシック" panose="020B0600070205080204" pitchFamily="34" charset="-128"/>
              </a:rPr>
              <a:t>dog</a:t>
            </a:r>
            <a:r>
              <a:rPr lang="en-US" altLang="en-US" sz="2200">
                <a:ea typeface="ＭＳ Ｐゴシック" panose="020B0600070205080204" pitchFamily="34" charset="-128"/>
              </a:rPr>
              <a:t> that has been individually trained to do work or perform tasks for an individual with a disability. The task(s) performed by the dog must be directly related to the person’s disability. </a:t>
            </a:r>
          </a:p>
          <a:p>
            <a:pPr marL="114300" lvl="1" indent="0" eaLnBrk="1" hangingPunct="1"/>
            <a:endParaRPr lang="en-US" altLang="en-US" sz="2200">
              <a:ea typeface="ＭＳ Ｐゴシック" panose="020B0600070205080204" pitchFamily="34" charset="-128"/>
            </a:endParaRPr>
          </a:p>
          <a:p>
            <a:pPr marL="114300" lvl="1" indent="0" eaLnBrk="1" hangingPunct="1">
              <a:buFont typeface="Wingdings" pitchFamily="2" charset="2"/>
              <a:buNone/>
            </a:pPr>
            <a:r>
              <a:rPr lang="en-US" altLang="en-US" sz="2200" b="1">
                <a:ea typeface="ＭＳ Ｐゴシック" panose="020B0600070205080204" pitchFamily="34" charset="-128"/>
              </a:rPr>
              <a:t>Definition of a “task”</a:t>
            </a:r>
          </a:p>
          <a:p>
            <a:pPr marL="114300" lvl="1" indent="0" eaLnBrk="1" hangingPunct="1">
              <a:buFont typeface="Wingdings" pitchFamily="2" charset="2"/>
              <a:buNone/>
            </a:pPr>
            <a:r>
              <a:rPr lang="en-US" altLang="en-US" sz="2200">
                <a:ea typeface="ＭＳ Ｐゴシック" panose="020B0600070205080204" pitchFamily="34" charset="-128"/>
              </a:rPr>
              <a:t>The dog must be trained to take a specific action when needed to assist the person with a disability. For example, a person with diabetes may have a dog that is trained to alert him when his blood sugar reaches high or low levels. A person with depression may have a dog that is trained to remind her to take her medication. Or, a person who has epilepsy may have a dog that is trained to detect the onset of a seizure and then help the person remain safe during the seizure. </a:t>
            </a:r>
          </a:p>
          <a:p>
            <a:pPr marL="114300" lvl="1" indent="0" eaLnBrk="1" hangingPunct="1">
              <a:buFont typeface="Wingdings" pitchFamily="2" charset="2"/>
              <a:buNone/>
            </a:pPr>
            <a:endParaRPr lang="en-US" altLang="en-US" sz="1800">
              <a:ea typeface="ＭＳ Ｐゴシック" panose="020B0600070205080204" pitchFamily="34" charset="-128"/>
            </a:endParaRPr>
          </a:p>
          <a:p>
            <a:pPr marL="114300" lvl="1" indent="0" eaLnBrk="1" hangingPunct="1">
              <a:buFont typeface="Wingdings" pitchFamily="2" charset="2"/>
              <a:buNone/>
            </a:pPr>
            <a:endParaRPr lang="en-US" altLang="en-US" sz="1700">
              <a:ea typeface="ＭＳ Ｐゴシック" panose="020B0600070205080204" pitchFamily="34" charset="-128"/>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3806B4B-396C-340F-4718-B3E7FD8DAE5D}"/>
              </a:ext>
            </a:extLst>
          </p:cNvPr>
          <p:cNvSpPr>
            <a:spLocks noGrp="1"/>
          </p:cNvSpPr>
          <p:nvPr>
            <p:ph type="title"/>
          </p:nvPr>
        </p:nvSpPr>
        <p:spPr>
          <a:xfrm>
            <a:off x="566928" y="2743200"/>
            <a:ext cx="8385048" cy="1828800"/>
          </a:xfrm>
        </p:spPr>
        <p:txBody>
          <a:bodyPr/>
          <a:lstStyle/>
          <a:p>
            <a:pPr algn="ctr"/>
            <a:r>
              <a:rPr lang="en-US" sz="4000" dirty="0">
                <a:solidFill>
                  <a:schemeClr val="tx1"/>
                </a:solidFill>
              </a:rPr>
              <a:t>Let’s play “What Would you Do?”</a:t>
            </a:r>
          </a:p>
        </p:txBody>
      </p:sp>
    </p:spTree>
    <p:extLst>
      <p:ext uri="{BB962C8B-B14F-4D97-AF65-F5344CB8AC3E}">
        <p14:creationId xmlns:p14="http://schemas.microsoft.com/office/powerpoint/2010/main" val="42116406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0A004-82D2-9028-7FC0-CC105AD569F6}"/>
              </a:ext>
            </a:extLst>
          </p:cNvPr>
          <p:cNvSpPr>
            <a:spLocks noGrp="1"/>
          </p:cNvSpPr>
          <p:nvPr>
            <p:ph type="title"/>
          </p:nvPr>
        </p:nvSpPr>
        <p:spPr/>
        <p:txBody>
          <a:bodyPr/>
          <a:lstStyle/>
          <a:p>
            <a:r>
              <a:rPr lang="en-US" dirty="0"/>
              <a:t>Scenario 1</a:t>
            </a:r>
          </a:p>
        </p:txBody>
      </p:sp>
      <p:sp>
        <p:nvSpPr>
          <p:cNvPr id="3" name="Content Placeholder 2">
            <a:extLst>
              <a:ext uri="{FF2B5EF4-FFF2-40B4-BE49-F238E27FC236}">
                <a16:creationId xmlns:a16="http://schemas.microsoft.com/office/drawing/2014/main" id="{F7B959CA-E0C0-F269-9A10-672A2E70A343}"/>
              </a:ext>
            </a:extLst>
          </p:cNvPr>
          <p:cNvSpPr>
            <a:spLocks noGrp="1"/>
          </p:cNvSpPr>
          <p:nvPr>
            <p:ph idx="1"/>
          </p:nvPr>
        </p:nvSpPr>
        <p:spPr>
          <a:xfrm>
            <a:off x="569913" y="1298603"/>
            <a:ext cx="8229600" cy="5357786"/>
          </a:xfrm>
        </p:spPr>
        <p:txBody>
          <a:bodyPr/>
          <a:lstStyle/>
          <a:p>
            <a:r>
              <a:rPr lang="en-US" dirty="0"/>
              <a:t>At a baseball game, a family is in attendance with a large dog that is wandering around the stadium, licking other patrons and being generally friendly. However, after a complaint you ask the family if this is a service animal and they say yes, its for their daughter’s anxiety and it is their right to have it there. What do you do?</a:t>
            </a:r>
          </a:p>
        </p:txBody>
      </p:sp>
    </p:spTree>
    <p:extLst>
      <p:ext uri="{BB962C8B-B14F-4D97-AF65-F5344CB8AC3E}">
        <p14:creationId xmlns:p14="http://schemas.microsoft.com/office/powerpoint/2010/main" val="10592759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18192-4A06-69C3-EB07-499D733AA5E7}"/>
              </a:ext>
            </a:extLst>
          </p:cNvPr>
          <p:cNvSpPr>
            <a:spLocks noGrp="1"/>
          </p:cNvSpPr>
          <p:nvPr>
            <p:ph type="title"/>
          </p:nvPr>
        </p:nvSpPr>
        <p:spPr/>
        <p:txBody>
          <a:bodyPr/>
          <a:lstStyle/>
          <a:p>
            <a:r>
              <a:rPr lang="en-US" dirty="0"/>
              <a:t>Scenario 2</a:t>
            </a:r>
          </a:p>
        </p:txBody>
      </p:sp>
      <p:sp>
        <p:nvSpPr>
          <p:cNvPr id="3" name="Content Placeholder 2">
            <a:extLst>
              <a:ext uri="{FF2B5EF4-FFF2-40B4-BE49-F238E27FC236}">
                <a16:creationId xmlns:a16="http://schemas.microsoft.com/office/drawing/2014/main" id="{904FB6CF-42CA-CE09-63F0-9866F6ACBD2F}"/>
              </a:ext>
            </a:extLst>
          </p:cNvPr>
          <p:cNvSpPr>
            <a:spLocks noGrp="1"/>
          </p:cNvSpPr>
          <p:nvPr>
            <p:ph idx="1"/>
          </p:nvPr>
        </p:nvSpPr>
        <p:spPr>
          <a:xfrm>
            <a:off x="569913" y="1357087"/>
            <a:ext cx="8229600" cy="5299302"/>
          </a:xfrm>
        </p:spPr>
        <p:txBody>
          <a:bodyPr/>
          <a:lstStyle/>
          <a:p>
            <a:endParaRPr lang="en-US" b="0" i="0" u="none" strike="noStrike" dirty="0">
              <a:solidFill>
                <a:srgbClr val="000000"/>
              </a:solidFill>
              <a:effectLst/>
              <a:latin typeface="Calibri" panose="020F0502020204030204" pitchFamily="34" charset="0"/>
            </a:endParaRPr>
          </a:p>
          <a:p>
            <a:endParaRPr lang="en-US" dirty="0">
              <a:solidFill>
                <a:srgbClr val="000000"/>
              </a:solidFill>
              <a:latin typeface="Calibri" panose="020F0502020204030204" pitchFamily="34" charset="0"/>
            </a:endParaRPr>
          </a:p>
          <a:p>
            <a:r>
              <a:rPr lang="en-US" b="0" i="0" u="none" strike="noStrike" dirty="0">
                <a:solidFill>
                  <a:srgbClr val="000000"/>
                </a:solidFill>
                <a:effectLst/>
                <a:latin typeface="Calibri" panose="020F0502020204030204" pitchFamily="34" charset="0"/>
              </a:rPr>
              <a:t>A student has requested an ESA for their residence hall room. The student cites that the request is for a cat but once they arrive to the dorm, it is a large tarantula. What do you do?</a:t>
            </a:r>
            <a:endParaRPr lang="en-US" dirty="0"/>
          </a:p>
        </p:txBody>
      </p:sp>
    </p:spTree>
    <p:extLst>
      <p:ext uri="{BB962C8B-B14F-4D97-AF65-F5344CB8AC3E}">
        <p14:creationId xmlns:p14="http://schemas.microsoft.com/office/powerpoint/2010/main" val="19481718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ED172-EC3D-3727-A52B-36CE8F92EFA7}"/>
              </a:ext>
            </a:extLst>
          </p:cNvPr>
          <p:cNvSpPr>
            <a:spLocks noGrp="1"/>
          </p:cNvSpPr>
          <p:nvPr>
            <p:ph type="title"/>
          </p:nvPr>
        </p:nvSpPr>
        <p:spPr/>
        <p:txBody>
          <a:bodyPr/>
          <a:lstStyle/>
          <a:p>
            <a:r>
              <a:rPr lang="en-US" dirty="0"/>
              <a:t>Scenario 3</a:t>
            </a:r>
          </a:p>
        </p:txBody>
      </p:sp>
      <p:sp>
        <p:nvSpPr>
          <p:cNvPr id="3" name="Content Placeholder 2">
            <a:extLst>
              <a:ext uri="{FF2B5EF4-FFF2-40B4-BE49-F238E27FC236}">
                <a16:creationId xmlns:a16="http://schemas.microsoft.com/office/drawing/2014/main" id="{B6F787A0-B72C-9291-9E1F-E9D544ED0E18}"/>
              </a:ext>
            </a:extLst>
          </p:cNvPr>
          <p:cNvSpPr>
            <a:spLocks noGrp="1"/>
          </p:cNvSpPr>
          <p:nvPr>
            <p:ph idx="1"/>
          </p:nvPr>
        </p:nvSpPr>
        <p:spPr>
          <a:xfrm>
            <a:off x="569913" y="1284515"/>
            <a:ext cx="8229600" cy="5371874"/>
          </a:xfrm>
        </p:spPr>
        <p:txBody>
          <a:bodyPr/>
          <a:lstStyle/>
          <a:p>
            <a:endParaRPr lang="en-US" b="0" i="0" u="none" strike="noStrike" dirty="0">
              <a:solidFill>
                <a:srgbClr val="000000"/>
              </a:solidFill>
              <a:effectLst/>
              <a:latin typeface="Calibri" panose="020F0502020204030204" pitchFamily="34" charset="0"/>
            </a:endParaRPr>
          </a:p>
          <a:p>
            <a:endParaRPr lang="en-US" dirty="0">
              <a:solidFill>
                <a:srgbClr val="000000"/>
              </a:solidFill>
              <a:latin typeface="Calibri" panose="020F0502020204030204" pitchFamily="34" charset="0"/>
            </a:endParaRPr>
          </a:p>
          <a:p>
            <a:r>
              <a:rPr lang="en-US" b="0" i="0" u="none" strike="noStrike" dirty="0">
                <a:solidFill>
                  <a:srgbClr val="000000"/>
                </a:solidFill>
                <a:effectLst/>
                <a:latin typeface="Calibri" panose="020F0502020204030204" pitchFamily="34" charset="0"/>
              </a:rPr>
              <a:t>Student brings a dog to classroom, holding the dog in her arms and as she sits the dog remains in her lap. She claims this is her service animal. What do you do?</a:t>
            </a:r>
            <a:endParaRPr lang="en-US" dirty="0"/>
          </a:p>
        </p:txBody>
      </p:sp>
    </p:spTree>
    <p:extLst>
      <p:ext uri="{BB962C8B-B14F-4D97-AF65-F5344CB8AC3E}">
        <p14:creationId xmlns:p14="http://schemas.microsoft.com/office/powerpoint/2010/main" val="34815934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D054F-35FD-F745-3441-9F6F086828B2}"/>
              </a:ext>
            </a:extLst>
          </p:cNvPr>
          <p:cNvSpPr>
            <a:spLocks noGrp="1"/>
          </p:cNvSpPr>
          <p:nvPr>
            <p:ph type="title"/>
          </p:nvPr>
        </p:nvSpPr>
        <p:spPr/>
        <p:txBody>
          <a:bodyPr/>
          <a:lstStyle/>
          <a:p>
            <a:r>
              <a:rPr lang="en-US" dirty="0"/>
              <a:t>Scenario 4</a:t>
            </a:r>
          </a:p>
        </p:txBody>
      </p:sp>
      <p:sp>
        <p:nvSpPr>
          <p:cNvPr id="3" name="Content Placeholder 2">
            <a:extLst>
              <a:ext uri="{FF2B5EF4-FFF2-40B4-BE49-F238E27FC236}">
                <a16:creationId xmlns:a16="http://schemas.microsoft.com/office/drawing/2014/main" id="{4FF3571F-01DE-878D-DAA6-1FE32721AB08}"/>
              </a:ext>
            </a:extLst>
          </p:cNvPr>
          <p:cNvSpPr>
            <a:spLocks noGrp="1"/>
          </p:cNvSpPr>
          <p:nvPr>
            <p:ph idx="1"/>
          </p:nvPr>
        </p:nvSpPr>
        <p:spPr>
          <a:xfrm>
            <a:off x="569913" y="1248229"/>
            <a:ext cx="8229600" cy="5408159"/>
          </a:xfrm>
        </p:spPr>
        <p:txBody>
          <a:bodyPr/>
          <a:lstStyle/>
          <a:p>
            <a:endParaRPr lang="en-US" b="0" i="0" u="none" strike="noStrike" dirty="0">
              <a:solidFill>
                <a:srgbClr val="000000"/>
              </a:solidFill>
              <a:effectLst/>
              <a:latin typeface="Calibri" panose="020F0502020204030204" pitchFamily="34" charset="0"/>
            </a:endParaRPr>
          </a:p>
          <a:p>
            <a:endParaRPr lang="en-US" dirty="0">
              <a:solidFill>
                <a:srgbClr val="000000"/>
              </a:solidFill>
              <a:latin typeface="Calibri" panose="020F0502020204030204" pitchFamily="34" charset="0"/>
            </a:endParaRPr>
          </a:p>
          <a:p>
            <a:r>
              <a:rPr lang="en-US" b="0" i="0" u="none" strike="noStrike" dirty="0">
                <a:solidFill>
                  <a:srgbClr val="000000"/>
                </a:solidFill>
                <a:effectLst/>
                <a:latin typeface="Calibri" panose="020F0502020204030204" pitchFamily="34" charset="0"/>
              </a:rPr>
              <a:t>A student brings their service animal, which is a 60 pound </a:t>
            </a:r>
            <a:r>
              <a:rPr lang="en-US" b="0" i="0" u="none" strike="noStrike" dirty="0" err="1">
                <a:solidFill>
                  <a:srgbClr val="000000"/>
                </a:solidFill>
                <a:effectLst/>
                <a:latin typeface="Calibri" panose="020F0502020204030204" pitchFamily="34" charset="0"/>
              </a:rPr>
              <a:t>pitbull</a:t>
            </a:r>
            <a:r>
              <a:rPr lang="en-US" b="0" i="0" u="none" strike="noStrike" dirty="0">
                <a:solidFill>
                  <a:srgbClr val="000000"/>
                </a:solidFill>
                <a:effectLst/>
                <a:latin typeface="Calibri" panose="020F0502020204030204" pitchFamily="34" charset="0"/>
              </a:rPr>
              <a:t>, explains that this is their service animal. They answer the questions, yes the dog is for my disability, and the dog makes me feel better. What do you do?</a:t>
            </a:r>
            <a:endParaRPr lang="en-US" dirty="0"/>
          </a:p>
        </p:txBody>
      </p:sp>
    </p:spTree>
    <p:extLst>
      <p:ext uri="{BB962C8B-B14F-4D97-AF65-F5344CB8AC3E}">
        <p14:creationId xmlns:p14="http://schemas.microsoft.com/office/powerpoint/2010/main" val="38061948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60CB2-A02B-FF7E-87CC-BE5F0EB8821E}"/>
              </a:ext>
            </a:extLst>
          </p:cNvPr>
          <p:cNvSpPr>
            <a:spLocks noGrp="1"/>
          </p:cNvSpPr>
          <p:nvPr>
            <p:ph type="title"/>
          </p:nvPr>
        </p:nvSpPr>
        <p:spPr/>
        <p:txBody>
          <a:bodyPr/>
          <a:lstStyle/>
          <a:p>
            <a:r>
              <a:rPr lang="en-US" dirty="0"/>
              <a:t>Scenario 5</a:t>
            </a:r>
          </a:p>
        </p:txBody>
      </p:sp>
      <p:sp>
        <p:nvSpPr>
          <p:cNvPr id="3" name="Content Placeholder 2">
            <a:extLst>
              <a:ext uri="{FF2B5EF4-FFF2-40B4-BE49-F238E27FC236}">
                <a16:creationId xmlns:a16="http://schemas.microsoft.com/office/drawing/2014/main" id="{BE4D0F7E-0DB9-3907-FD00-DBF6BD229B56}"/>
              </a:ext>
            </a:extLst>
          </p:cNvPr>
          <p:cNvSpPr>
            <a:spLocks noGrp="1"/>
          </p:cNvSpPr>
          <p:nvPr>
            <p:ph idx="1"/>
          </p:nvPr>
        </p:nvSpPr>
        <p:spPr>
          <a:xfrm>
            <a:off x="569913" y="1328057"/>
            <a:ext cx="8229600" cy="5328331"/>
          </a:xfrm>
        </p:spPr>
        <p:txBody>
          <a:bodyPr/>
          <a:lstStyle/>
          <a:p>
            <a:endParaRPr lang="en-US" dirty="0"/>
          </a:p>
          <a:p>
            <a:r>
              <a:rPr lang="en-US" dirty="0"/>
              <a:t>You have a student who brings a service animal on to campus on it’s leash, but several times a day they take it to the middle of campus, unleash it and let it run and chase </a:t>
            </a:r>
            <a:r>
              <a:rPr lang="en-US" dirty="0" err="1"/>
              <a:t>squirrles</a:t>
            </a:r>
            <a:r>
              <a:rPr lang="en-US" dirty="0"/>
              <a:t> for awhile as its reward. When it does, it also relieves itself on the grass. What do you do? </a:t>
            </a:r>
          </a:p>
        </p:txBody>
      </p:sp>
    </p:spTree>
    <p:extLst>
      <p:ext uri="{BB962C8B-B14F-4D97-AF65-F5344CB8AC3E}">
        <p14:creationId xmlns:p14="http://schemas.microsoft.com/office/powerpoint/2010/main" val="4204358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318D5-F922-C5DE-E4E2-AC92F75A2102}"/>
              </a:ext>
            </a:extLst>
          </p:cNvPr>
          <p:cNvSpPr>
            <a:spLocks noGrp="1"/>
          </p:cNvSpPr>
          <p:nvPr>
            <p:ph type="title"/>
          </p:nvPr>
        </p:nvSpPr>
        <p:spPr/>
        <p:txBody>
          <a:bodyPr/>
          <a:lstStyle/>
          <a:p>
            <a:r>
              <a:rPr lang="en-US" dirty="0"/>
              <a:t>Scenario 6</a:t>
            </a:r>
          </a:p>
        </p:txBody>
      </p:sp>
      <p:sp>
        <p:nvSpPr>
          <p:cNvPr id="3" name="Content Placeholder 2">
            <a:extLst>
              <a:ext uri="{FF2B5EF4-FFF2-40B4-BE49-F238E27FC236}">
                <a16:creationId xmlns:a16="http://schemas.microsoft.com/office/drawing/2014/main" id="{CD0C09BC-EADF-0688-AFDA-5ADEB7D5DB6E}"/>
              </a:ext>
            </a:extLst>
          </p:cNvPr>
          <p:cNvSpPr>
            <a:spLocks noGrp="1"/>
          </p:cNvSpPr>
          <p:nvPr>
            <p:ph idx="1"/>
          </p:nvPr>
        </p:nvSpPr>
        <p:spPr>
          <a:xfrm>
            <a:off x="569913" y="1328057"/>
            <a:ext cx="8229600" cy="5328331"/>
          </a:xfrm>
        </p:spPr>
        <p:txBody>
          <a:bodyPr/>
          <a:lstStyle/>
          <a:p>
            <a:endParaRPr lang="en-US" b="0" i="0" u="none" strike="noStrike" dirty="0">
              <a:solidFill>
                <a:srgbClr val="000000"/>
              </a:solidFill>
              <a:effectLst/>
              <a:latin typeface="Calibri" panose="020F0502020204030204" pitchFamily="34" charset="0"/>
            </a:endParaRPr>
          </a:p>
          <a:p>
            <a:r>
              <a:rPr lang="en-US" dirty="0">
                <a:solidFill>
                  <a:srgbClr val="000000"/>
                </a:solidFill>
                <a:latin typeface="Calibri" panose="020F0502020204030204" pitchFamily="34" charset="0"/>
              </a:rPr>
              <a:t>A s</a:t>
            </a:r>
            <a:r>
              <a:rPr lang="en-US" b="0" i="0" u="none" strike="noStrike" dirty="0">
                <a:solidFill>
                  <a:srgbClr val="000000"/>
                </a:solidFill>
                <a:effectLst/>
                <a:latin typeface="Calibri" panose="020F0502020204030204" pitchFamily="34" charset="0"/>
              </a:rPr>
              <a:t>tudent goes to a chain pet center and purchases a 6 week old puppy and presents a certificate from the pet chain that states that this is their emotional support animal. What would you do?</a:t>
            </a:r>
            <a:endParaRPr lang="en-US" dirty="0"/>
          </a:p>
        </p:txBody>
      </p:sp>
    </p:spTree>
    <p:extLst>
      <p:ext uri="{BB962C8B-B14F-4D97-AF65-F5344CB8AC3E}">
        <p14:creationId xmlns:p14="http://schemas.microsoft.com/office/powerpoint/2010/main" val="12412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A5B5C-C6E2-06DE-A572-D694484B0DAD}"/>
              </a:ext>
            </a:extLst>
          </p:cNvPr>
          <p:cNvSpPr>
            <a:spLocks noGrp="1"/>
          </p:cNvSpPr>
          <p:nvPr>
            <p:ph type="title"/>
          </p:nvPr>
        </p:nvSpPr>
        <p:spPr/>
        <p:txBody>
          <a:bodyPr/>
          <a:lstStyle/>
          <a:p>
            <a:r>
              <a:rPr lang="en-US" dirty="0"/>
              <a:t>Scenario 7</a:t>
            </a:r>
          </a:p>
        </p:txBody>
      </p:sp>
      <p:sp>
        <p:nvSpPr>
          <p:cNvPr id="3" name="Content Placeholder 2">
            <a:extLst>
              <a:ext uri="{FF2B5EF4-FFF2-40B4-BE49-F238E27FC236}">
                <a16:creationId xmlns:a16="http://schemas.microsoft.com/office/drawing/2014/main" id="{B6C92273-546A-34D7-3F32-F1B178F7FE7B}"/>
              </a:ext>
            </a:extLst>
          </p:cNvPr>
          <p:cNvSpPr>
            <a:spLocks noGrp="1"/>
          </p:cNvSpPr>
          <p:nvPr>
            <p:ph idx="1"/>
          </p:nvPr>
        </p:nvSpPr>
        <p:spPr>
          <a:xfrm>
            <a:off x="569913" y="1291771"/>
            <a:ext cx="8229600" cy="5364617"/>
          </a:xfrm>
        </p:spPr>
        <p:txBody>
          <a:bodyPr/>
          <a:lstStyle/>
          <a:p>
            <a:endParaRPr lang="en-US" b="0" i="0" u="none" strike="noStrike" dirty="0">
              <a:solidFill>
                <a:srgbClr val="000000"/>
              </a:solidFill>
              <a:effectLst/>
              <a:latin typeface="Calibri" panose="020F0502020204030204" pitchFamily="34" charset="0"/>
            </a:endParaRPr>
          </a:p>
          <a:p>
            <a:endParaRPr lang="en-US" dirty="0">
              <a:solidFill>
                <a:srgbClr val="000000"/>
              </a:solidFill>
              <a:latin typeface="Calibri" panose="020F0502020204030204" pitchFamily="34" charset="0"/>
            </a:endParaRPr>
          </a:p>
          <a:p>
            <a:r>
              <a:rPr lang="en-US" b="0" i="0" u="none" strike="noStrike" dirty="0">
                <a:solidFill>
                  <a:srgbClr val="000000"/>
                </a:solidFill>
                <a:effectLst/>
                <a:latin typeface="Calibri" panose="020F0502020204030204" pitchFamily="34" charset="0"/>
              </a:rPr>
              <a:t>A student has requested an ESA for their residence hall. The request is for two sugar gliders, because they feel like they are happier in pairs. What do you do?</a:t>
            </a:r>
            <a:endParaRPr lang="en-US" dirty="0"/>
          </a:p>
        </p:txBody>
      </p:sp>
    </p:spTree>
    <p:extLst>
      <p:ext uri="{BB962C8B-B14F-4D97-AF65-F5344CB8AC3E}">
        <p14:creationId xmlns:p14="http://schemas.microsoft.com/office/powerpoint/2010/main" val="23349556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270F6-0FAE-ECDC-CF99-75666E761363}"/>
              </a:ext>
            </a:extLst>
          </p:cNvPr>
          <p:cNvSpPr>
            <a:spLocks noGrp="1"/>
          </p:cNvSpPr>
          <p:nvPr>
            <p:ph type="title"/>
          </p:nvPr>
        </p:nvSpPr>
        <p:spPr/>
        <p:txBody>
          <a:bodyPr/>
          <a:lstStyle/>
          <a:p>
            <a:r>
              <a:rPr lang="en-US" dirty="0"/>
              <a:t>Scenario 8</a:t>
            </a:r>
          </a:p>
        </p:txBody>
      </p:sp>
      <p:sp>
        <p:nvSpPr>
          <p:cNvPr id="3" name="Content Placeholder 2">
            <a:extLst>
              <a:ext uri="{FF2B5EF4-FFF2-40B4-BE49-F238E27FC236}">
                <a16:creationId xmlns:a16="http://schemas.microsoft.com/office/drawing/2014/main" id="{E0ED097C-FB5E-2B99-3CDA-122E676AC490}"/>
              </a:ext>
            </a:extLst>
          </p:cNvPr>
          <p:cNvSpPr>
            <a:spLocks noGrp="1"/>
          </p:cNvSpPr>
          <p:nvPr>
            <p:ph idx="1"/>
          </p:nvPr>
        </p:nvSpPr>
        <p:spPr>
          <a:xfrm>
            <a:off x="569913" y="1299029"/>
            <a:ext cx="8229600" cy="5357359"/>
          </a:xfrm>
        </p:spPr>
        <p:txBody>
          <a:bodyPr/>
          <a:lstStyle/>
          <a:p>
            <a:endParaRPr lang="en-US" b="0" i="0" u="none" strike="noStrike" dirty="0">
              <a:solidFill>
                <a:srgbClr val="000000"/>
              </a:solidFill>
              <a:effectLst/>
              <a:latin typeface="Calibri" panose="020F0502020204030204" pitchFamily="34" charset="0"/>
            </a:endParaRPr>
          </a:p>
          <a:p>
            <a:endParaRPr lang="en-US" dirty="0">
              <a:solidFill>
                <a:srgbClr val="000000"/>
              </a:solidFill>
              <a:latin typeface="Calibri" panose="020F0502020204030204" pitchFamily="34" charset="0"/>
            </a:endParaRPr>
          </a:p>
          <a:p>
            <a:r>
              <a:rPr lang="en-US" b="0" i="0" u="none" strike="noStrike" dirty="0">
                <a:solidFill>
                  <a:srgbClr val="000000"/>
                </a:solidFill>
                <a:effectLst/>
                <a:latin typeface="Calibri" panose="020F0502020204030204" pitchFamily="34" charset="0"/>
              </a:rPr>
              <a:t>After an individual brings their dog to the residence hall, it was found that the student has not completed the Housing Accommodation Request and has not been approved through the SDS office. What do you do?</a:t>
            </a:r>
            <a:endParaRPr lang="en-US" dirty="0"/>
          </a:p>
        </p:txBody>
      </p:sp>
    </p:spTree>
    <p:extLst>
      <p:ext uri="{BB962C8B-B14F-4D97-AF65-F5344CB8AC3E}">
        <p14:creationId xmlns:p14="http://schemas.microsoft.com/office/powerpoint/2010/main" val="34390402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19699-4ECD-296E-443E-299540707C0F}"/>
              </a:ext>
            </a:extLst>
          </p:cNvPr>
          <p:cNvSpPr>
            <a:spLocks noGrp="1"/>
          </p:cNvSpPr>
          <p:nvPr>
            <p:ph type="title"/>
          </p:nvPr>
        </p:nvSpPr>
        <p:spPr/>
        <p:txBody>
          <a:bodyPr/>
          <a:lstStyle/>
          <a:p>
            <a:r>
              <a:rPr lang="en-US" dirty="0"/>
              <a:t>Scenario 9</a:t>
            </a:r>
          </a:p>
        </p:txBody>
      </p:sp>
      <p:sp>
        <p:nvSpPr>
          <p:cNvPr id="3" name="Content Placeholder 2">
            <a:extLst>
              <a:ext uri="{FF2B5EF4-FFF2-40B4-BE49-F238E27FC236}">
                <a16:creationId xmlns:a16="http://schemas.microsoft.com/office/drawing/2014/main" id="{288C12A2-A403-9E1B-EABA-F19853C3AA16}"/>
              </a:ext>
            </a:extLst>
          </p:cNvPr>
          <p:cNvSpPr>
            <a:spLocks noGrp="1"/>
          </p:cNvSpPr>
          <p:nvPr>
            <p:ph idx="1"/>
          </p:nvPr>
        </p:nvSpPr>
        <p:spPr>
          <a:xfrm>
            <a:off x="569913" y="1349829"/>
            <a:ext cx="8229600" cy="5306559"/>
          </a:xfrm>
        </p:spPr>
        <p:txBody>
          <a:bodyPr/>
          <a:lstStyle/>
          <a:p>
            <a:endParaRPr lang="en-US" dirty="0"/>
          </a:p>
          <a:p>
            <a:r>
              <a:rPr lang="en-US" dirty="0"/>
              <a:t>A student brings their dog to the recreational fields, which has a no pet policy. They claim it is a service animal. However, when the soccer game begins, they tie the dog up to a pole and leave it there while they go and play. What do you do?</a:t>
            </a:r>
          </a:p>
        </p:txBody>
      </p:sp>
    </p:spTree>
    <p:extLst>
      <p:ext uri="{BB962C8B-B14F-4D97-AF65-F5344CB8AC3E}">
        <p14:creationId xmlns:p14="http://schemas.microsoft.com/office/powerpoint/2010/main" val="1677146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a:extLst>
              <a:ext uri="{FF2B5EF4-FFF2-40B4-BE49-F238E27FC236}">
                <a16:creationId xmlns:a16="http://schemas.microsoft.com/office/drawing/2014/main" id="{6C6E2848-B29A-F960-FFB7-5103C07D50EB}"/>
              </a:ext>
            </a:extLst>
          </p:cNvPr>
          <p:cNvSpPr>
            <a:spLocks noGrp="1" noChangeArrowheads="1"/>
          </p:cNvSpPr>
          <p:nvPr>
            <p:ph type="title"/>
          </p:nvPr>
        </p:nvSpPr>
        <p:spPr/>
        <p:txBody>
          <a:bodyPr/>
          <a:lstStyle/>
          <a:p>
            <a:r>
              <a:rPr lang="en-US" altLang="en-US" dirty="0">
                <a:ea typeface="ＭＳ Ｐゴシック" panose="020B0600070205080204" pitchFamily="34" charset="-128"/>
              </a:rPr>
              <a:t>Need for Service Animals</a:t>
            </a:r>
          </a:p>
        </p:txBody>
      </p:sp>
      <p:sp>
        <p:nvSpPr>
          <p:cNvPr id="3" name="Content Placeholder 2">
            <a:extLst>
              <a:ext uri="{FF2B5EF4-FFF2-40B4-BE49-F238E27FC236}">
                <a16:creationId xmlns:a16="http://schemas.microsoft.com/office/drawing/2014/main" id="{797C0086-8426-27E3-17AA-8B0268A8BC9E}"/>
              </a:ext>
            </a:extLst>
          </p:cNvPr>
          <p:cNvSpPr>
            <a:spLocks noGrp="1"/>
          </p:cNvSpPr>
          <p:nvPr>
            <p:ph idx="1"/>
          </p:nvPr>
        </p:nvSpPr>
        <p:spPr>
          <a:xfrm>
            <a:off x="466725" y="1439863"/>
            <a:ext cx="8229600" cy="5143500"/>
          </a:xfrm>
        </p:spPr>
        <p:txBody>
          <a:bodyPr/>
          <a:lstStyle/>
          <a:p>
            <a:pPr marL="342900" lvl="1" indent="-342900">
              <a:spcAft>
                <a:spcPct val="25000"/>
              </a:spcAft>
              <a:buClrTx/>
              <a:buSzTx/>
              <a:buFont typeface="Wingdings" charset="0"/>
              <a:buNone/>
              <a:defRPr/>
            </a:pPr>
            <a:r>
              <a:rPr lang="en-US" sz="2000" b="1" dirty="0"/>
              <a:t>Remember, the need for a Service Animal may not be visibly obvious!</a:t>
            </a:r>
          </a:p>
          <a:p>
            <a:pPr>
              <a:defRPr/>
            </a:pPr>
            <a:r>
              <a:rPr lang="en-US" sz="2000" dirty="0">
                <a:cs typeface="+mn-cs"/>
              </a:rPr>
              <a:t>If the need is obvious, such as for a blind person needing it for guidance, then you may not ask any questions of the student or restrict their activity.</a:t>
            </a:r>
          </a:p>
          <a:p>
            <a:pPr>
              <a:defRPr/>
            </a:pPr>
            <a:endParaRPr lang="en-US" sz="2000" dirty="0">
              <a:cs typeface="+mn-cs"/>
            </a:endParaRPr>
          </a:p>
          <a:p>
            <a:pPr>
              <a:defRPr/>
            </a:pPr>
            <a:r>
              <a:rPr lang="en-US" sz="2000" dirty="0">
                <a:cs typeface="+mn-cs"/>
              </a:rPr>
              <a:t>If the need for the Service Animal is not obvious, you may ask two questions of the individual:</a:t>
            </a:r>
          </a:p>
          <a:p>
            <a:pPr>
              <a:buFontTx/>
              <a:buAutoNum type="arabicPeriod"/>
              <a:defRPr/>
            </a:pPr>
            <a:r>
              <a:rPr lang="en-US" sz="2000" dirty="0">
                <a:cs typeface="+mn-cs"/>
              </a:rPr>
              <a:t>Do you have the animal because of a disability?</a:t>
            </a:r>
          </a:p>
          <a:p>
            <a:pPr>
              <a:buFontTx/>
              <a:buAutoNum type="arabicPeriod"/>
              <a:defRPr/>
            </a:pPr>
            <a:r>
              <a:rPr lang="en-US" sz="2000" dirty="0">
                <a:cs typeface="+mn-cs"/>
              </a:rPr>
              <a:t>What TASK is it trained to do?</a:t>
            </a:r>
          </a:p>
          <a:p>
            <a:pPr>
              <a:buFontTx/>
              <a:buAutoNum type="arabicPeriod"/>
              <a:defRPr/>
            </a:pPr>
            <a:endParaRPr lang="en-US" sz="2000" dirty="0">
              <a:cs typeface="+mn-cs"/>
            </a:endParaRPr>
          </a:p>
          <a:p>
            <a:pPr marL="0" indent="0">
              <a:defRPr/>
            </a:pPr>
            <a:r>
              <a:rPr lang="en-US" sz="2000" dirty="0">
                <a:cs typeface="+mn-cs"/>
              </a:rPr>
              <a:t>If they answer yes and give you a specific task, that is all the information that you can legally ask for. If they state it is in training, it may be removed.  </a:t>
            </a:r>
          </a:p>
          <a:p>
            <a:pPr marL="0" indent="0">
              <a:defRPr/>
            </a:pPr>
            <a:r>
              <a:rPr lang="en-US" sz="2000" dirty="0">
                <a:cs typeface="+mn-cs"/>
              </a:rPr>
              <a:t>Service Animals in training are NOT service animals.</a:t>
            </a:r>
          </a:p>
          <a:p>
            <a:pPr marL="0" indent="0">
              <a:defRPr/>
            </a:pPr>
            <a:endParaRPr lang="en-US" sz="2000" dirty="0">
              <a:cs typeface="+mn-cs"/>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6ED10-DBE5-F201-8FE4-C338F3BBC222}"/>
              </a:ext>
            </a:extLst>
          </p:cNvPr>
          <p:cNvSpPr>
            <a:spLocks noGrp="1"/>
          </p:cNvSpPr>
          <p:nvPr>
            <p:ph type="title"/>
          </p:nvPr>
        </p:nvSpPr>
        <p:spPr/>
        <p:txBody>
          <a:bodyPr/>
          <a:lstStyle/>
          <a:p>
            <a:r>
              <a:rPr lang="en-US" dirty="0"/>
              <a:t>Scenario 10</a:t>
            </a:r>
          </a:p>
        </p:txBody>
      </p:sp>
      <p:sp>
        <p:nvSpPr>
          <p:cNvPr id="3" name="Content Placeholder 2">
            <a:extLst>
              <a:ext uri="{FF2B5EF4-FFF2-40B4-BE49-F238E27FC236}">
                <a16:creationId xmlns:a16="http://schemas.microsoft.com/office/drawing/2014/main" id="{C52F354D-B631-CC72-DDEE-0A5FFF5BF79A}"/>
              </a:ext>
            </a:extLst>
          </p:cNvPr>
          <p:cNvSpPr>
            <a:spLocks noGrp="1"/>
          </p:cNvSpPr>
          <p:nvPr>
            <p:ph idx="1"/>
          </p:nvPr>
        </p:nvSpPr>
        <p:spPr>
          <a:xfrm>
            <a:off x="569913" y="1219201"/>
            <a:ext cx="8229600" cy="5437188"/>
          </a:xfrm>
        </p:spPr>
        <p:txBody>
          <a:bodyPr/>
          <a:lstStyle/>
          <a:p>
            <a:endParaRPr lang="en-US" dirty="0"/>
          </a:p>
          <a:p>
            <a:endParaRPr lang="en-US" dirty="0"/>
          </a:p>
          <a:p>
            <a:r>
              <a:rPr lang="en-US" dirty="0"/>
              <a:t>A student takes their service animal into the biology building because they are about to take an exam and wants it with them to reduce their anxiety. The animal is on a leash as required, but it is a cat. What do you do?</a:t>
            </a:r>
          </a:p>
        </p:txBody>
      </p:sp>
    </p:spTree>
    <p:extLst>
      <p:ext uri="{BB962C8B-B14F-4D97-AF65-F5344CB8AC3E}">
        <p14:creationId xmlns:p14="http://schemas.microsoft.com/office/powerpoint/2010/main" val="7955850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4E10A-6CDE-4705-2DEE-E0E517C2A4E9}"/>
              </a:ext>
            </a:extLst>
          </p:cNvPr>
          <p:cNvSpPr>
            <a:spLocks noGrp="1"/>
          </p:cNvSpPr>
          <p:nvPr>
            <p:ph type="title"/>
          </p:nvPr>
        </p:nvSpPr>
        <p:spPr/>
        <p:txBody>
          <a:bodyPr/>
          <a:lstStyle/>
          <a:p>
            <a:r>
              <a:rPr lang="en-US" dirty="0"/>
              <a:t>Scenario 11</a:t>
            </a:r>
          </a:p>
        </p:txBody>
      </p:sp>
      <p:sp>
        <p:nvSpPr>
          <p:cNvPr id="3" name="Content Placeholder 2">
            <a:extLst>
              <a:ext uri="{FF2B5EF4-FFF2-40B4-BE49-F238E27FC236}">
                <a16:creationId xmlns:a16="http://schemas.microsoft.com/office/drawing/2014/main" id="{1ACC2E3F-AB43-D1A1-998E-AB717DCDF586}"/>
              </a:ext>
            </a:extLst>
          </p:cNvPr>
          <p:cNvSpPr>
            <a:spLocks noGrp="1"/>
          </p:cNvSpPr>
          <p:nvPr>
            <p:ph idx="1"/>
          </p:nvPr>
        </p:nvSpPr>
        <p:spPr>
          <a:xfrm>
            <a:off x="569913" y="1306287"/>
            <a:ext cx="8229600" cy="5350102"/>
          </a:xfrm>
        </p:spPr>
        <p:txBody>
          <a:bodyPr/>
          <a:lstStyle/>
          <a:p>
            <a:endParaRPr lang="en-US" dirty="0"/>
          </a:p>
          <a:p>
            <a:r>
              <a:rPr lang="en-US" dirty="0"/>
              <a:t>A student brings a puppy into the SUB for a student organization meeting. The puppy has a vest on it identifying it as a “Service Animal in Training”. However, while the meeting is going on, the puppy continuously barks, whines, and tried to get away from the handler. What do you do?</a:t>
            </a:r>
          </a:p>
        </p:txBody>
      </p:sp>
    </p:spTree>
    <p:extLst>
      <p:ext uri="{BB962C8B-B14F-4D97-AF65-F5344CB8AC3E}">
        <p14:creationId xmlns:p14="http://schemas.microsoft.com/office/powerpoint/2010/main" val="29653305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a:extLst>
              <a:ext uri="{FF2B5EF4-FFF2-40B4-BE49-F238E27FC236}">
                <a16:creationId xmlns:a16="http://schemas.microsoft.com/office/drawing/2014/main" id="{102F6EF5-997A-350A-4731-A364A03EEB4A}"/>
              </a:ext>
            </a:extLst>
          </p:cNvPr>
          <p:cNvSpPr>
            <a:spLocks noGrp="1" noRot="1"/>
          </p:cNvSpPr>
          <p:nvPr>
            <p:ph type="title"/>
          </p:nvPr>
        </p:nvSpPr>
        <p:spPr>
          <a:xfrm>
            <a:off x="379412" y="7883"/>
            <a:ext cx="8385175" cy="1431925"/>
          </a:xfrm>
        </p:spPr>
        <p:txBody>
          <a:bodyPr/>
          <a:lstStyle/>
          <a:p>
            <a:pPr algn="ctr" eaLnBrk="1" hangingPunct="1"/>
            <a:r>
              <a:rPr lang="en-US" altLang="en-US" sz="4800" u="sng" dirty="0">
                <a:ea typeface="ＭＳ Ｐゴシック" panose="020B0600070205080204" pitchFamily="34" charset="-128"/>
              </a:rPr>
              <a:t>Questions and Concerns</a:t>
            </a:r>
          </a:p>
        </p:txBody>
      </p:sp>
      <p:sp>
        <p:nvSpPr>
          <p:cNvPr id="55298" name="Rectangle 3">
            <a:extLst>
              <a:ext uri="{FF2B5EF4-FFF2-40B4-BE49-F238E27FC236}">
                <a16:creationId xmlns:a16="http://schemas.microsoft.com/office/drawing/2014/main" id="{84E2256D-85C2-866D-67AE-6C8FAD932529}"/>
              </a:ext>
            </a:extLst>
          </p:cNvPr>
          <p:cNvSpPr>
            <a:spLocks noGrp="1" noRot="1"/>
          </p:cNvSpPr>
          <p:nvPr>
            <p:ph type="body" sz="half" idx="1"/>
          </p:nvPr>
        </p:nvSpPr>
        <p:spPr>
          <a:xfrm>
            <a:off x="914400" y="1524000"/>
            <a:ext cx="7391400" cy="5105400"/>
          </a:xfrm>
        </p:spPr>
        <p:txBody>
          <a:bodyPr/>
          <a:lstStyle/>
          <a:p>
            <a:pPr algn="ctr" eaLnBrk="1" hangingPunct="1">
              <a:buFont typeface="Wingdings" pitchFamily="2" charset="2"/>
              <a:buNone/>
              <a:defRPr/>
            </a:pPr>
            <a:r>
              <a:rPr lang="en-US" altLang="en-US" sz="2400" dirty="0">
                <a:ea typeface="ＭＳ Ｐゴシック" panose="020B0600070205080204" pitchFamily="34" charset="-128"/>
              </a:rPr>
              <a:t>Student Disability Services</a:t>
            </a:r>
          </a:p>
          <a:p>
            <a:pPr algn="ctr" eaLnBrk="1" hangingPunct="1">
              <a:buFont typeface="Wingdings" pitchFamily="2" charset="2"/>
              <a:buNone/>
              <a:defRPr/>
            </a:pPr>
            <a:r>
              <a:rPr lang="en-US" altLang="en-US" sz="2400" dirty="0">
                <a:ea typeface="ＭＳ Ｐゴシック" panose="020B0600070205080204" pitchFamily="34" charset="-128"/>
              </a:rPr>
              <a:t>Texas Tech University</a:t>
            </a:r>
          </a:p>
          <a:p>
            <a:pPr algn="ctr" eaLnBrk="1" hangingPunct="1">
              <a:buFont typeface="Wingdings" pitchFamily="2" charset="2"/>
              <a:buNone/>
              <a:defRPr/>
            </a:pPr>
            <a:r>
              <a:rPr lang="en-US" altLang="en-US" sz="2400" dirty="0">
                <a:ea typeface="ＭＳ Ｐゴシック" panose="020B0600070205080204" pitchFamily="34" charset="-128"/>
              </a:rPr>
              <a:t>Box 45007</a:t>
            </a:r>
          </a:p>
          <a:p>
            <a:pPr algn="ctr" eaLnBrk="1" hangingPunct="1">
              <a:buFont typeface="Wingdings" pitchFamily="2" charset="2"/>
              <a:buNone/>
              <a:defRPr/>
            </a:pPr>
            <a:r>
              <a:rPr lang="en-US" altLang="en-US" sz="2400" dirty="0">
                <a:ea typeface="ＭＳ Ｐゴシック" panose="020B0600070205080204" pitchFamily="34" charset="-128"/>
              </a:rPr>
              <a:t>130 Weeks Hall</a:t>
            </a:r>
          </a:p>
          <a:p>
            <a:pPr algn="ctr" eaLnBrk="1" hangingPunct="1">
              <a:buFont typeface="Wingdings" pitchFamily="2" charset="2"/>
              <a:buNone/>
              <a:defRPr/>
            </a:pPr>
            <a:r>
              <a:rPr lang="en-US" altLang="en-US" sz="2400" dirty="0">
                <a:ea typeface="ＭＳ Ｐゴシック" panose="020B0600070205080204" pitchFamily="34" charset="-128"/>
              </a:rPr>
              <a:t>Lubbock, Texas 79409-5007</a:t>
            </a:r>
          </a:p>
          <a:p>
            <a:pPr algn="ctr" eaLnBrk="1" hangingPunct="1">
              <a:buFont typeface="Wingdings" pitchFamily="2" charset="2"/>
              <a:buNone/>
              <a:defRPr/>
            </a:pPr>
            <a:r>
              <a:rPr lang="en-US" altLang="en-US" sz="2400" dirty="0">
                <a:ea typeface="ＭＳ Ｐゴシック" panose="020B0600070205080204" pitchFamily="34" charset="-128"/>
              </a:rPr>
              <a:t>(806) 742-2405</a:t>
            </a:r>
          </a:p>
          <a:p>
            <a:pPr algn="ctr" eaLnBrk="1" hangingPunct="1">
              <a:buFont typeface="Wingdings" pitchFamily="2" charset="2"/>
              <a:buNone/>
              <a:defRPr/>
            </a:pPr>
            <a:r>
              <a:rPr lang="en-US" altLang="en-US" sz="2400" dirty="0">
                <a:ea typeface="ＭＳ Ｐゴシック" panose="020B0600070205080204" pitchFamily="34" charset="-128"/>
                <a:hlinkClick r:id="rId2"/>
              </a:rPr>
              <a:t>james.whitfield@ttu.edu</a:t>
            </a:r>
            <a:r>
              <a:rPr lang="en-US" altLang="en-US" sz="2400" dirty="0">
                <a:ea typeface="ＭＳ Ｐゴシック" panose="020B0600070205080204" pitchFamily="34" charset="-128"/>
              </a:rPr>
              <a:t> </a:t>
            </a:r>
          </a:p>
          <a:p>
            <a:pPr algn="ctr" eaLnBrk="1" hangingPunct="1">
              <a:buFont typeface="Wingdings" pitchFamily="2" charset="2"/>
              <a:buNone/>
              <a:defRPr/>
            </a:pPr>
            <a:r>
              <a:rPr lang="en-US" altLang="en-US" sz="2400" dirty="0">
                <a:ea typeface="ＭＳ Ｐゴシック" panose="020B0600070205080204" pitchFamily="34" charset="-128"/>
                <a:hlinkClick r:id="rId3"/>
              </a:rPr>
              <a:t>sds@ttu.edu</a:t>
            </a:r>
            <a:endParaRPr lang="en-US" altLang="en-US" sz="2400" dirty="0">
              <a:ea typeface="ＭＳ Ｐゴシック" panose="020B0600070205080204" pitchFamily="34" charset="-128"/>
            </a:endParaRPr>
          </a:p>
          <a:p>
            <a:pPr marL="0" indent="0" algn="ctr">
              <a:lnSpc>
                <a:spcPts val="1260"/>
              </a:lnSpc>
              <a:spcBef>
                <a:spcPts val="600"/>
              </a:spcBef>
              <a:spcAft>
                <a:spcPts val="840"/>
              </a:spcAft>
              <a:buFont typeface="Arial" panose="020B0604020202020204" pitchFamily="34" charset="0"/>
              <a:buNone/>
              <a:defRPr/>
            </a:pPr>
            <a:endParaRPr lang="en-US" sz="2400" dirty="0">
              <a:latin typeface="Constantia" panose="02030602050306030303" pitchFamily="18" charset="0"/>
              <a:ea typeface="Constantia" charset="0"/>
              <a:cs typeface="Constantia" charset="0"/>
            </a:endParaRPr>
          </a:p>
          <a:p>
            <a:pPr marL="0" indent="0" algn="ctr">
              <a:lnSpc>
                <a:spcPts val="1260"/>
              </a:lnSpc>
              <a:spcBef>
                <a:spcPts val="600"/>
              </a:spcBef>
              <a:spcAft>
                <a:spcPts val="840"/>
              </a:spcAft>
              <a:buFont typeface="Arial" panose="020B0604020202020204" pitchFamily="34" charset="0"/>
              <a:buNone/>
              <a:defRPr/>
            </a:pPr>
            <a:r>
              <a:rPr lang="en-US" sz="2400" dirty="0">
                <a:latin typeface="Constantia" panose="02030602050306030303" pitchFamily="18" charset="0"/>
                <a:ea typeface="Constantia" charset="0"/>
                <a:cs typeface="Constantia" charset="0"/>
              </a:rPr>
              <a:t>Instagram / Twitter: @TTU_SDS</a:t>
            </a:r>
          </a:p>
          <a:p>
            <a:pPr marL="0" indent="0" algn="ctr">
              <a:lnSpc>
                <a:spcPts val="1260"/>
              </a:lnSpc>
              <a:spcBef>
                <a:spcPts val="600"/>
              </a:spcBef>
              <a:spcAft>
                <a:spcPts val="840"/>
              </a:spcAft>
              <a:buFont typeface="Arial" panose="020B0604020202020204" pitchFamily="34" charset="0"/>
              <a:buNone/>
              <a:defRPr/>
            </a:pPr>
            <a:endParaRPr lang="en-US" sz="2400" dirty="0">
              <a:latin typeface="Constantia" panose="02030602050306030303" pitchFamily="18" charset="0"/>
              <a:ea typeface="Constantia" charset="0"/>
              <a:cs typeface="Constantia" charset="0"/>
            </a:endParaRPr>
          </a:p>
          <a:p>
            <a:pPr algn="ctr" eaLnBrk="1" hangingPunct="1">
              <a:buFont typeface="Wingdings" pitchFamily="2" charset="2"/>
              <a:buNone/>
              <a:defRPr/>
            </a:pPr>
            <a:endParaRPr lang="en-US" altLang="en-US" dirty="0">
              <a:ea typeface="ＭＳ Ｐゴシック" panose="020B0600070205080204" pitchFamily="34" charset="-128"/>
            </a:endParaRPr>
          </a:p>
          <a:p>
            <a:pPr algn="ctr" eaLnBrk="1" hangingPunct="1">
              <a:buFont typeface="Wingdings" pitchFamily="2" charset="2"/>
              <a:buNone/>
              <a:defRPr/>
            </a:pPr>
            <a:endParaRPr lang="en-US" altLang="en-US" sz="2800" dirty="0">
              <a:ea typeface="ＭＳ Ｐゴシック" panose="020B0600070205080204" pitchFamily="34" charset="-128"/>
            </a:endParaRPr>
          </a:p>
          <a:p>
            <a:pPr algn="ctr" eaLnBrk="1" hangingPunct="1">
              <a:buFont typeface="Wingdings" pitchFamily="2" charset="2"/>
              <a:buNone/>
              <a:defRPr/>
            </a:pPr>
            <a:endParaRPr lang="en-US" altLang="en-US" sz="2800" dirty="0">
              <a:ea typeface="ＭＳ Ｐゴシック" panose="020B0600070205080204" pitchFamily="34" charset="-128"/>
            </a:endParaRPr>
          </a:p>
          <a:p>
            <a:pPr algn="ctr" eaLnBrk="1" hangingPunct="1">
              <a:buFont typeface="Wingdings" pitchFamily="2" charset="2"/>
              <a:buNone/>
              <a:defRPr/>
            </a:pPr>
            <a:endParaRPr lang="en-US" altLang="en-US" sz="2800" dirty="0">
              <a:ea typeface="ＭＳ Ｐゴシック" panose="020B0600070205080204" pitchFamily="34" charset="-128"/>
            </a:endParaRPr>
          </a:p>
        </p:txBody>
      </p:sp>
    </p:spTree>
    <p:extLst>
      <p:ext uri="{BB962C8B-B14F-4D97-AF65-F5344CB8AC3E}">
        <p14:creationId xmlns:p14="http://schemas.microsoft.com/office/powerpoint/2010/main" val="2830307414"/>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a:extLst>
              <a:ext uri="{FF2B5EF4-FFF2-40B4-BE49-F238E27FC236}">
                <a16:creationId xmlns:a16="http://schemas.microsoft.com/office/drawing/2014/main" id="{4C8F8173-70B9-A915-3875-F9A85D98C30B}"/>
              </a:ext>
            </a:extLst>
          </p:cNvPr>
          <p:cNvSpPr>
            <a:spLocks noGrp="1" noChangeArrowheads="1"/>
          </p:cNvSpPr>
          <p:nvPr>
            <p:ph type="title"/>
          </p:nvPr>
        </p:nvSpPr>
        <p:spPr/>
        <p:txBody>
          <a:bodyPr/>
          <a:lstStyle/>
          <a:p>
            <a:r>
              <a:rPr lang="en-US" altLang="en-US" dirty="0">
                <a:ea typeface="ＭＳ Ｐゴシック" panose="020B0600070205080204" pitchFamily="34" charset="-128"/>
              </a:rPr>
              <a:t>Service Animals and the ADA</a:t>
            </a:r>
          </a:p>
        </p:txBody>
      </p:sp>
      <p:sp>
        <p:nvSpPr>
          <p:cNvPr id="9218" name="Content Placeholder 2">
            <a:extLst>
              <a:ext uri="{FF2B5EF4-FFF2-40B4-BE49-F238E27FC236}">
                <a16:creationId xmlns:a16="http://schemas.microsoft.com/office/drawing/2014/main" id="{4C455988-2F24-63A9-45CE-F22010B1E23E}"/>
              </a:ext>
            </a:extLst>
          </p:cNvPr>
          <p:cNvSpPr>
            <a:spLocks noGrp="1" noChangeArrowheads="1"/>
          </p:cNvSpPr>
          <p:nvPr>
            <p:ph idx="1"/>
          </p:nvPr>
        </p:nvSpPr>
        <p:spPr>
          <a:xfrm>
            <a:off x="569913" y="1289050"/>
            <a:ext cx="8229600" cy="5367338"/>
          </a:xfrm>
        </p:spPr>
        <p:txBody>
          <a:bodyPr/>
          <a:lstStyle/>
          <a:p>
            <a:r>
              <a:rPr lang="en-US" altLang="en-US" sz="2800" b="1">
                <a:ea typeface="ＭＳ Ｐゴシック" panose="020B0600070205080204" pitchFamily="34" charset="-128"/>
              </a:rPr>
              <a:t>The ADA does not require that service animals be certified as service animals!</a:t>
            </a:r>
          </a:p>
          <a:p>
            <a:endParaRPr lang="en-US" altLang="en-US" sz="2800">
              <a:ea typeface="ＭＳ Ｐゴシック" panose="020B0600070205080204" pitchFamily="34" charset="-128"/>
            </a:endParaRPr>
          </a:p>
          <a:p>
            <a:r>
              <a:rPr lang="en-US" altLang="en-US" sz="2800">
                <a:ea typeface="ＭＳ Ｐゴシック" panose="020B0600070205080204" pitchFamily="34" charset="-128"/>
              </a:rPr>
              <a:t>Covered entities may not require documentation, such as proof that the animal has been certified, trained, or licensed as a service animal, as a condition for entry.</a:t>
            </a:r>
          </a:p>
          <a:p>
            <a:endParaRPr lang="en-US" altLang="en-US" sz="2800">
              <a:ea typeface="ＭＳ Ｐゴシック" panose="020B0600070205080204" pitchFamily="34" charset="-128"/>
            </a:endParaRPr>
          </a:p>
          <a:p>
            <a:r>
              <a:rPr lang="en-US" altLang="en-US" sz="2800">
                <a:ea typeface="ＭＳ Ｐゴシック" panose="020B0600070205080204" pitchFamily="34" charset="-128"/>
              </a:rPr>
              <a:t> Staff are not allowed to request any documentation for the dog, require that the dog demonstrate its task, or inquire about the nature of the person’s disability. </a:t>
            </a: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a:extLst>
              <a:ext uri="{FF2B5EF4-FFF2-40B4-BE49-F238E27FC236}">
                <a16:creationId xmlns:a16="http://schemas.microsoft.com/office/drawing/2014/main" id="{4282132E-5E46-99F8-3024-4EDECDE812CD}"/>
              </a:ext>
            </a:extLst>
          </p:cNvPr>
          <p:cNvSpPr>
            <a:spLocks noGrp="1" noChangeArrowheads="1"/>
          </p:cNvSpPr>
          <p:nvPr>
            <p:ph type="title"/>
          </p:nvPr>
        </p:nvSpPr>
        <p:spPr/>
        <p:txBody>
          <a:bodyPr/>
          <a:lstStyle/>
          <a:p>
            <a:r>
              <a:rPr lang="en-US" altLang="en-US" dirty="0">
                <a:ea typeface="ＭＳ Ｐゴシック" panose="020B0600070205080204" pitchFamily="34" charset="-128"/>
              </a:rPr>
              <a:t>Service Animals Other Regulations</a:t>
            </a:r>
          </a:p>
        </p:txBody>
      </p:sp>
      <p:sp>
        <p:nvSpPr>
          <p:cNvPr id="10242" name="Content Placeholder 2">
            <a:extLst>
              <a:ext uri="{FF2B5EF4-FFF2-40B4-BE49-F238E27FC236}">
                <a16:creationId xmlns:a16="http://schemas.microsoft.com/office/drawing/2014/main" id="{F3EB7571-B9FC-AE19-1DBE-3F76C9784D95}"/>
              </a:ext>
            </a:extLst>
          </p:cNvPr>
          <p:cNvSpPr>
            <a:spLocks noGrp="1" noChangeArrowheads="1"/>
          </p:cNvSpPr>
          <p:nvPr>
            <p:ph idx="1"/>
          </p:nvPr>
        </p:nvSpPr>
        <p:spPr>
          <a:xfrm>
            <a:off x="569913" y="1316038"/>
            <a:ext cx="8229600" cy="5340350"/>
          </a:xfrm>
        </p:spPr>
        <p:txBody>
          <a:bodyPr/>
          <a:lstStyle/>
          <a:p>
            <a:r>
              <a:rPr lang="en-US" altLang="en-US">
                <a:ea typeface="ＭＳ Ｐゴシック" panose="020B0600070205080204" pitchFamily="34" charset="-128"/>
              </a:rPr>
              <a:t>Other Important Regulations!</a:t>
            </a:r>
          </a:p>
          <a:p>
            <a:pPr>
              <a:buFontTx/>
              <a:buAutoNum type="arabicPeriod"/>
            </a:pPr>
            <a:r>
              <a:rPr lang="en-US" altLang="en-US" sz="1800">
                <a:ea typeface="ＭＳ Ｐゴシック" panose="020B0600070205080204" pitchFamily="34" charset="-128"/>
              </a:rPr>
              <a:t>The ADA does not require service animals to wear a vest, ID tag, or specific harness identifying them as a Service Animal. </a:t>
            </a:r>
          </a:p>
          <a:p>
            <a:pPr>
              <a:buFontTx/>
              <a:buAutoNum type="arabicPeriod"/>
            </a:pPr>
            <a:r>
              <a:rPr lang="en-US" altLang="en-US" sz="1800">
                <a:ea typeface="ＭＳ Ｐゴシック" panose="020B0600070205080204" pitchFamily="34" charset="-128"/>
              </a:rPr>
              <a:t>People with disabilities have the right to train the dog themselves and are not required to use a professional service dog training program.</a:t>
            </a:r>
          </a:p>
          <a:p>
            <a:pPr>
              <a:buFontTx/>
              <a:buAutoNum type="arabicPeriod"/>
            </a:pPr>
            <a:r>
              <a:rPr lang="en-US" altLang="en-US" sz="1800">
                <a:ea typeface="ＭＳ Ｐゴシック" panose="020B0600070205080204" pitchFamily="34" charset="-128"/>
              </a:rPr>
              <a:t>Individuals who have service animals are not exempt from local animal control or public health requirements. Service animals are subject to local dog licensing and registration requirements. </a:t>
            </a:r>
          </a:p>
          <a:p>
            <a:pPr>
              <a:buFontTx/>
              <a:buAutoNum type="arabicPeriod"/>
            </a:pPr>
            <a:r>
              <a:rPr lang="en-US" altLang="en-US" sz="1800">
                <a:ea typeface="ＭＳ Ｐゴシック" panose="020B0600070205080204" pitchFamily="34" charset="-128"/>
              </a:rPr>
              <a:t>Mandatory registration of service animals is not permissible under the ADA. Colleges and other entities, such as local governments, may offer voluntary registries. Many communities maintain a voluntary registry that serves a public purpose, for example, to ensure that emergency staff know to look for service animals during an emergency evacuation process. </a:t>
            </a:r>
          </a:p>
          <a:p>
            <a:pPr>
              <a:buFontTx/>
              <a:buAutoNum type="arabicPeriod"/>
            </a:pPr>
            <a:endParaRPr lang="en-US" altLang="en-US" sz="1800">
              <a:ea typeface="ＭＳ Ｐゴシック" panose="020B0600070205080204" pitchFamily="34" charset="-128"/>
            </a:endParaRPr>
          </a:p>
          <a:p>
            <a:pPr>
              <a:buFontTx/>
              <a:buAutoNum type="arabicPeriod"/>
            </a:pPr>
            <a:endParaRPr lang="en-US" altLang="en-US" sz="1800">
              <a:ea typeface="ＭＳ Ｐゴシック" panose="020B0600070205080204" pitchFamily="34" charset="-128"/>
            </a:endParaRPr>
          </a:p>
          <a:p>
            <a:pPr>
              <a:buFontTx/>
              <a:buAutoNum type="arabicPeriod"/>
            </a:pPr>
            <a:endParaRPr lang="en-US" altLang="en-US" sz="1800">
              <a:ea typeface="ＭＳ Ｐゴシック" panose="020B0600070205080204" pitchFamily="34" charset="-128"/>
            </a:endParaRPr>
          </a:p>
          <a:p>
            <a:pPr>
              <a:buFontTx/>
              <a:buAutoNum type="arabicPeriod"/>
            </a:pPr>
            <a:endParaRPr lang="en-US" altLang="en-US" sz="1800">
              <a:ea typeface="ＭＳ Ｐゴシック" panose="020B0600070205080204"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a:extLst>
              <a:ext uri="{FF2B5EF4-FFF2-40B4-BE49-F238E27FC236}">
                <a16:creationId xmlns:a16="http://schemas.microsoft.com/office/drawing/2014/main" id="{594AE7D7-70FE-CC7F-52A9-45DAACE6168B}"/>
              </a:ext>
            </a:extLst>
          </p:cNvPr>
          <p:cNvSpPr>
            <a:spLocks noGrp="1" noChangeArrowheads="1"/>
          </p:cNvSpPr>
          <p:nvPr>
            <p:ph type="title"/>
          </p:nvPr>
        </p:nvSpPr>
        <p:spPr/>
        <p:txBody>
          <a:bodyPr/>
          <a:lstStyle/>
          <a:p>
            <a:r>
              <a:rPr lang="en-US" altLang="en-US" dirty="0">
                <a:ea typeface="ＭＳ Ｐゴシック" panose="020B0600070205080204" pitchFamily="34" charset="-128"/>
              </a:rPr>
              <a:t>Service Animals More Regulations</a:t>
            </a:r>
          </a:p>
        </p:txBody>
      </p:sp>
      <p:sp>
        <p:nvSpPr>
          <p:cNvPr id="11266" name="Content Placeholder 2">
            <a:extLst>
              <a:ext uri="{FF2B5EF4-FFF2-40B4-BE49-F238E27FC236}">
                <a16:creationId xmlns:a16="http://schemas.microsoft.com/office/drawing/2014/main" id="{503DE9F0-BEE4-A94A-0D95-9033130A87FC}"/>
              </a:ext>
            </a:extLst>
          </p:cNvPr>
          <p:cNvSpPr>
            <a:spLocks noGrp="1" noChangeArrowheads="1"/>
          </p:cNvSpPr>
          <p:nvPr>
            <p:ph idx="1"/>
          </p:nvPr>
        </p:nvSpPr>
        <p:spPr>
          <a:xfrm>
            <a:off x="569913" y="1308100"/>
            <a:ext cx="8229600" cy="5348288"/>
          </a:xfrm>
        </p:spPr>
        <p:txBody>
          <a:bodyPr/>
          <a:lstStyle/>
          <a:p>
            <a:r>
              <a:rPr lang="en-US" altLang="en-US">
                <a:ea typeface="ＭＳ Ｐゴシック" panose="020B0600070205080204" pitchFamily="34" charset="-128"/>
              </a:rPr>
              <a:t>More Important Regulations:</a:t>
            </a:r>
          </a:p>
          <a:p>
            <a:pPr>
              <a:buFontTx/>
              <a:buAutoNum type="arabicPeriod"/>
            </a:pPr>
            <a:r>
              <a:rPr lang="en-US" altLang="en-US" sz="2000">
                <a:ea typeface="ＭＳ Ｐゴシック" panose="020B0600070205080204" pitchFamily="34" charset="-128"/>
              </a:rPr>
              <a:t>The ADA requires that service animals be under the control of the handler at all times.</a:t>
            </a:r>
          </a:p>
          <a:p>
            <a:pPr>
              <a:buFontTx/>
              <a:buAutoNum type="arabicPeriod"/>
            </a:pPr>
            <a:r>
              <a:rPr lang="en-US" altLang="en-US" sz="2000">
                <a:ea typeface="ＭＳ Ｐゴシック" panose="020B0600070205080204" pitchFamily="34" charset="-128"/>
              </a:rPr>
              <a:t>The service animal must be harnessed, leashed, or tethered while in public places unless these devices interfere with the service animal’s work or the person’s disability prevents use of these devices. In that case, the person must use voice, signal, or other effective means to maintain control of the animal. </a:t>
            </a:r>
          </a:p>
          <a:p>
            <a:r>
              <a:rPr lang="en-US" altLang="en-US" sz="2000">
                <a:ea typeface="ＭＳ Ｐゴシック" panose="020B0600070205080204" pitchFamily="34" charset="-128"/>
              </a:rPr>
              <a:t>Examples: </a:t>
            </a:r>
          </a:p>
          <a:p>
            <a:r>
              <a:rPr lang="en-US" altLang="en-US" sz="2000">
                <a:ea typeface="ＭＳ Ｐゴシック" panose="020B0600070205080204" pitchFamily="34" charset="-128"/>
              </a:rPr>
              <a:t>1. A person who uses a wheelchair may use a long, retractable leash to allow her service animal to pick up or retrieve items. She may not allow the dog to wander away from her and must maintain control of the dog, even if it is retrieving an item at a distance from her. </a:t>
            </a:r>
          </a:p>
          <a:p>
            <a:endParaRPr lang="en-US" altLang="en-US" sz="2000">
              <a:ea typeface="ＭＳ Ｐゴシック" panose="020B0600070205080204" pitchFamily="34" charset="-128"/>
            </a:endParaRPr>
          </a:p>
          <a:p>
            <a:endParaRPr lang="en-US" altLang="en-US" sz="2000">
              <a:ea typeface="ＭＳ Ｐゴシック" panose="020B0600070205080204" pitchFamily="34" charset="-128"/>
            </a:endParaRPr>
          </a:p>
          <a:p>
            <a:endParaRPr lang="en-US" altLang="en-US" sz="2000">
              <a:ea typeface="ＭＳ Ｐゴシック" panose="020B0600070205080204"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a:extLst>
              <a:ext uri="{FF2B5EF4-FFF2-40B4-BE49-F238E27FC236}">
                <a16:creationId xmlns:a16="http://schemas.microsoft.com/office/drawing/2014/main" id="{220ED0FD-EE2C-0477-42C8-8E2B75E20BE3}"/>
              </a:ext>
            </a:extLst>
          </p:cNvPr>
          <p:cNvSpPr>
            <a:spLocks noGrp="1" noChangeArrowheads="1"/>
          </p:cNvSpPr>
          <p:nvPr>
            <p:ph type="title"/>
          </p:nvPr>
        </p:nvSpPr>
        <p:spPr/>
        <p:txBody>
          <a:bodyPr/>
          <a:lstStyle/>
          <a:p>
            <a:r>
              <a:rPr lang="en-US" altLang="en-US" dirty="0">
                <a:ea typeface="ＭＳ Ｐゴシック" panose="020B0600070205080204" pitchFamily="34" charset="-128"/>
              </a:rPr>
              <a:t>Service Animal Example</a:t>
            </a:r>
          </a:p>
        </p:txBody>
      </p:sp>
      <p:sp>
        <p:nvSpPr>
          <p:cNvPr id="12290" name="Content Placeholder 2">
            <a:extLst>
              <a:ext uri="{FF2B5EF4-FFF2-40B4-BE49-F238E27FC236}">
                <a16:creationId xmlns:a16="http://schemas.microsoft.com/office/drawing/2014/main" id="{B7BF5A97-5166-5425-182A-D1123BAFC4D8}"/>
              </a:ext>
            </a:extLst>
          </p:cNvPr>
          <p:cNvSpPr>
            <a:spLocks noGrp="1" noChangeArrowheads="1"/>
          </p:cNvSpPr>
          <p:nvPr>
            <p:ph idx="1"/>
          </p:nvPr>
        </p:nvSpPr>
        <p:spPr>
          <a:xfrm>
            <a:off x="569913" y="1298575"/>
            <a:ext cx="8229600" cy="5357813"/>
          </a:xfrm>
        </p:spPr>
        <p:txBody>
          <a:bodyPr/>
          <a:lstStyle/>
          <a:p>
            <a:r>
              <a:rPr lang="en-US" altLang="en-US" sz="2400" dirty="0">
                <a:ea typeface="ＭＳ Ｐゴシック" panose="020B0600070205080204" pitchFamily="34" charset="-128"/>
              </a:rPr>
              <a:t>Another Example: a returning veteran who has PTSD and has great difficulty entering unfamiliar spaces may have a dog that is trained to enter a space, check to see that no threats are there, and come back and signal that it is safe to enter. The dog must be off leash to do its job, but must be leashed all other times. </a:t>
            </a:r>
          </a:p>
          <a:p>
            <a:r>
              <a:rPr lang="en-US" altLang="en-US" sz="2400" dirty="0">
                <a:ea typeface="ＭＳ Ｐゴシック" panose="020B0600070205080204" pitchFamily="34" charset="-128"/>
              </a:rPr>
              <a:t>If a service animal is out of control and the handler does not take effective action to control it, or if it is not housebroken, you  may request that the animal be removed from the premises. </a:t>
            </a:r>
          </a:p>
          <a:p>
            <a:r>
              <a:rPr lang="en-US" altLang="en-US" sz="2400" dirty="0">
                <a:ea typeface="ＭＳ Ｐゴシック" panose="020B0600070205080204" pitchFamily="34" charset="-128"/>
              </a:rPr>
              <a:t>Service Animals must be allowed access to any areas that are available to the general public, including academic buildings on campus. </a:t>
            </a:r>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646464"/>
      </a:lt2>
      <a:accent1>
        <a:srgbClr val="B50C00"/>
      </a:accent1>
      <a:accent2>
        <a:srgbClr val="052147"/>
      </a:accent2>
      <a:accent3>
        <a:srgbClr val="FFFFFF"/>
      </a:accent3>
      <a:accent4>
        <a:srgbClr val="000000"/>
      </a:accent4>
      <a:accent5>
        <a:srgbClr val="D7AAAA"/>
      </a:accent5>
      <a:accent6>
        <a:srgbClr val="041D3F"/>
      </a:accent6>
      <a:hlink>
        <a:srgbClr val="BD8C00"/>
      </a:hlink>
      <a:folHlink>
        <a:srgbClr val="3F4A13"/>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333333"/>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000000"/>
        </a:dk2>
        <a:lt2>
          <a:srgbClr val="333333"/>
        </a:lt2>
        <a:accent1>
          <a:srgbClr val="FF1100"/>
        </a:accent1>
        <a:accent2>
          <a:srgbClr val="333399"/>
        </a:accent2>
        <a:accent3>
          <a:srgbClr val="FFFFFF"/>
        </a:accent3>
        <a:accent4>
          <a:srgbClr val="000000"/>
        </a:accent4>
        <a:accent5>
          <a:srgbClr val="FFAAA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FFFFFF"/>
        </a:lt1>
        <a:dk2>
          <a:srgbClr val="000000"/>
        </a:dk2>
        <a:lt2>
          <a:srgbClr val="333333"/>
        </a:lt2>
        <a:accent1>
          <a:srgbClr val="CC0000"/>
        </a:accent1>
        <a:accent2>
          <a:srgbClr val="333399"/>
        </a:accent2>
        <a:accent3>
          <a:srgbClr val="FFFFFF"/>
        </a:accent3>
        <a:accent4>
          <a:srgbClr val="000000"/>
        </a:accent4>
        <a:accent5>
          <a:srgbClr val="E2AAA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6">
        <a:dk1>
          <a:srgbClr val="000000"/>
        </a:dk1>
        <a:lt1>
          <a:srgbClr val="FFFFFF"/>
        </a:lt1>
        <a:dk2>
          <a:srgbClr val="000000"/>
        </a:dk2>
        <a:lt2>
          <a:srgbClr val="333333"/>
        </a:lt2>
        <a:accent1>
          <a:srgbClr val="B50C00"/>
        </a:accent1>
        <a:accent2>
          <a:srgbClr val="052147"/>
        </a:accent2>
        <a:accent3>
          <a:srgbClr val="FFFFFF"/>
        </a:accent3>
        <a:accent4>
          <a:srgbClr val="000000"/>
        </a:accent4>
        <a:accent5>
          <a:srgbClr val="D7AAAA"/>
        </a:accent5>
        <a:accent6>
          <a:srgbClr val="041D3F"/>
        </a:accent6>
        <a:hlink>
          <a:srgbClr val="BD8C00"/>
        </a:hlink>
        <a:folHlink>
          <a:srgbClr val="3F4A1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7319</TotalTime>
  <Words>3519</Words>
  <Application>Microsoft Macintosh PowerPoint</Application>
  <PresentationFormat>On-screen Show (4:3)</PresentationFormat>
  <Paragraphs>286</Paragraphs>
  <Slides>52</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52</vt:i4>
      </vt:variant>
    </vt:vector>
  </HeadingPairs>
  <TitlesOfParts>
    <vt:vector size="59" baseType="lpstr">
      <vt:lpstr>Arial</vt:lpstr>
      <vt:lpstr>Calibri</vt:lpstr>
      <vt:lpstr>Constantia</vt:lpstr>
      <vt:lpstr>Merriweather</vt:lpstr>
      <vt:lpstr>Times New Roman</vt:lpstr>
      <vt:lpstr>Wingdings</vt:lpstr>
      <vt:lpstr>Default Design</vt:lpstr>
      <vt:lpstr>The Campus Zoo: Managing Service Animals and Emotional Support Animals through compliance policy under OCR and Hud Guidelines</vt:lpstr>
      <vt:lpstr>Todays Objectives</vt:lpstr>
      <vt:lpstr>Service Animals</vt:lpstr>
      <vt:lpstr>Service Animal Definitions</vt:lpstr>
      <vt:lpstr>Need for Service Animals</vt:lpstr>
      <vt:lpstr>Service Animals and the ADA</vt:lpstr>
      <vt:lpstr>Service Animals Other Regulations</vt:lpstr>
      <vt:lpstr>Service Animals More Regulations</vt:lpstr>
      <vt:lpstr>Service Animal Example</vt:lpstr>
      <vt:lpstr>Service Animals at Texas Tech University</vt:lpstr>
      <vt:lpstr>Service Animals in Labs and Clinics</vt:lpstr>
      <vt:lpstr>Service Animals in Dining &amp; Residence Hall Facilities</vt:lpstr>
      <vt:lpstr>Student Procedures for Registering a Service Animal</vt:lpstr>
      <vt:lpstr>Service Animals in Training</vt:lpstr>
      <vt:lpstr>Texas State Law Regarding Service Animals in Training</vt:lpstr>
      <vt:lpstr>What Constitutes an “Approved Trainer”?</vt:lpstr>
      <vt:lpstr>Texas Tech System Wording</vt:lpstr>
      <vt:lpstr>Key Provisions of the Texas State Law</vt:lpstr>
      <vt:lpstr>Additional Keys to Texas State Law</vt:lpstr>
      <vt:lpstr>Penalty Provisions of Texas State Law</vt:lpstr>
      <vt:lpstr>Questions and Concerns about Service Animals?</vt:lpstr>
      <vt:lpstr>Emotional Support Animals</vt:lpstr>
      <vt:lpstr>What is an Emotional Support Animal?</vt:lpstr>
      <vt:lpstr>Emotional Support Animals and the ADA</vt:lpstr>
      <vt:lpstr>Legal Precedent for Emotional Support Animals</vt:lpstr>
      <vt:lpstr>Student Process for Registering an ESA</vt:lpstr>
      <vt:lpstr>Emotional Support Animal Eligibility</vt:lpstr>
      <vt:lpstr>Documentation Guidelines</vt:lpstr>
      <vt:lpstr>General HUD Guidelines for ESA’s</vt:lpstr>
      <vt:lpstr>Which Animals can be ESA’s?</vt:lpstr>
      <vt:lpstr>Unique Emotional Support Animals</vt:lpstr>
      <vt:lpstr>Unique ESA Examples</vt:lpstr>
      <vt:lpstr>How Many ESA’s Can a Student Have?</vt:lpstr>
      <vt:lpstr>Emotional Support Animal Restrictions</vt:lpstr>
      <vt:lpstr>ESA Student Responsibilities</vt:lpstr>
      <vt:lpstr>Essentials for Written Policy</vt:lpstr>
      <vt:lpstr>More Policy Guidelines</vt:lpstr>
      <vt:lpstr>Addressing Non-Approved Animals</vt:lpstr>
      <vt:lpstr>A Comparison of Service Animals and ESA’s</vt:lpstr>
      <vt:lpstr>Let’s play “What Would you Do?”</vt:lpstr>
      <vt:lpstr>Scenario 1</vt:lpstr>
      <vt:lpstr>Scenario 2</vt:lpstr>
      <vt:lpstr>Scenario 3</vt:lpstr>
      <vt:lpstr>Scenario 4</vt:lpstr>
      <vt:lpstr>Scenario 5</vt:lpstr>
      <vt:lpstr>Scenario 6</vt:lpstr>
      <vt:lpstr>Scenario 7</vt:lpstr>
      <vt:lpstr>Scenario 8</vt:lpstr>
      <vt:lpstr>Scenario 9</vt:lpstr>
      <vt:lpstr>Scenario 10</vt:lpstr>
      <vt:lpstr>Scenario 11</vt:lpstr>
      <vt:lpstr>Questions and Concerns</vt:lpstr>
    </vt:vector>
  </TitlesOfParts>
  <Company>Presentation Diva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Lori Randel</dc:creator>
  <cp:lastModifiedBy>Whitfield, James</cp:lastModifiedBy>
  <cp:revision>114</cp:revision>
  <cp:lastPrinted>2023-03-24T15:31:10Z</cp:lastPrinted>
  <dcterms:created xsi:type="dcterms:W3CDTF">2005-04-19T19:05:52Z</dcterms:created>
  <dcterms:modified xsi:type="dcterms:W3CDTF">2023-03-24T16:03:24Z</dcterms:modified>
</cp:coreProperties>
</file>