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7" r:id="rId4"/>
  </p:sldMasterIdLst>
  <p:notesMasterIdLst>
    <p:notesMasterId r:id="rId34"/>
  </p:notesMasterIdLst>
  <p:handoutMasterIdLst>
    <p:handoutMasterId r:id="rId35"/>
  </p:handoutMasterIdLst>
  <p:sldIdLst>
    <p:sldId id="256" r:id="rId5"/>
    <p:sldId id="267" r:id="rId6"/>
    <p:sldId id="489" r:id="rId7"/>
    <p:sldId id="490" r:id="rId8"/>
    <p:sldId id="491" r:id="rId9"/>
    <p:sldId id="492" r:id="rId10"/>
    <p:sldId id="493" r:id="rId11"/>
    <p:sldId id="494" r:id="rId12"/>
    <p:sldId id="495" r:id="rId13"/>
    <p:sldId id="499" r:id="rId14"/>
    <p:sldId id="500" r:id="rId15"/>
    <p:sldId id="501" r:id="rId16"/>
    <p:sldId id="471" r:id="rId17"/>
    <p:sldId id="502" r:id="rId18"/>
    <p:sldId id="484" r:id="rId19"/>
    <p:sldId id="510" r:id="rId20"/>
    <p:sldId id="485" r:id="rId21"/>
    <p:sldId id="511" r:id="rId22"/>
    <p:sldId id="503" r:id="rId23"/>
    <p:sldId id="467" r:id="rId24"/>
    <p:sldId id="505" r:id="rId25"/>
    <p:sldId id="506" r:id="rId26"/>
    <p:sldId id="507" r:id="rId27"/>
    <p:sldId id="459" r:id="rId28"/>
    <p:sldId id="508" r:id="rId29"/>
    <p:sldId id="509" r:id="rId30"/>
    <p:sldId id="498" r:id="rId31"/>
    <p:sldId id="496" r:id="rId32"/>
    <p:sldId id="26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411DD-593B-7523-AB3B-6A1930AA4DA8}" v="397" dt="2023-03-27T03:17:00.578"/>
    <p1510:client id="{4A3FDA2C-D3B5-4EF7-A4B2-09A2D6E8C03C}" v="117" dt="2023-03-25T05:59:51.222"/>
    <p1510:client id="{8584C0FA-BE60-DB16-CE00-77D7DDAB1E78}" v="11" dt="2023-03-26T23:41:07.766"/>
    <p1510:client id="{8B3BF800-6263-E2B3-19E4-52664027F663}" v="197" dt="2023-03-26T23:34:06.371"/>
    <p1510:client id="{8DFE3642-B1D7-0EA6-829E-126315FE00B9}" v="320" dt="2023-03-26T23:14:34.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7" autoAdjust="0"/>
    <p:restoredTop sz="86434" autoAdjust="0"/>
  </p:normalViewPr>
  <p:slideViewPr>
    <p:cSldViewPr snapToGrid="0">
      <p:cViewPr>
        <p:scale>
          <a:sx n="50" d="100"/>
          <a:sy n="50" d="100"/>
        </p:scale>
        <p:origin x="1003" y="528"/>
      </p:cViewPr>
      <p:guideLst>
        <p:guide orient="horz" pos="2160"/>
        <p:guide pos="3840"/>
      </p:guideLst>
    </p:cSldViewPr>
  </p:slideViewPr>
  <p:outlineViewPr>
    <p:cViewPr>
      <p:scale>
        <a:sx n="33" d="100"/>
        <a:sy n="33" d="100"/>
      </p:scale>
      <p:origin x="0" y="-6398"/>
    </p:cViewPr>
  </p:outlineViewPr>
  <p:notesTextViewPr>
    <p:cViewPr>
      <p:scale>
        <a:sx n="1" d="1"/>
        <a:sy n="1" d="1"/>
      </p:scale>
      <p:origin x="0" y="0"/>
    </p:cViewPr>
  </p:notesTextViewPr>
  <p:notesViewPr>
    <p:cSldViewPr snapToGrid="0">
      <p:cViewPr varScale="1">
        <p:scale>
          <a:sx n="68" d="100"/>
          <a:sy n="68" d="100"/>
        </p:scale>
        <p:origin x="32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EFF2750D-B4B3-474C-8B62-8B638DC31F7E}">
      <dgm:prSet phldrT="[Text]" custT="1"/>
      <dgm:spPr/>
      <dgm:t>
        <a:bodyPr/>
        <a:lstStyle/>
        <a:p>
          <a:r>
            <a:rPr lang="en-US" sz="2000" b="0" dirty="0">
              <a:solidFill>
                <a:schemeClr val="tx2">
                  <a:lumMod val="50000"/>
                </a:schemeClr>
              </a:solidFill>
              <a:latin typeface="Calibri" panose="020F0502020204030204" pitchFamily="34" charset="0"/>
              <a:cs typeface="Calibri" panose="020F0502020204030204" pitchFamily="34" charset="0"/>
            </a:rPr>
            <a:t>Please raise your hand.</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EBC78E6-CDDC-4C8F-A157-3C51E907FACD}" type="parTrans" cxnId="{A058DDA2-48CA-4E5B-B389-F71A59C262B0}">
      <dgm:prSet/>
      <dgm:spPr/>
      <dgm:t>
        <a:bodyPr/>
        <a:lstStyle/>
        <a:p>
          <a:endParaRPr lang="en-US" sz="2000"/>
        </a:p>
      </dgm:t>
    </dgm:pt>
    <dgm:pt modelId="{75C067D7-FCD2-4969-8F27-4BBDA88E75ED}" type="sibTrans" cxnId="{A058DDA2-48CA-4E5B-B389-F71A59C262B0}">
      <dgm:prSet/>
      <dgm:spPr/>
      <dgm:t>
        <a:bodyPr/>
        <a:lstStyle/>
        <a:p>
          <a:endParaRPr lang="en-US" sz="2000"/>
        </a:p>
      </dgm:t>
    </dgm:pt>
    <dgm:pt modelId="{60CDF8D0-D4FC-4467-A51E-79C5A58B0B2C}">
      <dgm:prSet phldrT="[Text]" custT="1"/>
      <dgm:spPr/>
      <dgm:t>
        <a:bodyPr/>
        <a:lstStyle/>
        <a:p>
          <a:r>
            <a:rPr lang="en-US" sz="2400" b="1" dirty="0"/>
            <a:t>Speaking?</a:t>
          </a:r>
        </a:p>
      </dgm:t>
    </dgm:pt>
    <dgm:pt modelId="{E12A269F-AB82-486A-9077-80F2BBBE48C2}" type="parTrans" cxnId="{2BA65DEC-E719-4ED3-8135-48349D42DD04}">
      <dgm:prSet/>
      <dgm:spPr/>
      <dgm:t>
        <a:bodyPr/>
        <a:lstStyle/>
        <a:p>
          <a:endParaRPr lang="en-US" sz="2000"/>
        </a:p>
      </dgm:t>
    </dgm:pt>
    <dgm:pt modelId="{3F7FD59D-A716-4310-A89A-AB6F740D9FFF}" type="sibTrans" cxnId="{2BA65DEC-E719-4ED3-8135-48349D42DD04}">
      <dgm:prSet/>
      <dgm:spPr/>
      <dgm:t>
        <a:bodyPr/>
        <a:lstStyle/>
        <a:p>
          <a:endParaRPr lang="en-US" sz="2000"/>
        </a:p>
      </dgm:t>
    </dgm:pt>
    <dgm:pt modelId="{50629C12-7464-4473-ADEF-1A284F8A9957}">
      <dgm:prSet phldrT="[Text]" custT="1"/>
      <dgm:spPr/>
      <dgm:t>
        <a:bodyPr/>
        <a:lstStyle/>
        <a:p>
          <a:r>
            <a:rPr lang="en-US" sz="2000" b="0" dirty="0">
              <a:solidFill>
                <a:schemeClr val="tx2">
                  <a:lumMod val="50000"/>
                </a:schemeClr>
              </a:solidFill>
              <a:latin typeface="Calibri" panose="020F0502020204030204" pitchFamily="34" charset="0"/>
              <a:cs typeface="Calibri" panose="020F0502020204030204" pitchFamily="34" charset="0"/>
            </a:rPr>
            <a:t>When beginning to speak, please say your name.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D1CB46C-0CFA-4B27-9224-267431FBD094}" type="parTrans" cxnId="{1D32FCC9-657C-4348-9C0D-52115D559FEB}">
      <dgm:prSet/>
      <dgm:spPr/>
      <dgm:t>
        <a:bodyPr/>
        <a:lstStyle/>
        <a:p>
          <a:endParaRPr lang="en-US" sz="2000"/>
        </a:p>
      </dgm:t>
    </dgm:pt>
    <dgm:pt modelId="{4576BCC5-0598-4332-A2E7-87AC3ADD4EB8}" type="sibTrans" cxnId="{1D32FCC9-657C-4348-9C0D-52115D559FEB}">
      <dgm:prSet/>
      <dgm:spPr/>
      <dgm:t>
        <a:bodyPr/>
        <a:lstStyle/>
        <a:p>
          <a:endParaRPr lang="en-US" sz="2000"/>
        </a:p>
      </dgm:t>
    </dgm:pt>
    <dgm:pt modelId="{4DF9FE7B-F642-4898-A360-D4E3814E1A3D}">
      <dgm:prSet phldrT="[Text]" custT="1"/>
      <dgm:spPr/>
      <dgm:t>
        <a:bodyPr/>
        <a:lstStyle/>
        <a:p>
          <a:r>
            <a:rPr lang="en-US" sz="2400" b="1" dirty="0"/>
            <a:t>Questions?</a:t>
          </a:r>
        </a:p>
      </dgm:t>
    </dgm:pt>
    <dgm:pt modelId="{43C18EFF-81FC-4D70-8C6B-E95FF3730413}" type="sibTrans" cxnId="{EBD8BE8D-6018-43E2-B081-034BB5656EB6}">
      <dgm:prSet/>
      <dgm:spPr/>
      <dgm:t>
        <a:bodyPr/>
        <a:lstStyle/>
        <a:p>
          <a:endParaRPr lang="en-US" sz="2000"/>
        </a:p>
      </dgm:t>
    </dgm:pt>
    <dgm:pt modelId="{1C10F06D-860A-4604-A7AD-02E614FE3976}" type="parTrans" cxnId="{EBD8BE8D-6018-43E2-B081-034BB5656EB6}">
      <dgm:prSet/>
      <dgm:spPr/>
      <dgm:t>
        <a:bodyPr/>
        <a:lstStyle/>
        <a:p>
          <a:endParaRPr lang="en-US" sz="2000"/>
        </a:p>
      </dgm:t>
    </dgm:pt>
    <dgm:pt modelId="{1E36994B-3AFE-4AAA-BAC1-9B29AB499022}">
      <dgm:prSet phldrT="[Text]" custT="1"/>
      <dgm:spPr/>
      <dgm:t>
        <a:bodyPr/>
        <a:lstStyle/>
        <a:p>
          <a:r>
            <a:rPr lang="en-US" sz="2000" b="0" dirty="0">
              <a:solidFill>
                <a:schemeClr val="tx2">
                  <a:lumMod val="50000"/>
                </a:schemeClr>
              </a:solidFill>
              <a:latin typeface="Calibri" panose="020F0502020204030204" pitchFamily="34" charset="0"/>
              <a:cs typeface="Calibri" panose="020F0502020204030204" pitchFamily="34" charset="0"/>
            </a:rPr>
            <a:t>Make a verbal comment such as  “I have a question</a:t>
          </a:r>
          <a:r>
            <a:rPr lang="en-US" sz="2000" b="0" dirty="0">
              <a:solidFill>
                <a:srgbClr val="8A4E71"/>
              </a:solidFill>
              <a:latin typeface="Calibri" panose="020F0502020204030204" pitchFamily="34" charset="0"/>
              <a:cs typeface="Calibri" panose="020F0502020204030204" pitchFamily="34" charset="0"/>
            </a:rPr>
            <a:t>”.</a:t>
          </a:r>
          <a:endParaRPr lang="en-US" sz="1800" b="0" dirty="0">
            <a:solidFill>
              <a:srgbClr val="8A4E71"/>
            </a:solidFill>
            <a:latin typeface="Calibri" panose="020F0502020204030204" pitchFamily="34" charset="0"/>
            <a:cs typeface="Calibri" panose="020F0502020204030204" pitchFamily="34" charset="0"/>
          </a:endParaRPr>
        </a:p>
      </dgm:t>
    </dgm:pt>
    <dgm:pt modelId="{43AAB93E-8367-4C92-AC36-50E77A594B5D}" type="parTrans" cxnId="{28289873-B656-4DE9-8889-BC971ADE33AD}">
      <dgm:prSet/>
      <dgm:spPr/>
      <dgm:t>
        <a:bodyPr/>
        <a:lstStyle/>
        <a:p>
          <a:endParaRPr lang="en-US"/>
        </a:p>
      </dgm:t>
    </dgm:pt>
    <dgm:pt modelId="{8BD15667-28A3-4F10-BC06-D708A0ADBC05}" type="sibTrans" cxnId="{28289873-B656-4DE9-8889-BC971ADE33AD}">
      <dgm:prSet/>
      <dgm:spPr/>
      <dgm:t>
        <a:bodyPr/>
        <a:lstStyle/>
        <a:p>
          <a:endParaRPr lang="en-US"/>
        </a:p>
      </dgm:t>
    </dgm:pt>
    <dgm:pt modelId="{0D8BA460-0DB0-497C-99A0-40DC16281613}">
      <dgm:prSet phldrT="[Text]" custT="1"/>
      <dgm:spPr/>
      <dgm:t>
        <a:bodyPr/>
        <a:lstStyle/>
        <a:p>
          <a:r>
            <a:rPr lang="en-US" sz="2000" b="0" dirty="0">
              <a:solidFill>
                <a:schemeClr val="tx2">
                  <a:lumMod val="50000"/>
                </a:schemeClr>
              </a:solidFill>
              <a:latin typeface="Calibri" panose="020F0502020204030204" pitchFamily="34" charset="0"/>
              <a:cs typeface="Calibri" panose="020F0502020204030204" pitchFamily="34" charset="0"/>
            </a:rPr>
            <a:t>Speak clearly at a comfortable pace. </a:t>
          </a:r>
        </a:p>
      </dgm:t>
    </dgm:pt>
    <dgm:pt modelId="{BE442E68-3617-4E39-A67A-D478A30AD4EB}" type="parTrans" cxnId="{96C64B6F-31AF-4B6F-A389-67DBC2A17F9E}">
      <dgm:prSet/>
      <dgm:spPr/>
      <dgm:t>
        <a:bodyPr/>
        <a:lstStyle/>
        <a:p>
          <a:endParaRPr lang="en-US"/>
        </a:p>
      </dgm:t>
    </dgm:pt>
    <dgm:pt modelId="{487D6413-6D8C-4A72-A4E3-E72A8AA35191}" type="sibTrans" cxnId="{96C64B6F-31AF-4B6F-A389-67DBC2A17F9E}">
      <dgm:prSet/>
      <dgm:spPr/>
      <dgm:t>
        <a:bodyPr/>
        <a:lstStyle/>
        <a:p>
          <a:endParaRPr lang="en-US"/>
        </a:p>
      </dgm:t>
    </dgm:pt>
    <dgm:pt modelId="{553FD3D5-7A8B-4A91-81B9-933C78316DC2}">
      <dgm:prSet phldrT="[Text]" custT="1"/>
      <dgm:spPr/>
      <dgm:t>
        <a:bodyPr/>
        <a:lstStyle/>
        <a:p>
          <a:r>
            <a:rPr lang="en-US" sz="2000" b="0" dirty="0">
              <a:solidFill>
                <a:schemeClr val="tx2">
                  <a:lumMod val="50000"/>
                </a:schemeClr>
              </a:solidFill>
              <a:latin typeface="Calibri" panose="020F0502020204030204" pitchFamily="34" charset="0"/>
              <a:cs typeface="Calibri" panose="020F0502020204030204" pitchFamily="34" charset="0"/>
            </a:rPr>
            <a:t>Understand that a CART provider is transcribing word for word. Please note that this may cause a delay in response time, and you may be asked to repeat your question.</a:t>
          </a:r>
        </a:p>
      </dgm:t>
    </dgm:pt>
    <dgm:pt modelId="{2FD64869-7C2A-4E8D-A477-BC05CAF79224}" type="parTrans" cxnId="{2EBB379D-8A59-4E50-8D13-D0C9E346A735}">
      <dgm:prSet/>
      <dgm:spPr/>
      <dgm:t>
        <a:bodyPr/>
        <a:lstStyle/>
        <a:p>
          <a:endParaRPr lang="en-US"/>
        </a:p>
      </dgm:t>
    </dgm:pt>
    <dgm:pt modelId="{6EFE2163-823D-44FF-80F5-CEE6328EF588}" type="sibTrans" cxnId="{2EBB379D-8A59-4E50-8D13-D0C9E346A735}">
      <dgm:prSet/>
      <dgm:spPr/>
      <dgm:t>
        <a:bodyPr/>
        <a:lstStyle/>
        <a:p>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2"/>
      <dgm:spPr/>
    </dgm:pt>
    <dgm:pt modelId="{674922F1-7266-4681-AD4F-1C618A5FFF23}" type="pres">
      <dgm:prSet presAssocID="{4DF9FE7B-F642-4898-A360-D4E3814E1A3D}" presName="parentText" presStyleLbl="node1" presStyleIdx="0" presStyleCnt="2" custScaleX="102770" custScaleY="45498" custLinFactNeighborX="-81522" custLinFactNeighborY="4404">
        <dgm:presLayoutVars>
          <dgm:chMax val="0"/>
          <dgm:bulletEnabled val="1"/>
        </dgm:presLayoutVars>
      </dgm:prSet>
      <dgm:spPr/>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2" custScaleY="116107" custLinFactNeighborY="12161">
        <dgm:presLayoutVars>
          <dgm:bulletEnabled val="1"/>
        </dgm:presLayoutVars>
      </dgm:prSet>
      <dgm:spPr/>
    </dgm:pt>
    <dgm:pt modelId="{E53EFB4E-D3DB-42E1-82AC-148F7D29254F}" type="pres">
      <dgm:prSet presAssocID="{43C18EFF-81FC-4D70-8C6B-E95FF3730413}"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0" presStyleCnt="2"/>
      <dgm:spPr/>
    </dgm:pt>
    <dgm:pt modelId="{5B203A22-00AF-46E7-9415-C6DAFD7E01CC}" type="pres">
      <dgm:prSet presAssocID="{60CDF8D0-D4FC-4467-A51E-79C5A58B0B2C}" presName="parentText" presStyleLbl="node1" presStyleIdx="1" presStyleCnt="2" custScaleX="103442" custScaleY="43299" custLinFactNeighborX="-79318" custLinFactNeighborY="-3426">
        <dgm:presLayoutVars>
          <dgm:chMax val="0"/>
          <dgm:bulletEnabled val="1"/>
        </dgm:presLayoutVars>
      </dgm:prSet>
      <dgm:spPr/>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1" presStyleCnt="2">
        <dgm:presLayoutVars>
          <dgm:bulletEnabled val="1"/>
        </dgm:presLayoutVars>
      </dgm:prSet>
      <dgm:spPr/>
    </dgm:pt>
  </dgm:ptLst>
  <dgm:cxnLst>
    <dgm:cxn modelId="{EF39DC10-C489-4F29-BCDA-31D69D3CEE27}" type="presOf" srcId="{60CDF8D0-D4FC-4467-A51E-79C5A58B0B2C}" destId="{5B203A22-00AF-46E7-9415-C6DAFD7E01CC}" srcOrd="1" destOrd="0" presId="urn:microsoft.com/office/officeart/2005/8/layout/list1"/>
    <dgm:cxn modelId="{91E8EE10-A24D-4E72-918C-DFE8B8A56CE9}" type="presOf" srcId="{EFF2750D-B4B3-474C-8B62-8B638DC31F7E}" destId="{80259B02-529C-422B-91BE-D70198BA9F6C}" srcOrd="0" destOrd="0" presId="urn:microsoft.com/office/officeart/2005/8/layout/list1"/>
    <dgm:cxn modelId="{F7E95423-786D-404D-8158-68B1C89303BF}" type="presOf" srcId="{4DF9FE7B-F642-4898-A360-D4E3814E1A3D}" destId="{7E290D25-335D-4339-A8E8-B036E46B5EB5}" srcOrd="0" destOrd="0" presId="urn:microsoft.com/office/officeart/2005/8/layout/list1"/>
    <dgm:cxn modelId="{3E379D5E-3519-4604-8C91-9AEBC1B5DA6A}" type="presOf" srcId="{60CDF8D0-D4FC-4467-A51E-79C5A58B0B2C}" destId="{864CB39B-29F9-473D-90E5-0686D86E278F}" srcOrd="0" destOrd="0" presId="urn:microsoft.com/office/officeart/2005/8/layout/list1"/>
    <dgm:cxn modelId="{319F7C6C-9765-48DD-BD40-E3F5B6C17B79}" type="presOf" srcId="{1E36994B-3AFE-4AAA-BAC1-9B29AB499022}" destId="{80259B02-529C-422B-91BE-D70198BA9F6C}" srcOrd="0" destOrd="1" presId="urn:microsoft.com/office/officeart/2005/8/layout/list1"/>
    <dgm:cxn modelId="{96C64B6F-31AF-4B6F-A389-67DBC2A17F9E}" srcId="{60CDF8D0-D4FC-4467-A51E-79C5A58B0B2C}" destId="{0D8BA460-0DB0-497C-99A0-40DC16281613}" srcOrd="1" destOrd="0" parTransId="{BE442E68-3617-4E39-A67A-D478A30AD4EB}" sibTransId="{487D6413-6D8C-4A72-A4E3-E72A8AA35191}"/>
    <dgm:cxn modelId="{28289873-B656-4DE9-8889-BC971ADE33AD}" srcId="{4DF9FE7B-F642-4898-A360-D4E3814E1A3D}" destId="{1E36994B-3AFE-4AAA-BAC1-9B29AB499022}" srcOrd="1" destOrd="0" parTransId="{43AAB93E-8367-4C92-AC36-50E77A594B5D}" sibTransId="{8BD15667-28A3-4F10-BC06-D708A0ADBC05}"/>
    <dgm:cxn modelId="{53AB8E81-142C-4CAC-BF67-CFF6151B88BD}" type="presOf" srcId="{553FD3D5-7A8B-4A91-81B9-933C78316DC2}" destId="{964E6811-5072-4466-B721-689C35A65029}" srcOrd="0" destOrd="2"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2EBB379D-8A59-4E50-8D13-D0C9E346A735}" srcId="{60CDF8D0-D4FC-4467-A51E-79C5A58B0B2C}" destId="{553FD3D5-7A8B-4A91-81B9-933C78316DC2}" srcOrd="2" destOrd="0" parTransId="{2FD64869-7C2A-4E8D-A477-BC05CAF79224}" sibTransId="{6EFE2163-823D-44FF-80F5-CEE6328EF588}"/>
    <dgm:cxn modelId="{A058DDA2-48CA-4E5B-B389-F71A59C262B0}" srcId="{4DF9FE7B-F642-4898-A360-D4E3814E1A3D}" destId="{EFF2750D-B4B3-474C-8B62-8B638DC31F7E}" srcOrd="0" destOrd="0" parTransId="{AEBC78E6-CDDC-4C8F-A157-3C51E907FACD}" sibTransId="{75C067D7-FCD2-4969-8F27-4BBDA88E75ED}"/>
    <dgm:cxn modelId="{337783AA-BFB8-42AD-9FD0-830EBE0916D0}" type="presOf" srcId="{0D8BA460-0DB0-497C-99A0-40DC16281613}" destId="{964E6811-5072-4466-B721-689C35A65029}" srcOrd="0" destOrd="1" presId="urn:microsoft.com/office/officeart/2005/8/layout/list1"/>
    <dgm:cxn modelId="{133AB3BA-08EC-432D-814B-0243B8AEAE27}" type="presOf" srcId="{3F442EA2-39BA-4C9A-AD59-755D4917D532}" destId="{E6A445EE-D086-4B01-B491-D67950A5A065}" srcOrd="0" destOrd="0" presId="urn:microsoft.com/office/officeart/2005/8/layout/list1"/>
    <dgm:cxn modelId="{9F679DC2-6B0E-43AA-A414-29A0BEBDE7EB}" type="presOf" srcId="{50629C12-7464-4473-ADEF-1A284F8A9957}" destId="{964E6811-5072-4466-B721-689C35A65029}" srcOrd="0" destOrd="0" presId="urn:microsoft.com/office/officeart/2005/8/layout/list1"/>
    <dgm:cxn modelId="{1D32FCC9-657C-4348-9C0D-52115D559FEB}" srcId="{60CDF8D0-D4FC-4467-A51E-79C5A58B0B2C}" destId="{50629C12-7464-4473-ADEF-1A284F8A9957}" srcOrd="0" destOrd="0" parTransId="{9D1CB46C-0CFA-4B27-9224-267431FBD094}" sibTransId="{4576BCC5-0598-4332-A2E7-87AC3ADD4EB8}"/>
    <dgm:cxn modelId="{2BA65DEC-E719-4ED3-8135-48349D42DD04}" srcId="{3F442EA2-39BA-4C9A-AD59-755D4917D532}" destId="{60CDF8D0-D4FC-4467-A51E-79C5A58B0B2C}" srcOrd="1" destOrd="0" parTransId="{E12A269F-AB82-486A-9077-80F2BBBE48C2}" sibTransId="{3F7FD59D-A716-4310-A89A-AB6F740D9FFF}"/>
    <dgm:cxn modelId="{3A76F5FD-AC51-43D5-A60D-6EA2DBBDF0F6}" type="presOf" srcId="{4DF9FE7B-F642-4898-A360-D4E3814E1A3D}" destId="{674922F1-7266-4681-AD4F-1C618A5FFF23}" srcOrd="1" destOrd="0" presId="urn:microsoft.com/office/officeart/2005/8/layout/list1"/>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07113AD3-C775-48C9-830E-576F0EE07749}" type="presParOf" srcId="{E6A445EE-D086-4B01-B491-D67950A5A065}" destId="{34C9EE47-81AF-461E-8292-AB107AA0D367}" srcOrd="4"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5" destOrd="0" presId="urn:microsoft.com/office/officeart/2005/8/layout/list1"/>
    <dgm:cxn modelId="{361E8493-E05B-46F9-A5FF-F03C8BA97CD5}" type="presParOf" srcId="{E6A445EE-D086-4B01-B491-D67950A5A065}" destId="{964E6811-5072-4466-B721-689C35A6502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9B02-529C-422B-91BE-D70198BA9F6C}">
      <dsp:nvSpPr>
        <dsp:cNvPr id="0" name=""/>
        <dsp:cNvSpPr/>
      </dsp:nvSpPr>
      <dsp:spPr>
        <a:xfrm>
          <a:off x="0" y="32851"/>
          <a:ext cx="11004330" cy="174456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4058" tIns="749808" rIns="854058"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solidFill>
                <a:schemeClr val="tx2">
                  <a:lumMod val="50000"/>
                </a:schemeClr>
              </a:solidFill>
              <a:latin typeface="Calibri" panose="020F0502020204030204" pitchFamily="34" charset="0"/>
              <a:cs typeface="Calibri" panose="020F0502020204030204" pitchFamily="34" charset="0"/>
            </a:rPr>
            <a:t>Please raise your hand.</a:t>
          </a:r>
        </a:p>
        <a:p>
          <a:pPr marL="228600" lvl="1" indent="-228600" algn="l" defTabSz="889000">
            <a:lnSpc>
              <a:spcPct val="90000"/>
            </a:lnSpc>
            <a:spcBef>
              <a:spcPct val="0"/>
            </a:spcBef>
            <a:spcAft>
              <a:spcPct val="15000"/>
            </a:spcAft>
            <a:buChar char="•"/>
          </a:pPr>
          <a:r>
            <a:rPr lang="en-US" sz="2000" b="0" kern="1200" dirty="0">
              <a:solidFill>
                <a:schemeClr val="tx2">
                  <a:lumMod val="50000"/>
                </a:schemeClr>
              </a:solidFill>
              <a:latin typeface="Calibri" panose="020F0502020204030204" pitchFamily="34" charset="0"/>
              <a:cs typeface="Calibri" panose="020F0502020204030204" pitchFamily="34" charset="0"/>
            </a:rPr>
            <a:t>Make a verbal comment such as  “I have a question</a:t>
          </a:r>
          <a:r>
            <a:rPr lang="en-US" sz="2000" b="0" kern="1200" dirty="0">
              <a:solidFill>
                <a:srgbClr val="8A4E71"/>
              </a:solidFill>
              <a:latin typeface="Calibri" panose="020F0502020204030204" pitchFamily="34" charset="0"/>
              <a:cs typeface="Calibri" panose="020F0502020204030204" pitchFamily="34" charset="0"/>
            </a:rPr>
            <a:t>”.</a:t>
          </a:r>
          <a:endParaRPr lang="en-US" sz="1800" b="0" kern="1200" dirty="0">
            <a:solidFill>
              <a:srgbClr val="8A4E71"/>
            </a:solidFill>
            <a:latin typeface="Calibri" panose="020F0502020204030204" pitchFamily="34" charset="0"/>
            <a:cs typeface="Calibri" panose="020F0502020204030204" pitchFamily="34" charset="0"/>
          </a:endParaRPr>
        </a:p>
      </dsp:txBody>
      <dsp:txXfrm>
        <a:off x="0" y="32851"/>
        <a:ext cx="11004330" cy="1744565"/>
      </dsp:txXfrm>
    </dsp:sp>
    <dsp:sp modelId="{674922F1-7266-4681-AD4F-1C618A5FFF23}">
      <dsp:nvSpPr>
        <dsp:cNvPr id="0" name=""/>
        <dsp:cNvSpPr/>
      </dsp:nvSpPr>
      <dsp:spPr>
        <a:xfrm>
          <a:off x="101669" y="103856"/>
          <a:ext cx="7916405" cy="48351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156" tIns="0" rIns="291156" bIns="0" numCol="1" spcCol="1270" anchor="ctr" anchorCtr="0">
          <a:noAutofit/>
        </a:bodyPr>
        <a:lstStyle/>
        <a:p>
          <a:pPr marL="0" lvl="0" indent="0" algn="l" defTabSz="1066800">
            <a:lnSpc>
              <a:spcPct val="90000"/>
            </a:lnSpc>
            <a:spcBef>
              <a:spcPct val="0"/>
            </a:spcBef>
            <a:spcAft>
              <a:spcPct val="35000"/>
            </a:spcAft>
            <a:buNone/>
          </a:pPr>
          <a:r>
            <a:rPr lang="en-US" sz="2400" b="1" kern="1200" dirty="0"/>
            <a:t>Questions?</a:t>
          </a:r>
        </a:p>
      </dsp:txBody>
      <dsp:txXfrm>
        <a:off x="125272" y="127459"/>
        <a:ext cx="7869199" cy="436310"/>
      </dsp:txXfrm>
    </dsp:sp>
    <dsp:sp modelId="{964E6811-5072-4466-B721-689C35A65029}">
      <dsp:nvSpPr>
        <dsp:cNvPr id="0" name=""/>
        <dsp:cNvSpPr/>
      </dsp:nvSpPr>
      <dsp:spPr>
        <a:xfrm>
          <a:off x="0" y="1876963"/>
          <a:ext cx="11004330" cy="2154600"/>
        </a:xfrm>
        <a:prstGeom prst="rect">
          <a:avLst/>
        </a:prstGeom>
        <a:solidFill>
          <a:schemeClr val="lt1">
            <a:alpha val="90000"/>
            <a:hueOff val="0"/>
            <a:satOff val="0"/>
            <a:lumOff val="0"/>
            <a:alphaOff val="0"/>
          </a:schemeClr>
        </a:solidFill>
        <a:ln w="12700" cap="flat" cmpd="sng" algn="ctr">
          <a:solidFill>
            <a:schemeClr val="accent3">
              <a:hueOff val="0"/>
              <a:satOff val="0"/>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4058" tIns="749808" rIns="854058"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solidFill>
                <a:schemeClr val="tx2">
                  <a:lumMod val="50000"/>
                </a:schemeClr>
              </a:solidFill>
              <a:latin typeface="Calibri" panose="020F0502020204030204" pitchFamily="34" charset="0"/>
              <a:cs typeface="Calibri" panose="020F0502020204030204" pitchFamily="34" charset="0"/>
            </a:rPr>
            <a:t>When beginning to speak, please say your name. </a:t>
          </a:r>
        </a:p>
        <a:p>
          <a:pPr marL="228600" lvl="1" indent="-228600" algn="l" defTabSz="889000">
            <a:lnSpc>
              <a:spcPct val="90000"/>
            </a:lnSpc>
            <a:spcBef>
              <a:spcPct val="0"/>
            </a:spcBef>
            <a:spcAft>
              <a:spcPct val="15000"/>
            </a:spcAft>
            <a:buChar char="•"/>
          </a:pPr>
          <a:r>
            <a:rPr lang="en-US" sz="2000" b="0" kern="1200" dirty="0">
              <a:solidFill>
                <a:schemeClr val="tx2">
                  <a:lumMod val="50000"/>
                </a:schemeClr>
              </a:solidFill>
              <a:latin typeface="Calibri" panose="020F0502020204030204" pitchFamily="34" charset="0"/>
              <a:cs typeface="Calibri" panose="020F0502020204030204" pitchFamily="34" charset="0"/>
            </a:rPr>
            <a:t>Speak clearly at a comfortable pace. </a:t>
          </a:r>
        </a:p>
        <a:p>
          <a:pPr marL="228600" lvl="1" indent="-228600" algn="l" defTabSz="889000">
            <a:lnSpc>
              <a:spcPct val="90000"/>
            </a:lnSpc>
            <a:spcBef>
              <a:spcPct val="0"/>
            </a:spcBef>
            <a:spcAft>
              <a:spcPct val="15000"/>
            </a:spcAft>
            <a:buChar char="•"/>
          </a:pPr>
          <a:r>
            <a:rPr lang="en-US" sz="2000" b="0" kern="1200" dirty="0">
              <a:solidFill>
                <a:schemeClr val="tx2">
                  <a:lumMod val="50000"/>
                </a:schemeClr>
              </a:solidFill>
              <a:latin typeface="Calibri" panose="020F0502020204030204" pitchFamily="34" charset="0"/>
              <a:cs typeface="Calibri" panose="020F0502020204030204" pitchFamily="34" charset="0"/>
            </a:rPr>
            <a:t>Understand that a CART provider is transcribing word for word. Please note that this may cause a delay in response time, and you may be asked to repeat your question.</a:t>
          </a:r>
        </a:p>
      </dsp:txBody>
      <dsp:txXfrm>
        <a:off x="0" y="1876963"/>
        <a:ext cx="11004330" cy="2154600"/>
      </dsp:txXfrm>
    </dsp:sp>
    <dsp:sp modelId="{5B203A22-00AF-46E7-9415-C6DAFD7E01CC}">
      <dsp:nvSpPr>
        <dsp:cNvPr id="0" name=""/>
        <dsp:cNvSpPr/>
      </dsp:nvSpPr>
      <dsp:spPr>
        <a:xfrm>
          <a:off x="113795" y="1911767"/>
          <a:ext cx="7968170" cy="460147"/>
        </a:xfrm>
        <a:prstGeom prst="roundRect">
          <a:avLst/>
        </a:prstGeom>
        <a:solidFill>
          <a:schemeClr val="accent3">
            <a:hueOff val="0"/>
            <a:satOff val="0"/>
            <a:lumOff val="-86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156" tIns="0" rIns="291156" bIns="0" numCol="1" spcCol="1270" anchor="ctr" anchorCtr="0">
          <a:noAutofit/>
        </a:bodyPr>
        <a:lstStyle/>
        <a:p>
          <a:pPr marL="0" lvl="0" indent="0" algn="l" defTabSz="1066800">
            <a:lnSpc>
              <a:spcPct val="90000"/>
            </a:lnSpc>
            <a:spcBef>
              <a:spcPct val="0"/>
            </a:spcBef>
            <a:spcAft>
              <a:spcPct val="35000"/>
            </a:spcAft>
            <a:buNone/>
          </a:pPr>
          <a:r>
            <a:rPr lang="en-US" sz="2400" b="1" kern="1200" dirty="0"/>
            <a:t>Speaking?</a:t>
          </a:r>
        </a:p>
      </dsp:txBody>
      <dsp:txXfrm>
        <a:off x="136258" y="1934230"/>
        <a:ext cx="7923244" cy="41522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D70242-D98F-4CA2-AA36-61B2129D3457}" type="datetimeFigureOut">
              <a:rPr lang="en-US" smtClean="0"/>
              <a:t>3/26/2023</a:t>
            </a:fld>
            <a:endParaRPr lang="en-US" dirty="0"/>
          </a:p>
        </p:txBody>
      </p:sp>
      <p:sp>
        <p:nvSpPr>
          <p:cNvPr id="4" name="Footer Placeholder 3">
            <a:extLst>
              <a:ext uri="{FF2B5EF4-FFF2-40B4-BE49-F238E27FC236}">
                <a16:creationId xmlns:a16="http://schemas.microsoft.com/office/drawing/2014/main"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CAE-FFE3-4AA0-AEDB-071C3BC5DE9F}" type="slidenum">
              <a:rPr lang="en-US" smtClean="0"/>
              <a:t>‹#›</a:t>
            </a:fld>
            <a:endParaRPr lang="en-US" dirty="0"/>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049E-91CC-41D7-86A4-048631A56457}" type="datetimeFigureOut">
              <a:rPr lang="en-US" smtClean="0"/>
              <a:t>3/26/2023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407AF-B087-4509-BB09-FC5C1A27DEC7}" type="slidenum">
              <a:rPr lang="en-US" smtClean="0"/>
              <a:t>‹#›</a:t>
            </a:fld>
            <a:endParaRPr lang="en-US" dirty="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1</a:t>
            </a:fld>
            <a:endParaRPr lang="en-US" dirty="0"/>
          </a:p>
        </p:txBody>
      </p:sp>
    </p:spTree>
    <p:extLst>
      <p:ext uri="{BB962C8B-B14F-4D97-AF65-F5344CB8AC3E}">
        <p14:creationId xmlns:p14="http://schemas.microsoft.com/office/powerpoint/2010/main" val="3561436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1fce4685e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g221fce4685e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21fce4685e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g221fce4685e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21fce4685e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g221fce4685e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072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21fce4685e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g221fce4685e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7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21fce4685e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g221fce4685e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01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782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29</a:t>
            </a:fld>
            <a:endParaRPr lang="en-US" dirty="0"/>
          </a:p>
        </p:txBody>
      </p:sp>
    </p:spTree>
    <p:extLst>
      <p:ext uri="{BB962C8B-B14F-4D97-AF65-F5344CB8AC3E}">
        <p14:creationId xmlns:p14="http://schemas.microsoft.com/office/powerpoint/2010/main" val="438095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46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33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445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140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10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522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469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3/26/2023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579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
        <p:cNvGrpSpPr/>
        <p:nvPr/>
      </p:nvGrpSpPr>
      <p:grpSpPr>
        <a:xfrm>
          <a:off x="0" y="0"/>
          <a:ext cx="0" cy="0"/>
          <a:chOff x="0" y="0"/>
          <a:chExt cx="0" cy="0"/>
        </a:xfrm>
      </p:grpSpPr>
      <p:sp>
        <p:nvSpPr>
          <p:cNvPr id="15" name="Google Shape;15;p24"/>
          <p:cNvSpPr txBox="1">
            <a:spLocks noGrp="1"/>
          </p:cNvSpPr>
          <p:nvPr>
            <p:ph type="body" idx="1"/>
          </p:nvPr>
        </p:nvSpPr>
        <p:spPr>
          <a:xfrm>
            <a:off x="3911599" y="4366579"/>
            <a:ext cx="4307841" cy="43910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Font typeface="Calibri"/>
              <a:buNone/>
              <a:defRPr>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4"/>
          <p:cNvSpPr txBox="1">
            <a:spLocks noGrp="1"/>
          </p:cNvSpPr>
          <p:nvPr>
            <p:ph type="body" idx="2"/>
          </p:nvPr>
        </p:nvSpPr>
        <p:spPr>
          <a:xfrm>
            <a:off x="3911600" y="5008563"/>
            <a:ext cx="4308475" cy="1655762"/>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1400"/>
              <a:buFont typeface="Calibri"/>
              <a:buNone/>
              <a:defRPr sz="1400" b="0" i="0" u="none" strike="noStrike">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22503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55216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58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1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20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3/26/2023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81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71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3/26/2023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78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3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3/26/2023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4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3/26/2023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7" r:id="rId19"/>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www.youtube.com/watch?v=eyCdz3Y_Ed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inyurl.com/AHEADTXAbleis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hyperlink" Target="https://youtu.be/eyCdz3Y_EdI"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 name="Google Shape;98;p2">
            <a:extLst>
              <a:ext uri="{FF2B5EF4-FFF2-40B4-BE49-F238E27FC236}">
                <a16:creationId xmlns:a16="http://schemas.microsoft.com/office/drawing/2014/main" id="{8CA34701-CA3A-24BA-189F-C9D78CBD7D67}"/>
              </a:ext>
            </a:extLst>
          </p:cNvPr>
          <p:cNvSpPr txBox="1">
            <a:spLocks noGrp="1"/>
          </p:cNvSpPr>
          <p:nvPr>
            <p:ph type="title" idx="4294967295"/>
          </p:nvPr>
        </p:nvSpPr>
        <p:spPr>
          <a:xfrm>
            <a:off x="1007210" y="2845341"/>
            <a:ext cx="7453617" cy="116731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chemeClr val="lt1"/>
              </a:buClr>
              <a:buSzPts val="2500"/>
              <a:buFont typeface="Arial" panose="020B0604020202020204" pitchFamily="34" charset="0"/>
              <a:buNone/>
              <a:tabLst/>
              <a:defRPr/>
            </a:pPr>
            <a:r>
              <a:rPr kumimoji="0" lang="en-US" sz="4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Challenging Engrained Ableist Practices in Higher Education</a:t>
            </a:r>
            <a:endParaRPr kumimoji="0" lang="en-US" sz="5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
                <a:schemeClr val="lt1"/>
              </a:buClr>
              <a:buSzPts val="2800"/>
              <a:buFont typeface="Calibri"/>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Google Shape;99;p2">
            <a:extLst>
              <a:ext uri="{FF2B5EF4-FFF2-40B4-BE49-F238E27FC236}">
                <a16:creationId xmlns:a16="http://schemas.microsoft.com/office/drawing/2014/main" id="{E8035BAE-D3BA-38F9-51DF-A0450E34A72F}"/>
              </a:ext>
            </a:extLst>
          </p:cNvPr>
          <p:cNvSpPr txBox="1">
            <a:spLocks/>
          </p:cNvSpPr>
          <p:nvPr/>
        </p:nvSpPr>
        <p:spPr>
          <a:xfrm>
            <a:off x="1860331" y="4487917"/>
            <a:ext cx="9282416" cy="2370083"/>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lvl="1" indent="0">
              <a:buSzPts val="2000"/>
              <a:buNone/>
            </a:pPr>
            <a:r>
              <a:rPr lang="en-US" sz="2400" dirty="0"/>
              <a:t>Jessica N. Stone, Director</a:t>
            </a:r>
            <a:br>
              <a:rPr lang="en-US" dirty="0"/>
            </a:br>
            <a:r>
              <a:rPr lang="en-US" dirty="0"/>
              <a:t>Office of Disability Access – University of North Texas</a:t>
            </a:r>
            <a:br>
              <a:rPr lang="en-US" dirty="0"/>
            </a:br>
            <a:br>
              <a:rPr lang="en-US" sz="3600" dirty="0"/>
            </a:br>
            <a:r>
              <a:rPr lang="en-US" sz="2400" dirty="0"/>
              <a:t>Brenda E. Avilés, ACCESS District Advisor</a:t>
            </a:r>
            <a:br>
              <a:rPr lang="en-US" dirty="0"/>
            </a:br>
            <a:r>
              <a:rPr lang="en-US" dirty="0"/>
              <a:t>Collin College</a:t>
            </a:r>
          </a:p>
        </p:txBody>
      </p:sp>
      <p:pic>
        <p:nvPicPr>
          <p:cNvPr id="1026" name="Picture 2" descr="Home | University of North Texas">
            <a:extLst>
              <a:ext uri="{FF2B5EF4-FFF2-40B4-BE49-F238E27FC236}">
                <a16:creationId xmlns:a16="http://schemas.microsoft.com/office/drawing/2014/main" id="{0CE9BEB7-42EE-6A24-B644-C1463B15D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386" y="4550158"/>
            <a:ext cx="674470" cy="6744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Collin College Mobile - Apps on Google Play">
            <a:extLst>
              <a:ext uri="{FF2B5EF4-FFF2-40B4-BE49-F238E27FC236}">
                <a16:creationId xmlns:a16="http://schemas.microsoft.com/office/drawing/2014/main" id="{F95CA3E2-5D31-669F-6276-525E66DCB6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134"/>
          <a:stretch/>
        </p:blipFill>
        <p:spPr bwMode="auto">
          <a:xfrm>
            <a:off x="1408385" y="5625613"/>
            <a:ext cx="758975" cy="6744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4B5F0D6-4D88-1FAC-B843-18D604E04E93}"/>
              </a:ext>
              <a:ext uri="{C183D7F6-B498-43B3-948B-1728B52AA6E4}">
                <adec:decorative xmlns:adec="http://schemas.microsoft.com/office/drawing/2017/decorative" val="1"/>
              </a:ext>
            </a:extLst>
          </p:cNvPr>
          <p:cNvPicPr>
            <a:picLocks noChangeAspect="1"/>
          </p:cNvPicPr>
          <p:nvPr/>
        </p:nvPicPr>
        <p:blipFill rotWithShape="1">
          <a:blip r:embed="rId5"/>
          <a:srcRect b="84503"/>
          <a:stretch/>
        </p:blipFill>
        <p:spPr>
          <a:xfrm>
            <a:off x="0" y="1730376"/>
            <a:ext cx="12192000" cy="557048"/>
          </a:xfrm>
          <a:prstGeom prst="rect">
            <a:avLst/>
          </a:prstGeom>
        </p:spPr>
      </p:pic>
    </p:spTree>
    <p:extLst>
      <p:ext uri="{BB962C8B-B14F-4D97-AF65-F5344CB8AC3E}">
        <p14:creationId xmlns:p14="http://schemas.microsoft.com/office/powerpoint/2010/main" val="185794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2;p8">
            <a:extLst>
              <a:ext uri="{FF2B5EF4-FFF2-40B4-BE49-F238E27FC236}">
                <a16:creationId xmlns:a16="http://schemas.microsoft.com/office/drawing/2014/main" id="{BF2B4B37-3140-B326-D60B-AF5911130E48}"/>
              </a:ext>
            </a:extLst>
          </p:cNvPr>
          <p:cNvSpPr txBox="1">
            <a:spLocks/>
          </p:cNvSpPr>
          <p:nvPr/>
        </p:nvSpPr>
        <p:spPr>
          <a:xfrm>
            <a:off x="2198331" y="445768"/>
            <a:ext cx="7160887" cy="87330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0"/>
              </a:spcBef>
              <a:buClr>
                <a:schemeClr val="lt1"/>
              </a:buClr>
              <a:buSzPts val="6000"/>
              <a:buFont typeface="Arial" panose="020B0604020202020204" pitchFamily="34" charset="0"/>
              <a:buNone/>
            </a:pPr>
            <a:r>
              <a:rPr lang="en-US" sz="4400" dirty="0">
                <a:solidFill>
                  <a:srgbClr val="FFFFFF"/>
                </a:solidFill>
                <a:latin typeface="Georgia"/>
                <a:ea typeface="Georgia"/>
                <a:cs typeface="Georgia"/>
                <a:sym typeface="Georgia"/>
              </a:rPr>
              <a:t>The “Why” </a:t>
            </a:r>
            <a:endParaRPr lang="en-US" dirty="0"/>
          </a:p>
        </p:txBody>
      </p:sp>
      <p:sp>
        <p:nvSpPr>
          <p:cNvPr id="13" name="TextBox 12">
            <a:extLst>
              <a:ext uri="{FF2B5EF4-FFF2-40B4-BE49-F238E27FC236}">
                <a16:creationId xmlns:a16="http://schemas.microsoft.com/office/drawing/2014/main" id="{88945F75-CEA0-F446-9933-A5231BDC7A4F}"/>
              </a:ext>
              <a:ext uri="{C183D7F6-B498-43B3-948B-1728B52AA6E4}">
                <adec:decorative xmlns:adec="http://schemas.microsoft.com/office/drawing/2017/decorative" val="1"/>
              </a:ext>
            </a:extLst>
          </p:cNvPr>
          <p:cNvSpPr txBox="1"/>
          <p:nvPr/>
        </p:nvSpPr>
        <p:spPr>
          <a:xfrm>
            <a:off x="-3006" y="5004274"/>
            <a:ext cx="11501392" cy="1569660"/>
          </a:xfrm>
          <a:prstGeom prst="rect">
            <a:avLst/>
          </a:prstGeom>
          <a:solidFill>
            <a:schemeClr val="accent1">
              <a:lumMod val="90000"/>
            </a:schemeClr>
          </a:solidFill>
        </p:spPr>
        <p:txBody>
          <a:bodyPr wrap="square" rtlCol="0">
            <a:spAutoFit/>
          </a:bodyPr>
          <a:lstStyle/>
          <a:p>
            <a:endParaRPr lang="en-US" sz="9650" dirty="0"/>
          </a:p>
        </p:txBody>
      </p:sp>
      <p:sp>
        <p:nvSpPr>
          <p:cNvPr id="5" name="Google Shape;193;g2222d87ae24_0_24">
            <a:extLst>
              <a:ext uri="{FF2B5EF4-FFF2-40B4-BE49-F238E27FC236}">
                <a16:creationId xmlns:a16="http://schemas.microsoft.com/office/drawing/2014/main" id="{46C5BB34-BC5B-BC91-3FCD-AE36C0103E73}"/>
              </a:ext>
            </a:extLst>
          </p:cNvPr>
          <p:cNvSpPr txBox="1">
            <a:spLocks/>
          </p:cNvSpPr>
          <p:nvPr/>
        </p:nvSpPr>
        <p:spPr>
          <a:xfrm>
            <a:off x="482862" y="1468771"/>
            <a:ext cx="11418958" cy="4624294"/>
          </a:xfrm>
          <a:prstGeom prst="rect">
            <a:avLst/>
          </a:prstGeom>
          <a:noFill/>
          <a:ln>
            <a:noFill/>
          </a:ln>
        </p:spPr>
        <p:txBody>
          <a:bodyPr spcFirstLastPara="1" vert="horz" wrap="square" lIns="91425" tIns="45700" rIns="91425" bIns="4570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Font typeface="Arial" panose="020B0604020202020204" pitchFamily="34" charset="0"/>
              <a:buChar char="•"/>
            </a:pPr>
            <a:r>
              <a:rPr lang="en-US" sz="2000" dirty="0"/>
              <a:t> Students with Disabilities (SWD)--- growing population: 19.4% of students enrolled in postsecondary education reported a disability in 2016 (Snyder et al., 2019).</a:t>
            </a:r>
          </a:p>
          <a:p>
            <a:pPr>
              <a:buFont typeface="Arial" panose="020B0604020202020204" pitchFamily="34" charset="0"/>
              <a:buChar char="•"/>
            </a:pPr>
            <a:r>
              <a:rPr lang="en-US" sz="2000" dirty="0"/>
              <a:t> Ableism shapes every aspect of our work in higher education, from the moment a student begins the application process to graduation.</a:t>
            </a:r>
          </a:p>
          <a:p>
            <a:pPr>
              <a:buFont typeface="Arial" panose="020B0604020202020204" pitchFamily="34" charset="0"/>
              <a:buChar char="•"/>
            </a:pPr>
            <a:r>
              <a:rPr lang="en-US" sz="2000" dirty="0"/>
              <a:t> Decades after the passage of the ADA, higher education still struggles to shift campus culture to one of equal access.</a:t>
            </a:r>
          </a:p>
          <a:p>
            <a:pPr>
              <a:buFont typeface="Arial" panose="020B0604020202020204" pitchFamily="34" charset="0"/>
              <a:buChar char="•"/>
            </a:pPr>
            <a:r>
              <a:rPr lang="en-US" sz="2000" dirty="0"/>
              <a:t>According to research from the NCES (2022), only 37% of high school students receiving accommodations apply for services at college.</a:t>
            </a:r>
          </a:p>
          <a:p>
            <a:pPr>
              <a:buFont typeface="Arial" panose="020B0604020202020204" pitchFamily="34" charset="0"/>
              <a:buChar char="•"/>
            </a:pPr>
            <a:r>
              <a:rPr lang="en-US" sz="2000" dirty="0"/>
              <a:t> We need to cultivate equitable and inclusive experiences for </a:t>
            </a:r>
            <a:r>
              <a:rPr lang="en-US" sz="2000" u="sng" dirty="0"/>
              <a:t>all</a:t>
            </a:r>
            <a:r>
              <a:rPr lang="en-US" sz="2000" dirty="0"/>
              <a:t>, not just the disabled community.</a:t>
            </a:r>
          </a:p>
          <a:p>
            <a:pPr lvl="1">
              <a:buClr>
                <a:srgbClr val="000000"/>
              </a:buClr>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EE86362E-8C3E-8834-6273-5F9C8598CA71}"/>
              </a:ext>
            </a:extLst>
          </p:cNvPr>
          <p:cNvSpPr txBox="1"/>
          <p:nvPr/>
        </p:nvSpPr>
        <p:spPr>
          <a:xfrm>
            <a:off x="-678321" y="5324100"/>
            <a:ext cx="10569578" cy="923330"/>
          </a:xfrm>
          <a:prstGeom prst="rect">
            <a:avLst/>
          </a:prstGeom>
          <a:noFill/>
        </p:spPr>
        <p:txBody>
          <a:bodyPr wrap="square" lIns="91440" tIns="45720" rIns="91440" bIns="45720" anchor="t">
            <a:spAutoFit/>
          </a:bodyPr>
          <a:lstStyle/>
          <a:p>
            <a:pPr marL="1028700" lvl="2"/>
            <a:r>
              <a:rPr lang="en-US" b="1" u="sng" dirty="0">
                <a:solidFill>
                  <a:schemeClr val="bg1"/>
                </a:solidFill>
              </a:rPr>
              <a:t>Example</a:t>
            </a:r>
            <a:r>
              <a:rPr lang="en-US" dirty="0">
                <a:solidFill>
                  <a:schemeClr val="bg1"/>
                </a:solidFill>
              </a:rPr>
              <a:t>: having flexible furniture is both ADA-compliant and equitable. Such a classroom is accessible not only to wheelchair users but to anyone, regardless of body size, and gives all students a chance to choose where in the room they want to sit comfortably.</a:t>
            </a:r>
          </a:p>
        </p:txBody>
      </p:sp>
    </p:spTree>
    <p:extLst>
      <p:ext uri="{BB962C8B-B14F-4D97-AF65-F5344CB8AC3E}">
        <p14:creationId xmlns:p14="http://schemas.microsoft.com/office/powerpoint/2010/main" val="96459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42;p8">
            <a:extLst>
              <a:ext uri="{FF2B5EF4-FFF2-40B4-BE49-F238E27FC236}">
                <a16:creationId xmlns:a16="http://schemas.microsoft.com/office/drawing/2014/main" id="{BF2B4B37-3140-B326-D60B-AF5911130E48}"/>
              </a:ext>
            </a:extLst>
          </p:cNvPr>
          <p:cNvSpPr txBox="1">
            <a:spLocks/>
          </p:cNvSpPr>
          <p:nvPr/>
        </p:nvSpPr>
        <p:spPr>
          <a:xfrm>
            <a:off x="2198331" y="478912"/>
            <a:ext cx="7160887" cy="87330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0"/>
              </a:spcBef>
              <a:buClr>
                <a:schemeClr val="lt1"/>
              </a:buClr>
              <a:buSzPts val="6000"/>
              <a:buFont typeface="Arial" panose="020B0604020202020204" pitchFamily="34" charset="0"/>
              <a:buNone/>
            </a:pPr>
            <a:r>
              <a:rPr lang="en-US" sz="4400" dirty="0">
                <a:solidFill>
                  <a:srgbClr val="FFFFFF"/>
                </a:solidFill>
                <a:latin typeface="Georgia"/>
                <a:ea typeface="Georgia"/>
                <a:cs typeface="Georgia"/>
                <a:sym typeface="Georgia"/>
              </a:rPr>
              <a:t>The “Why” </a:t>
            </a:r>
            <a:r>
              <a:rPr lang="en-US" sz="1400" dirty="0"/>
              <a:t>(cont.)</a:t>
            </a:r>
            <a:r>
              <a:rPr lang="en-US" sz="4400" dirty="0">
                <a:solidFill>
                  <a:srgbClr val="FFFFFF"/>
                </a:solidFill>
                <a:latin typeface="Georgia"/>
                <a:ea typeface="Georgia"/>
                <a:cs typeface="Georgia"/>
                <a:sym typeface="Georgia"/>
              </a:rPr>
              <a:t> </a:t>
            </a:r>
            <a:endParaRPr lang="en-US" dirty="0"/>
          </a:p>
        </p:txBody>
      </p:sp>
      <p:sp>
        <p:nvSpPr>
          <p:cNvPr id="13" name="TextBox 12">
            <a:extLst>
              <a:ext uri="{FF2B5EF4-FFF2-40B4-BE49-F238E27FC236}">
                <a16:creationId xmlns:a16="http://schemas.microsoft.com/office/drawing/2014/main" id="{88945F75-CEA0-F446-9933-A5231BDC7A4F}"/>
              </a:ext>
              <a:ext uri="{C183D7F6-B498-43B3-948B-1728B52AA6E4}">
                <adec:decorative xmlns:adec="http://schemas.microsoft.com/office/drawing/2017/decorative" val="1"/>
              </a:ext>
            </a:extLst>
          </p:cNvPr>
          <p:cNvSpPr txBox="1"/>
          <p:nvPr/>
        </p:nvSpPr>
        <p:spPr>
          <a:xfrm>
            <a:off x="211917" y="5092197"/>
            <a:ext cx="11980084" cy="1569660"/>
          </a:xfrm>
          <a:prstGeom prst="rect">
            <a:avLst/>
          </a:prstGeom>
          <a:solidFill>
            <a:schemeClr val="accent1">
              <a:lumMod val="90000"/>
            </a:schemeClr>
          </a:solidFill>
        </p:spPr>
        <p:txBody>
          <a:bodyPr wrap="square" rtlCol="0">
            <a:spAutoFit/>
          </a:bodyPr>
          <a:lstStyle/>
          <a:p>
            <a:endParaRPr lang="en-US" sz="9650" dirty="0"/>
          </a:p>
        </p:txBody>
      </p:sp>
      <p:sp>
        <p:nvSpPr>
          <p:cNvPr id="5" name="Google Shape;193;g2222d87ae24_0_24">
            <a:extLst>
              <a:ext uri="{FF2B5EF4-FFF2-40B4-BE49-F238E27FC236}">
                <a16:creationId xmlns:a16="http://schemas.microsoft.com/office/drawing/2014/main" id="{46C5BB34-BC5B-BC91-3FCD-AE36C0103E73}"/>
              </a:ext>
            </a:extLst>
          </p:cNvPr>
          <p:cNvSpPr txBox="1">
            <a:spLocks/>
          </p:cNvSpPr>
          <p:nvPr/>
        </p:nvSpPr>
        <p:spPr>
          <a:xfrm>
            <a:off x="211917" y="1363667"/>
            <a:ext cx="11328442" cy="4624294"/>
          </a:xfrm>
          <a:prstGeom prst="rect">
            <a:avLst/>
          </a:prstGeom>
          <a:noFill/>
          <a:ln>
            <a:noFill/>
          </a:ln>
        </p:spPr>
        <p:txBody>
          <a:bodyPr spcFirstLastPara="1" vert="horz" wrap="square" lIns="91425" tIns="45700" rIns="91425" bIns="4570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571500" indent="-342900">
              <a:buFont typeface="Arial" panose="020B0604020202020204" pitchFamily="34" charset="0"/>
              <a:buChar char="•"/>
            </a:pPr>
            <a:r>
              <a:rPr lang="en-US" sz="2400" dirty="0"/>
              <a:t>Ableism advantages non-disabled people and centers their experiences, requiring additional labor to identify and remove barriers systemically. </a:t>
            </a:r>
          </a:p>
          <a:p>
            <a:pPr marL="571500" indent="-342900">
              <a:buFont typeface="Arial" panose="020B0604020202020204" pitchFamily="34" charset="0"/>
              <a:buChar char="•"/>
            </a:pPr>
            <a:r>
              <a:rPr lang="en-US" sz="2400" dirty="0"/>
              <a:t>Ableism may also be manifested in accessibility efforts by “prioritizing” certain disabilities.</a:t>
            </a:r>
          </a:p>
          <a:p>
            <a:pPr marL="571500" indent="-342900">
              <a:buFont typeface="Arial" panose="020B0604020202020204" pitchFamily="34" charset="0"/>
              <a:buChar char="•"/>
            </a:pPr>
            <a:r>
              <a:rPr lang="en-US" sz="2400" dirty="0"/>
              <a:t>Stigma remains rampant: ableism creates a negative campus climate; it isolates and prevents college students from disclosing their disabilities. </a:t>
            </a:r>
          </a:p>
          <a:p>
            <a:pPr marL="571500" indent="-342900">
              <a:buFont typeface="Arial" panose="020B0604020202020204" pitchFamily="34" charset="0"/>
              <a:buChar char="•"/>
            </a:pPr>
            <a:r>
              <a:rPr lang="en-US" sz="2400" dirty="0"/>
              <a:t>Language reflects our values: practice sensitivity by eliminating the use of euphemisms (including “special needs”), negative connotations of pity, deficits, burden, needy, costly, etc.</a:t>
            </a:r>
          </a:p>
          <a:p>
            <a:pPr marL="228600"/>
            <a:endParaRPr lang="en-US" sz="1000" dirty="0"/>
          </a:p>
          <a:p>
            <a:pPr lvl="1">
              <a:buClr>
                <a:srgbClr val="000000"/>
              </a:buClr>
              <a:buFont typeface="Arial" panose="020B0604020202020204" pitchFamily="34" charset="0"/>
              <a:buChar char="•"/>
            </a:pPr>
            <a:endParaRPr lang="en-US" sz="2000" dirty="0"/>
          </a:p>
          <a:p>
            <a:pPr marL="514350" indent="-285750">
              <a:buClr>
                <a:srgbClr val="FFFFFF"/>
              </a:buClr>
              <a:buFont typeface="Arial,Sans-Serif"/>
              <a:buNone/>
            </a:pPr>
            <a:endParaRPr lang="en-US" sz="2800" dirty="0"/>
          </a:p>
          <a:p>
            <a:pPr marL="285750" indent="-285750">
              <a:buClr>
                <a:srgbClr val="FFFFFF"/>
              </a:buClr>
              <a:buFont typeface="Arial,Sans-Serif"/>
              <a:buNone/>
            </a:pPr>
            <a:endParaRPr lang="en-US" sz="1800" dirty="0"/>
          </a:p>
          <a:p>
            <a:pPr lvl="1">
              <a:buClr>
                <a:srgbClr val="000000"/>
              </a:buClr>
            </a:pPr>
            <a:endParaRPr lang="en-US" sz="2000" dirty="0"/>
          </a:p>
          <a:p>
            <a:pPr lvl="1">
              <a:buClr>
                <a:srgbClr val="000000"/>
              </a:buClr>
            </a:pPr>
            <a:endParaRPr lang="en-US" sz="1600" dirty="0"/>
          </a:p>
        </p:txBody>
      </p:sp>
      <p:sp>
        <p:nvSpPr>
          <p:cNvPr id="8" name="TextBox 7">
            <a:extLst>
              <a:ext uri="{FF2B5EF4-FFF2-40B4-BE49-F238E27FC236}">
                <a16:creationId xmlns:a16="http://schemas.microsoft.com/office/drawing/2014/main" id="{EE86362E-8C3E-8834-6273-5F9C8598CA71}"/>
              </a:ext>
            </a:extLst>
          </p:cNvPr>
          <p:cNvSpPr txBox="1"/>
          <p:nvPr/>
        </p:nvSpPr>
        <p:spPr>
          <a:xfrm>
            <a:off x="493986" y="5285023"/>
            <a:ext cx="10569578" cy="1384995"/>
          </a:xfrm>
          <a:prstGeom prst="rect">
            <a:avLst/>
          </a:prstGeom>
          <a:noFill/>
        </p:spPr>
        <p:txBody>
          <a:bodyPr wrap="square" lIns="91440" tIns="45720" rIns="91440" bIns="45720" anchor="t">
            <a:spAutoFit/>
          </a:bodyPr>
          <a:lstStyle/>
          <a:p>
            <a:pPr marL="1028700" lvl="2"/>
            <a:r>
              <a:rPr lang="en-US" sz="2800" b="1" dirty="0">
                <a:solidFill>
                  <a:schemeClr val="bg1"/>
                </a:solidFill>
              </a:rPr>
              <a:t>Research:</a:t>
            </a:r>
            <a:r>
              <a:rPr lang="en-US" sz="2800" dirty="0">
                <a:solidFill>
                  <a:schemeClr val="bg1"/>
                </a:solidFill>
              </a:rPr>
              <a:t> some students compare this additional labor as having additional workload comparable to a part-time job (Hannam-Swain, 2017).</a:t>
            </a:r>
          </a:p>
        </p:txBody>
      </p:sp>
    </p:spTree>
    <p:extLst>
      <p:ext uri="{BB962C8B-B14F-4D97-AF65-F5344CB8AC3E}">
        <p14:creationId xmlns:p14="http://schemas.microsoft.com/office/powerpoint/2010/main" val="3002737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g221fce4685e_0_0">
            <a:extLst>
              <a:ext uri="{FF2B5EF4-FFF2-40B4-BE49-F238E27FC236}">
                <a16:creationId xmlns:a16="http://schemas.microsoft.com/office/drawing/2014/main" id="{BF15CC00-2F39-D399-0871-84404C49B853}"/>
              </a:ext>
            </a:extLst>
          </p:cNvPr>
          <p:cNvSpPr txBox="1">
            <a:spLocks noGrp="1"/>
          </p:cNvSpPr>
          <p:nvPr>
            <p:ph type="ctrTitle"/>
          </p:nvPr>
        </p:nvSpPr>
        <p:spPr>
          <a:xfrm>
            <a:off x="681038" y="3112046"/>
            <a:ext cx="8143875" cy="1417914"/>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800"/>
              <a:buFont typeface="Calibri"/>
              <a:buNone/>
            </a:pPr>
            <a:br>
              <a:rPr lang="en-US" sz="2800"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Intersectionality</a:t>
            </a:r>
            <a:br>
              <a:rPr lang="en-US" dirty="0">
                <a:solidFill>
                  <a:srgbClr val="C00000"/>
                </a:solidFill>
                <a:effectLst>
                  <a:outerShdw blurRad="38100" dist="38100" dir="2700000" algn="tl">
                    <a:srgbClr val="000000">
                      <a:alpha val="43137"/>
                    </a:srgbClr>
                  </a:outerShdw>
                </a:effectLst>
              </a:rPr>
            </a:br>
            <a:endParaRPr dirty="0">
              <a:solidFill>
                <a:srgbClr val="C000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EB93F637-F891-3B6C-59F3-C82D2C882B22}"/>
              </a:ext>
            </a:extLst>
          </p:cNvPr>
          <p:cNvSpPr/>
          <p:nvPr/>
        </p:nvSpPr>
        <p:spPr>
          <a:xfrm>
            <a:off x="1599346" y="4855147"/>
            <a:ext cx="9826344" cy="1015663"/>
          </a:xfrm>
          <a:prstGeom prst="rect">
            <a:avLst/>
          </a:prstGeom>
        </p:spPr>
        <p:txBody>
          <a:bodyPr wrap="square" lIns="91440" tIns="45720" rIns="91440" bIns="45720" anchor="t">
            <a:spAutoFit/>
          </a:bodyPr>
          <a:lstStyle/>
          <a:p>
            <a:pPr marL="457200" indent="-457200">
              <a:buFont typeface="Arial"/>
              <a:buChar char="•"/>
            </a:pPr>
            <a:r>
              <a:rPr lang="en-US" sz="2000" dirty="0">
                <a:latin typeface="Georgia"/>
              </a:rPr>
              <a:t>Minoritized groups/low socio-economic groups: additional hoops and barriers.</a:t>
            </a:r>
          </a:p>
          <a:p>
            <a:pPr marL="457200" indent="-457200">
              <a:buFont typeface="Arial"/>
              <a:buChar char="•"/>
            </a:pPr>
            <a:r>
              <a:rPr lang="en-US" sz="2000" dirty="0">
                <a:latin typeface="Georgia"/>
              </a:rPr>
              <a:t>Understand disability from a cultural perspective with disability justice tenets, rather than a legal and medical one (Berne et al., 2018).</a:t>
            </a:r>
          </a:p>
        </p:txBody>
      </p:sp>
    </p:spTree>
    <p:extLst>
      <p:ext uri="{BB962C8B-B14F-4D97-AF65-F5344CB8AC3E}">
        <p14:creationId xmlns:p14="http://schemas.microsoft.com/office/powerpoint/2010/main" val="233600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2" name="Google Shape;171;g2222d87ae24_0_19">
            <a:extLst>
              <a:ext uri="{FF2B5EF4-FFF2-40B4-BE49-F238E27FC236}">
                <a16:creationId xmlns:a16="http://schemas.microsoft.com/office/drawing/2014/main" id="{F79FC3D0-9046-D57D-A9F4-FBD510AB1615}"/>
              </a:ext>
            </a:extLst>
          </p:cNvPr>
          <p:cNvSpPr txBox="1">
            <a:spLocks noGrp="1"/>
          </p:cNvSpPr>
          <p:nvPr>
            <p:ph type="body" idx="1"/>
          </p:nvPr>
        </p:nvSpPr>
        <p:spPr>
          <a:xfrm>
            <a:off x="562864" y="586786"/>
            <a:ext cx="9775619" cy="873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ct val="100000"/>
              <a:buNone/>
            </a:pPr>
            <a:r>
              <a:rPr lang="en-US" sz="4000" dirty="0">
                <a:latin typeface="Georgia" panose="02040502050405020303" pitchFamily="18" charset="0"/>
              </a:rPr>
              <a:t>A few minutes to illustrate this…</a:t>
            </a:r>
            <a:endParaRPr sz="4000" dirty="0">
              <a:latin typeface="Georgia" panose="02040502050405020303" pitchFamily="18" charset="0"/>
            </a:endParaRPr>
          </a:p>
        </p:txBody>
      </p:sp>
      <p:pic>
        <p:nvPicPr>
          <p:cNvPr id="4" name="Picture 2" descr="A black Deaf gentleman is standing in Washington DC with the &quot;I Love You&quot; sign prominent. ">
            <a:extLst>
              <a:ext uri="{FF2B5EF4-FFF2-40B4-BE49-F238E27FC236}">
                <a16:creationId xmlns:a16="http://schemas.microsoft.com/office/drawing/2014/main" id="{1FE32004-58D4-A13D-15DD-7199AFA68E01}"/>
              </a:ext>
            </a:extLst>
          </p:cNvPr>
          <p:cNvPicPr>
            <a:picLocks noChangeAspect="1"/>
          </p:cNvPicPr>
          <p:nvPr/>
        </p:nvPicPr>
        <p:blipFill>
          <a:blip r:embed="rId3"/>
          <a:stretch>
            <a:fillRect/>
          </a:stretch>
        </p:blipFill>
        <p:spPr>
          <a:xfrm>
            <a:off x="3378530" y="2060547"/>
            <a:ext cx="5128161" cy="2895243"/>
          </a:xfrm>
          <a:prstGeom prst="rect">
            <a:avLst/>
          </a:prstGeom>
        </p:spPr>
      </p:pic>
      <p:sp>
        <p:nvSpPr>
          <p:cNvPr id="7" name="TextBox 6">
            <a:extLst>
              <a:ext uri="{FF2B5EF4-FFF2-40B4-BE49-F238E27FC236}">
                <a16:creationId xmlns:a16="http://schemas.microsoft.com/office/drawing/2014/main" id="{D7ECAA61-D496-D4A3-C2CA-C53405269817}"/>
              </a:ext>
            </a:extLst>
          </p:cNvPr>
          <p:cNvSpPr txBox="1"/>
          <p:nvPr/>
        </p:nvSpPr>
        <p:spPr>
          <a:xfrm>
            <a:off x="3142593" y="6072701"/>
            <a:ext cx="6096000" cy="369332"/>
          </a:xfrm>
          <a:prstGeom prst="rect">
            <a:avLst/>
          </a:prstGeom>
          <a:noFill/>
        </p:spPr>
        <p:txBody>
          <a:bodyPr wrap="square">
            <a:spAutoFit/>
          </a:bodyPr>
          <a:lstStyle/>
          <a:p>
            <a:r>
              <a:rPr lang="en-US" dirty="0">
                <a:hlinkClick r:id="rId4">
                  <a:extLst>
                    <a:ext uri="{A12FA001-AC4F-418D-AE19-62706E023703}">
                      <ahyp:hlinkClr xmlns:ahyp="http://schemas.microsoft.com/office/drawing/2018/hyperlinkcolor" val="tx"/>
                    </a:ext>
                  </a:extLst>
                </a:hlinkClick>
              </a:rPr>
              <a:t>https://www.youtube.com/watch?v=eyCdz3Y_EdI</a:t>
            </a:r>
            <a:endParaRPr lang="en-US" dirty="0"/>
          </a:p>
        </p:txBody>
      </p:sp>
      <p:sp>
        <p:nvSpPr>
          <p:cNvPr id="9" name="TextBox 8">
            <a:extLst>
              <a:ext uri="{FF2B5EF4-FFF2-40B4-BE49-F238E27FC236}">
                <a16:creationId xmlns:a16="http://schemas.microsoft.com/office/drawing/2014/main" id="{46F7AE58-96BB-9ECB-388F-107DD4D3552C}"/>
              </a:ext>
            </a:extLst>
          </p:cNvPr>
          <p:cNvSpPr txBox="1"/>
          <p:nvPr/>
        </p:nvSpPr>
        <p:spPr>
          <a:xfrm>
            <a:off x="1183474" y="5283413"/>
            <a:ext cx="9059916" cy="461665"/>
          </a:xfrm>
          <a:prstGeom prst="rect">
            <a:avLst/>
          </a:prstGeom>
          <a:noFill/>
        </p:spPr>
        <p:txBody>
          <a:bodyPr wrap="square">
            <a:spAutoFit/>
          </a:bodyPr>
          <a:lstStyle/>
          <a:p>
            <a:r>
              <a:rPr lang="en-US" sz="2400" dirty="0">
                <a:cs typeface="Arial"/>
                <a:hlinkClick r:id="rId4">
                  <a:extLst>
                    <a:ext uri="{A12FA001-AC4F-418D-AE19-62706E023703}">
                      <ahyp:hlinkClr xmlns:ahyp="http://schemas.microsoft.com/office/drawing/2018/hyperlinkcolor" val="tx"/>
                    </a:ext>
                  </a:extLst>
                </a:hlinkClick>
              </a:rPr>
              <a:t>Celebrating and Preserving Black American Sign Language (BASL)</a:t>
            </a:r>
          </a:p>
        </p:txBody>
      </p:sp>
    </p:spTree>
    <p:extLst>
      <p:ext uri="{BB962C8B-B14F-4D97-AF65-F5344CB8AC3E}">
        <p14:creationId xmlns:p14="http://schemas.microsoft.com/office/powerpoint/2010/main" val="37848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g221fce4685e_0_0">
            <a:extLst>
              <a:ext uri="{FF2B5EF4-FFF2-40B4-BE49-F238E27FC236}">
                <a16:creationId xmlns:a16="http://schemas.microsoft.com/office/drawing/2014/main" id="{BF15CC00-2F39-D399-0871-84404C49B853}"/>
              </a:ext>
            </a:extLst>
          </p:cNvPr>
          <p:cNvSpPr txBox="1">
            <a:spLocks noGrp="1"/>
          </p:cNvSpPr>
          <p:nvPr>
            <p:ph type="ctrTitle"/>
          </p:nvPr>
        </p:nvSpPr>
        <p:spPr>
          <a:xfrm>
            <a:off x="681038" y="3112046"/>
            <a:ext cx="8143875" cy="1417914"/>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800"/>
              <a:buFont typeface="Calibri"/>
              <a:buNone/>
            </a:pPr>
            <a:br>
              <a:rPr lang="en-US" sz="2800"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Ableism on Campus</a:t>
            </a:r>
            <a:br>
              <a:rPr lang="en-US" dirty="0">
                <a:solidFill>
                  <a:srgbClr val="C00000"/>
                </a:solidFill>
                <a:effectLst>
                  <a:outerShdw blurRad="38100" dist="38100" dir="2700000" algn="tl">
                    <a:srgbClr val="000000">
                      <a:alpha val="43137"/>
                    </a:srgbClr>
                  </a:outerShdw>
                </a:effectLst>
              </a:rPr>
            </a:br>
            <a:endParaRPr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204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8;g2222d87ae24_0_29">
            <a:extLst>
              <a:ext uri="{FF2B5EF4-FFF2-40B4-BE49-F238E27FC236}">
                <a16:creationId xmlns:a16="http://schemas.microsoft.com/office/drawing/2014/main" id="{8520B324-C401-4FA0-9F4B-00F4D44092C4}"/>
              </a:ext>
            </a:extLst>
          </p:cNvPr>
          <p:cNvSpPr txBox="1">
            <a:spLocks/>
          </p:cNvSpPr>
          <p:nvPr/>
        </p:nvSpPr>
        <p:spPr>
          <a:xfrm>
            <a:off x="639193" y="469815"/>
            <a:ext cx="10511160" cy="1432558"/>
          </a:xfrm>
          <a:prstGeom prst="rect">
            <a:avLst/>
          </a:prstGeom>
          <a:ln w="38100" cmpd="thickThin">
            <a:solidFill>
              <a:srgbClr val="C00000">
                <a:alpha val="98000"/>
              </a:srgbClr>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kern="0" dirty="0">
                <a:latin typeface="Georgia" panose="02040502050405020303" pitchFamily="18" charset="0"/>
              </a:rPr>
              <a:t>What are some examples of ableism that you have encountered on campus?</a:t>
            </a:r>
          </a:p>
        </p:txBody>
      </p:sp>
      <p:sp>
        <p:nvSpPr>
          <p:cNvPr id="4" name="Rectangle 3">
            <a:extLst>
              <a:ext uri="{FF2B5EF4-FFF2-40B4-BE49-F238E27FC236}">
                <a16:creationId xmlns:a16="http://schemas.microsoft.com/office/drawing/2014/main" id="{D01FECDA-B605-4588-8560-82429F715BA8}"/>
              </a:ext>
            </a:extLst>
          </p:cNvPr>
          <p:cNvSpPr/>
          <p:nvPr/>
        </p:nvSpPr>
        <p:spPr>
          <a:xfrm>
            <a:off x="639193" y="2961247"/>
            <a:ext cx="9488495" cy="3539430"/>
          </a:xfrm>
          <a:prstGeom prst="rect">
            <a:avLst/>
          </a:prstGeom>
        </p:spPr>
        <p:txBody>
          <a:bodyPr wrap="none">
            <a:spAutoFit/>
          </a:bodyPr>
          <a:lstStyle/>
          <a:p>
            <a:pPr marL="285750" indent="-285750">
              <a:buFont typeface="Arial" panose="020B0604020202020204" pitchFamily="34" charset="0"/>
              <a:buChar char="•"/>
            </a:pPr>
            <a:r>
              <a:rPr lang="en-US" sz="3200" dirty="0"/>
              <a:t>Words or concepts</a:t>
            </a:r>
          </a:p>
          <a:p>
            <a:pPr marL="285750" indent="-285750">
              <a:buFont typeface="Arial" panose="020B0604020202020204" pitchFamily="34" charset="0"/>
              <a:buChar char="•"/>
            </a:pPr>
            <a:r>
              <a:rPr lang="en-US" sz="3200" dirty="0"/>
              <a:t>Structures, Architecture, and Spaces</a:t>
            </a:r>
          </a:p>
          <a:p>
            <a:pPr marL="285750" indent="-285750">
              <a:buFont typeface="Arial" panose="020B0604020202020204" pitchFamily="34" charset="0"/>
              <a:buChar char="•"/>
            </a:pPr>
            <a:r>
              <a:rPr lang="en-US" sz="3200" dirty="0"/>
              <a:t>Policies, Processes, and Requirements</a:t>
            </a:r>
          </a:p>
          <a:p>
            <a:pPr marL="285750" indent="-285750">
              <a:buFont typeface="Arial" panose="020B0604020202020204" pitchFamily="34" charset="0"/>
              <a:buChar char="•"/>
            </a:pPr>
            <a:r>
              <a:rPr lang="en-US" sz="3200" dirty="0"/>
              <a:t>Classroom Instruction and Pedagogical Strategies</a:t>
            </a:r>
          </a:p>
          <a:p>
            <a:pPr marL="285750" indent="-285750">
              <a:buFont typeface="Arial" panose="020B0604020202020204" pitchFamily="34" charset="0"/>
              <a:buChar char="•"/>
            </a:pPr>
            <a:r>
              <a:rPr lang="en-US" sz="3200" dirty="0"/>
              <a:t>Resources</a:t>
            </a:r>
          </a:p>
          <a:p>
            <a:pPr marL="285750" indent="-285750">
              <a:buFont typeface="Arial" panose="020B0604020202020204" pitchFamily="34" charset="0"/>
              <a:buChar char="•"/>
            </a:pPr>
            <a:r>
              <a:rPr lang="en-US" sz="3200" dirty="0"/>
              <a:t>Attitudinal</a:t>
            </a:r>
          </a:p>
          <a:p>
            <a:pPr marL="285750" indent="-285750">
              <a:buFont typeface="Arial" panose="020B0604020202020204" pitchFamily="34" charset="0"/>
              <a:buChar char="•"/>
            </a:pPr>
            <a:r>
              <a:rPr lang="en-US" sz="3200" dirty="0"/>
              <a:t>Cultural </a:t>
            </a:r>
          </a:p>
        </p:txBody>
      </p:sp>
      <p:sp>
        <p:nvSpPr>
          <p:cNvPr id="5" name="Rectangle 4">
            <a:extLst>
              <a:ext uri="{FF2B5EF4-FFF2-40B4-BE49-F238E27FC236}">
                <a16:creationId xmlns:a16="http://schemas.microsoft.com/office/drawing/2014/main" id="{38763910-8333-5AC2-41C4-C076DF45017F}"/>
              </a:ext>
            </a:extLst>
          </p:cNvPr>
          <p:cNvSpPr/>
          <p:nvPr/>
        </p:nvSpPr>
        <p:spPr>
          <a:xfrm>
            <a:off x="4050630" y="2287117"/>
            <a:ext cx="3246851" cy="369332"/>
          </a:xfrm>
          <a:prstGeom prst="rect">
            <a:avLst/>
          </a:prstGeom>
        </p:spPr>
        <p:txBody>
          <a:bodyPr wrap="none">
            <a:spAutoFit/>
          </a:bodyPr>
          <a:lstStyle/>
          <a:p>
            <a:pPr lvl="0" algn="ctr"/>
            <a:r>
              <a:rPr lang="en-US" dirty="0">
                <a:solidFill>
                  <a:schemeClr val="accent2">
                    <a:lumMod val="20000"/>
                    <a:lumOff val="80000"/>
                  </a:schemeClr>
                </a:solidFill>
              </a:rPr>
              <a:t>*** Audience Participation ***</a:t>
            </a:r>
          </a:p>
        </p:txBody>
      </p:sp>
    </p:spTree>
    <p:extLst>
      <p:ext uri="{BB962C8B-B14F-4D97-AF65-F5344CB8AC3E}">
        <p14:creationId xmlns:p14="http://schemas.microsoft.com/office/powerpoint/2010/main" val="1607407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8;g2222d87ae24_0_29">
            <a:extLst>
              <a:ext uri="{FF2B5EF4-FFF2-40B4-BE49-F238E27FC236}">
                <a16:creationId xmlns:a16="http://schemas.microsoft.com/office/drawing/2014/main" id="{084FDC74-0A9C-A124-B639-DF643722B72E}"/>
              </a:ext>
            </a:extLst>
          </p:cNvPr>
          <p:cNvSpPr txBox="1">
            <a:spLocks/>
          </p:cNvSpPr>
          <p:nvPr/>
        </p:nvSpPr>
        <p:spPr>
          <a:xfrm>
            <a:off x="639193" y="469815"/>
            <a:ext cx="10511160" cy="1432558"/>
          </a:xfrm>
          <a:prstGeom prst="rect">
            <a:avLst/>
          </a:prstGeom>
          <a:ln w="38100" cmpd="thickThin">
            <a:solidFill>
              <a:srgbClr val="C00000">
                <a:alpha val="98000"/>
              </a:srgbClr>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kern="0" dirty="0">
                <a:latin typeface="Georgia"/>
              </a:rPr>
              <a:t>What are some examples of ableism that you have encountered on campus? </a:t>
            </a:r>
            <a:r>
              <a:rPr lang="en-US" kern="0" dirty="0">
                <a:latin typeface="Georgia"/>
              </a:rPr>
              <a:t>(cont.)</a:t>
            </a:r>
            <a:endParaRPr lang="en-US" kern="0" dirty="0">
              <a:latin typeface="Georgia" panose="02040502050405020303" pitchFamily="18" charset="0"/>
            </a:endParaRPr>
          </a:p>
        </p:txBody>
      </p:sp>
      <p:sp>
        <p:nvSpPr>
          <p:cNvPr id="4" name="TextBox 3">
            <a:extLst>
              <a:ext uri="{FF2B5EF4-FFF2-40B4-BE49-F238E27FC236}">
                <a16:creationId xmlns:a16="http://schemas.microsoft.com/office/drawing/2014/main" id="{F2EEBAA6-271F-BBE2-64CA-A4C08BB0BC0D}"/>
              </a:ext>
            </a:extLst>
          </p:cNvPr>
          <p:cNvSpPr txBox="1"/>
          <p:nvPr/>
        </p:nvSpPr>
        <p:spPr>
          <a:xfrm>
            <a:off x="1404522" y="2399323"/>
            <a:ext cx="899679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latin typeface="Calibri"/>
                <a:cs typeface="Arial"/>
              </a:rPr>
              <a:t>Systematic inconsistencies across campus due to repeated inflexibility, inaccessibility and exclusion: shifts in levels of accessibility also creates shifts in feeling (un)welcomed and (un)valued. </a:t>
            </a:r>
            <a:endParaRPr lang="en-US" sz="2800" dirty="0">
              <a:latin typeface="Calibri"/>
              <a:cs typeface="Calibri"/>
            </a:endParaRPr>
          </a:p>
          <a:p>
            <a:pPr algn="ctr"/>
            <a:endParaRPr lang="en-US" sz="2800" dirty="0">
              <a:latin typeface="Calibri"/>
              <a:cs typeface="Arial"/>
            </a:endParaRPr>
          </a:p>
          <a:p>
            <a:pPr algn="ctr"/>
            <a:r>
              <a:rPr lang="en-US" sz="2800" b="1" dirty="0">
                <a:latin typeface="Calibri"/>
                <a:cs typeface="Arial"/>
              </a:rPr>
              <a:t>Example:</a:t>
            </a:r>
            <a:r>
              <a:rPr lang="en-US" sz="2800" dirty="0">
                <a:latin typeface="Calibri"/>
                <a:cs typeface="Arial"/>
              </a:rPr>
              <a:t> location of wheelchair accessible ramps, flashing fire alarm for the d/Deaf, availability of  voiced signals/audible cues in crosswalks</a:t>
            </a:r>
            <a:endParaRPr lang="en-US" sz="2800" dirty="0">
              <a:latin typeface="Calibri"/>
              <a:cs typeface="Calibri"/>
            </a:endParaRPr>
          </a:p>
        </p:txBody>
      </p:sp>
    </p:spTree>
    <p:extLst>
      <p:ext uri="{BB962C8B-B14F-4D97-AF65-F5344CB8AC3E}">
        <p14:creationId xmlns:p14="http://schemas.microsoft.com/office/powerpoint/2010/main" val="334771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8;g2222d87ae24_0_29">
            <a:extLst>
              <a:ext uri="{FF2B5EF4-FFF2-40B4-BE49-F238E27FC236}">
                <a16:creationId xmlns:a16="http://schemas.microsoft.com/office/drawing/2014/main" id="{8520B324-C401-4FA0-9F4B-00F4D44092C4}"/>
              </a:ext>
            </a:extLst>
          </p:cNvPr>
          <p:cNvSpPr txBox="1">
            <a:spLocks/>
          </p:cNvSpPr>
          <p:nvPr/>
        </p:nvSpPr>
        <p:spPr>
          <a:xfrm>
            <a:off x="611846" y="2771874"/>
            <a:ext cx="10511160" cy="338239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kern="0" dirty="0">
                <a:solidFill>
                  <a:schemeClr val="tx1"/>
                </a:solidFill>
                <a:latin typeface="Georgia" panose="02040502050405020303" pitchFamily="18" charset="0"/>
              </a:rPr>
              <a:t>Institutional ableism: are you encouraging or hindering equal access? </a:t>
            </a:r>
          </a:p>
        </p:txBody>
      </p:sp>
      <p:pic>
        <p:nvPicPr>
          <p:cNvPr id="3" name="Picture 2">
            <a:extLst>
              <a:ext uri="{FF2B5EF4-FFF2-40B4-BE49-F238E27FC236}">
                <a16:creationId xmlns:a16="http://schemas.microsoft.com/office/drawing/2014/main" id="{8EB6635D-A05E-F5DC-DF17-4DB925C2E3EC}"/>
              </a:ext>
              <a:ext uri="{C183D7F6-B498-43B3-948B-1728B52AA6E4}">
                <adec:decorative xmlns:adec="http://schemas.microsoft.com/office/drawing/2017/decorative" val="1"/>
              </a:ext>
            </a:extLst>
          </p:cNvPr>
          <p:cNvPicPr>
            <a:picLocks noChangeAspect="1"/>
          </p:cNvPicPr>
          <p:nvPr/>
        </p:nvPicPr>
        <p:blipFill rotWithShape="1">
          <a:blip r:embed="rId2"/>
          <a:srcRect b="84503"/>
          <a:stretch/>
        </p:blipFill>
        <p:spPr>
          <a:xfrm>
            <a:off x="0" y="1730376"/>
            <a:ext cx="12192000" cy="557048"/>
          </a:xfrm>
          <a:prstGeom prst="rect">
            <a:avLst/>
          </a:prstGeom>
        </p:spPr>
      </p:pic>
      <p:sp>
        <p:nvSpPr>
          <p:cNvPr id="4" name="Rectangle 3">
            <a:extLst>
              <a:ext uri="{FF2B5EF4-FFF2-40B4-BE49-F238E27FC236}">
                <a16:creationId xmlns:a16="http://schemas.microsoft.com/office/drawing/2014/main" id="{3EE06BC2-7D61-5358-58AE-9C8E33A45D8E}"/>
              </a:ext>
            </a:extLst>
          </p:cNvPr>
          <p:cNvSpPr/>
          <p:nvPr/>
        </p:nvSpPr>
        <p:spPr>
          <a:xfrm>
            <a:off x="4244000" y="5784934"/>
            <a:ext cx="3246851" cy="369332"/>
          </a:xfrm>
          <a:prstGeom prst="rect">
            <a:avLst/>
          </a:prstGeom>
        </p:spPr>
        <p:txBody>
          <a:bodyPr wrap="none">
            <a:spAutoFit/>
          </a:bodyPr>
          <a:lstStyle/>
          <a:p>
            <a:pPr lvl="0" algn="ctr"/>
            <a:r>
              <a:rPr lang="en-US" dirty="0">
                <a:solidFill>
                  <a:schemeClr val="accent2">
                    <a:lumMod val="20000"/>
                    <a:lumOff val="80000"/>
                  </a:schemeClr>
                </a:solidFill>
              </a:rPr>
              <a:t>*** Audience Participation ***</a:t>
            </a:r>
          </a:p>
        </p:txBody>
      </p:sp>
    </p:spTree>
    <p:extLst>
      <p:ext uri="{BB962C8B-B14F-4D97-AF65-F5344CB8AC3E}">
        <p14:creationId xmlns:p14="http://schemas.microsoft.com/office/powerpoint/2010/main" val="332857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8;g2222d87ae24_0_29">
            <a:extLst>
              <a:ext uri="{FF2B5EF4-FFF2-40B4-BE49-F238E27FC236}">
                <a16:creationId xmlns:a16="http://schemas.microsoft.com/office/drawing/2014/main" id="{8520B324-C401-4FA0-9F4B-00F4D44092C4}"/>
              </a:ext>
            </a:extLst>
          </p:cNvPr>
          <p:cNvSpPr txBox="1">
            <a:spLocks/>
          </p:cNvSpPr>
          <p:nvPr/>
        </p:nvSpPr>
        <p:spPr>
          <a:xfrm>
            <a:off x="611846" y="2771874"/>
            <a:ext cx="4616444" cy="2117184"/>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kern="0" dirty="0">
                <a:solidFill>
                  <a:schemeClr val="tx1"/>
                </a:solidFill>
                <a:latin typeface="Georgia"/>
              </a:rPr>
              <a:t>Institutional ableism: are you encouraging or hindering equal access? </a:t>
            </a:r>
            <a:r>
              <a:rPr lang="en-US" kern="0" dirty="0">
                <a:solidFill>
                  <a:schemeClr val="tx1"/>
                </a:solidFill>
                <a:latin typeface="Georgia"/>
              </a:rPr>
              <a:t>(cont.)</a:t>
            </a:r>
            <a:endParaRPr lang="en-US" kern="0" dirty="0">
              <a:solidFill>
                <a:schemeClr val="tx1"/>
              </a:solidFill>
              <a:latin typeface="Georgia" panose="02040502050405020303" pitchFamily="18" charset="0"/>
            </a:endParaRPr>
          </a:p>
        </p:txBody>
      </p:sp>
      <p:pic>
        <p:nvPicPr>
          <p:cNvPr id="3" name="Picture 2">
            <a:extLst>
              <a:ext uri="{FF2B5EF4-FFF2-40B4-BE49-F238E27FC236}">
                <a16:creationId xmlns:a16="http://schemas.microsoft.com/office/drawing/2014/main" id="{8EB6635D-A05E-F5DC-DF17-4DB925C2E3EC}"/>
              </a:ext>
              <a:ext uri="{C183D7F6-B498-43B3-948B-1728B52AA6E4}">
                <adec:decorative xmlns:adec="http://schemas.microsoft.com/office/drawing/2017/decorative" val="1"/>
              </a:ext>
            </a:extLst>
          </p:cNvPr>
          <p:cNvPicPr>
            <a:picLocks noChangeAspect="1"/>
          </p:cNvPicPr>
          <p:nvPr/>
        </p:nvPicPr>
        <p:blipFill rotWithShape="1">
          <a:blip r:embed="rId2"/>
          <a:srcRect b="84503"/>
          <a:stretch/>
        </p:blipFill>
        <p:spPr>
          <a:xfrm>
            <a:off x="0" y="1730376"/>
            <a:ext cx="12192000" cy="557048"/>
          </a:xfrm>
          <a:prstGeom prst="rect">
            <a:avLst/>
          </a:prstGeom>
        </p:spPr>
      </p:pic>
      <p:sp>
        <p:nvSpPr>
          <p:cNvPr id="4" name="Rectangle 3">
            <a:extLst>
              <a:ext uri="{FF2B5EF4-FFF2-40B4-BE49-F238E27FC236}">
                <a16:creationId xmlns:a16="http://schemas.microsoft.com/office/drawing/2014/main" id="{3EE06BC2-7D61-5358-58AE-9C8E33A45D8E}"/>
              </a:ext>
            </a:extLst>
          </p:cNvPr>
          <p:cNvSpPr/>
          <p:nvPr/>
        </p:nvSpPr>
        <p:spPr>
          <a:xfrm>
            <a:off x="736846" y="5149934"/>
            <a:ext cx="3246851" cy="369332"/>
          </a:xfrm>
          <a:prstGeom prst="rect">
            <a:avLst/>
          </a:prstGeom>
        </p:spPr>
        <p:txBody>
          <a:bodyPr wrap="none">
            <a:spAutoFit/>
          </a:bodyPr>
          <a:lstStyle/>
          <a:p>
            <a:pPr lvl="0" algn="ctr"/>
            <a:r>
              <a:rPr lang="en-US" dirty="0">
                <a:solidFill>
                  <a:schemeClr val="accent2">
                    <a:lumMod val="20000"/>
                    <a:lumOff val="80000"/>
                  </a:schemeClr>
                </a:solidFill>
              </a:rPr>
              <a:t>*** Audience Participation ***</a:t>
            </a:r>
          </a:p>
        </p:txBody>
      </p:sp>
      <p:sp>
        <p:nvSpPr>
          <p:cNvPr id="5" name="TextBox 4">
            <a:extLst>
              <a:ext uri="{FF2B5EF4-FFF2-40B4-BE49-F238E27FC236}">
                <a16:creationId xmlns:a16="http://schemas.microsoft.com/office/drawing/2014/main" id="{7E532A25-3EFF-BD3B-3FE9-8B60AD91AFFD}"/>
              </a:ext>
            </a:extLst>
          </p:cNvPr>
          <p:cNvSpPr txBox="1"/>
          <p:nvPr/>
        </p:nvSpPr>
        <p:spPr>
          <a:xfrm>
            <a:off x="5872008" y="2769079"/>
            <a:ext cx="5721893" cy="3293209"/>
          </a:xfrm>
          <a:prstGeom prst="rect">
            <a:avLst/>
          </a:prstGeom>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rgbClr val="FFFFD9"/>
                </a:solidFill>
                <a:latin typeface="Calibri"/>
                <a:cs typeface="Arial"/>
              </a:rPr>
              <a:t>Frameworks &amp; Mindsets in Disability Services</a:t>
            </a:r>
            <a:endParaRPr lang="en-US" sz="3200" b="1" dirty="0">
              <a:latin typeface="Calibri"/>
              <a:cs typeface="Calibri"/>
            </a:endParaRPr>
          </a:p>
          <a:p>
            <a:pPr marL="914400" lvl="1" indent="-457200">
              <a:buAutoNum type="arabicParenR"/>
            </a:pPr>
            <a:r>
              <a:rPr lang="en-US" sz="2400" dirty="0">
                <a:solidFill>
                  <a:srgbClr val="FFFFD9"/>
                </a:solidFill>
                <a:latin typeface="Calibri"/>
                <a:cs typeface="Arial"/>
              </a:rPr>
              <a:t>“strict compliance”</a:t>
            </a:r>
          </a:p>
          <a:p>
            <a:pPr lvl="1"/>
            <a:endParaRPr lang="en-US" sz="2400" dirty="0">
              <a:solidFill>
                <a:srgbClr val="FFFFD9"/>
              </a:solidFill>
              <a:latin typeface="Calibri"/>
              <a:cs typeface="Arial"/>
            </a:endParaRPr>
          </a:p>
          <a:p>
            <a:pPr marL="914400" lvl="1" indent="-457200">
              <a:buAutoNum type="arabicParenR"/>
            </a:pPr>
            <a:r>
              <a:rPr lang="en-US" sz="2400" dirty="0">
                <a:solidFill>
                  <a:srgbClr val="FFFFD9"/>
                </a:solidFill>
                <a:latin typeface="Calibri"/>
                <a:cs typeface="Arial"/>
              </a:rPr>
              <a:t>“spirit of the law”</a:t>
            </a:r>
          </a:p>
          <a:p>
            <a:pPr lvl="1"/>
            <a:endParaRPr lang="en-US" sz="2400" dirty="0">
              <a:solidFill>
                <a:srgbClr val="FFFFD9"/>
              </a:solidFill>
              <a:latin typeface="Calibri"/>
              <a:cs typeface="Arial"/>
            </a:endParaRPr>
          </a:p>
          <a:p>
            <a:pPr marL="914400" lvl="1" indent="-457200">
              <a:buAutoNum type="arabicParenR"/>
            </a:pPr>
            <a:r>
              <a:rPr lang="en-US" sz="2400" dirty="0">
                <a:solidFill>
                  <a:srgbClr val="FFFFD9"/>
                </a:solidFill>
                <a:latin typeface="Calibri"/>
                <a:cs typeface="Arial"/>
              </a:rPr>
              <a:t>“restless reflexive” (Jain, 2020; Titchkosky, 2011)</a:t>
            </a:r>
          </a:p>
        </p:txBody>
      </p:sp>
    </p:spTree>
    <p:extLst>
      <p:ext uri="{BB962C8B-B14F-4D97-AF65-F5344CB8AC3E}">
        <p14:creationId xmlns:p14="http://schemas.microsoft.com/office/powerpoint/2010/main" val="3074585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g221fce4685e_0_0">
            <a:extLst>
              <a:ext uri="{FF2B5EF4-FFF2-40B4-BE49-F238E27FC236}">
                <a16:creationId xmlns:a16="http://schemas.microsoft.com/office/drawing/2014/main" id="{BF15CC00-2F39-D399-0871-84404C49B853}"/>
              </a:ext>
            </a:extLst>
          </p:cNvPr>
          <p:cNvSpPr txBox="1">
            <a:spLocks noGrp="1"/>
          </p:cNvSpPr>
          <p:nvPr>
            <p:ph type="ctrTitle"/>
          </p:nvPr>
        </p:nvSpPr>
        <p:spPr>
          <a:xfrm>
            <a:off x="681038" y="3112046"/>
            <a:ext cx="8143875" cy="24479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800"/>
              <a:buFont typeface="Calibri"/>
              <a:buNone/>
            </a:pPr>
            <a:br>
              <a:rPr lang="en-US" sz="2800"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ALTERNATIVE WAYS OF </a:t>
            </a:r>
            <a:br>
              <a:rPr lang="en-US"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CONCEPTUALIZING DISABILITY</a:t>
            </a:r>
            <a:br>
              <a:rPr lang="en-US" dirty="0">
                <a:solidFill>
                  <a:srgbClr val="C00000"/>
                </a:solidFill>
                <a:effectLst>
                  <a:outerShdw blurRad="38100" dist="38100" dir="2700000" algn="tl">
                    <a:srgbClr val="000000">
                      <a:alpha val="43137"/>
                    </a:srgbClr>
                  </a:outerShdw>
                </a:effectLst>
              </a:rPr>
            </a:br>
            <a:br>
              <a:rPr lang="en-US" dirty="0">
                <a:solidFill>
                  <a:srgbClr val="C00000"/>
                </a:solidFill>
                <a:effectLst>
                  <a:outerShdw blurRad="38100" dist="38100" dir="2700000" algn="tl">
                    <a:srgbClr val="000000">
                      <a:alpha val="43137"/>
                    </a:srgbClr>
                  </a:outerShdw>
                </a:effectLst>
              </a:rPr>
            </a:br>
            <a:endParaRPr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266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C4C5-EF85-762E-612E-A2B81799ECD3}"/>
              </a:ext>
              <a:ext uri="{C183D7F6-B498-43B3-948B-1728B52AA6E4}">
                <adec:decorative xmlns:adec="http://schemas.microsoft.com/office/drawing/2017/decorative" val="1"/>
              </a:ext>
            </a:extLst>
          </p:cNvPr>
          <p:cNvSpPr>
            <a:spLocks noGrp="1"/>
          </p:cNvSpPr>
          <p:nvPr>
            <p:ph type="ctrTitle"/>
          </p:nvPr>
        </p:nvSpPr>
        <p:spPr>
          <a:xfrm>
            <a:off x="824089" y="670176"/>
            <a:ext cx="7249100" cy="3907877"/>
          </a:xfrm>
          <a:solidFill>
            <a:schemeClr val="tx2">
              <a:lumMod val="25000"/>
            </a:schemeClr>
          </a:solidFill>
        </p:spPr>
        <p:txBody>
          <a:bodyPr>
            <a:noAutofit/>
          </a:bodyPr>
          <a:lstStyle/>
          <a:p>
            <a:pPr>
              <a:lnSpc>
                <a:spcPct val="100000"/>
              </a:lnSpc>
            </a:pPr>
            <a:r>
              <a:rPr lang="en-US" b="1" dirty="0">
                <a:effectLst>
                  <a:outerShdw blurRad="38100" dist="38100" dir="2700000" algn="tl">
                    <a:srgbClr val="000000">
                      <a:alpha val="43137"/>
                    </a:srgbClr>
                  </a:outerShdw>
                </a:effectLst>
              </a:rPr>
              <a:t>Welcome!</a:t>
            </a:r>
            <a:br>
              <a:rPr lang="en-US" sz="4400" dirty="0"/>
            </a:br>
            <a:r>
              <a:rPr lang="en-US" sz="4400" dirty="0"/>
              <a:t>Please feel free to scan this QR code to access our presentation. </a:t>
            </a:r>
            <a:endParaRPr lang="en-US" sz="4400" dirty="0">
              <a:latin typeface="Gisha" panose="020B0604020202020204" pitchFamily="34" charset="-79"/>
              <a:cs typeface="Gisha" panose="020B0604020202020204" pitchFamily="34" charset="-79"/>
            </a:endParaRPr>
          </a:p>
        </p:txBody>
      </p:sp>
      <p:sp>
        <p:nvSpPr>
          <p:cNvPr id="3" name="Rectangle 2">
            <a:extLst>
              <a:ext uri="{FF2B5EF4-FFF2-40B4-BE49-F238E27FC236}">
                <a16:creationId xmlns:a16="http://schemas.microsoft.com/office/drawing/2014/main" id="{1C66A12A-C3B6-DB60-07EE-E0557137A895}"/>
              </a:ext>
              <a:ext uri="{C183D7F6-B498-43B3-948B-1728B52AA6E4}">
                <adec:decorative xmlns:adec="http://schemas.microsoft.com/office/drawing/2017/decorative" val="1"/>
              </a:ext>
            </a:extLst>
          </p:cNvPr>
          <p:cNvSpPr/>
          <p:nvPr/>
        </p:nvSpPr>
        <p:spPr>
          <a:xfrm>
            <a:off x="0" y="6769768"/>
            <a:ext cx="12192000" cy="88232"/>
          </a:xfrm>
          <a:prstGeom prst="rect">
            <a:avLst/>
          </a:prstGeom>
          <a:solidFill>
            <a:schemeClr val="bg2">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4F98495-3174-DFF9-8DFC-67A6F5D8F3C9}"/>
              </a:ext>
              <a:ext uri="{C183D7F6-B498-43B3-948B-1728B52AA6E4}">
                <adec:decorative xmlns:adec="http://schemas.microsoft.com/office/drawing/2017/decorative" val="1"/>
              </a:ext>
            </a:extLst>
          </p:cNvPr>
          <p:cNvSpPr/>
          <p:nvPr/>
        </p:nvSpPr>
        <p:spPr>
          <a:xfrm>
            <a:off x="0" y="6661484"/>
            <a:ext cx="12192000" cy="8823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87F409F-BCF6-6CCD-6EC1-698BDB010453}"/>
              </a:ext>
              <a:ext uri="{C183D7F6-B498-43B3-948B-1728B52AA6E4}">
                <adec:decorative xmlns:adec="http://schemas.microsoft.com/office/drawing/2017/decorative" val="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6" name="TextBox 5">
            <a:extLst>
              <a:ext uri="{FF2B5EF4-FFF2-40B4-BE49-F238E27FC236}">
                <a16:creationId xmlns:a16="http://schemas.microsoft.com/office/drawing/2014/main" id="{AC38DF52-9F33-A0CE-D55C-D18748BCDB28}"/>
              </a:ext>
            </a:extLst>
          </p:cNvPr>
          <p:cNvSpPr txBox="1"/>
          <p:nvPr/>
        </p:nvSpPr>
        <p:spPr>
          <a:xfrm>
            <a:off x="7429561" y="5644990"/>
            <a:ext cx="47649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hlinkClick r:id="rId2"/>
              </a:rPr>
              <a:t>Presentation</a:t>
            </a:r>
            <a:endParaRPr lang="en-US" dirty="0">
              <a:cs typeface="Calibri"/>
            </a:endParaRPr>
          </a:p>
          <a:p>
            <a:pPr algn="ctr"/>
            <a:r>
              <a:rPr lang="en-US" dirty="0">
                <a:cs typeface="Calibri"/>
              </a:rPr>
              <a:t>Full URL: </a:t>
            </a:r>
            <a:r>
              <a:rPr lang="en-US" dirty="0">
                <a:ea typeface="+mn-lt"/>
                <a:cs typeface="+mn-lt"/>
              </a:rPr>
              <a:t>https://tinyurl.com/AHEADTXAbleism</a:t>
            </a:r>
          </a:p>
        </p:txBody>
      </p:sp>
      <p:pic>
        <p:nvPicPr>
          <p:cNvPr id="8" name="Picture 8">
            <a:extLst>
              <a:ext uri="{FF2B5EF4-FFF2-40B4-BE49-F238E27FC236}">
                <a16:creationId xmlns:a16="http://schemas.microsoft.com/office/drawing/2014/main" id="{66A17C67-AD44-892D-E6FB-0920B48CA9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97439" y="1829790"/>
            <a:ext cx="2743200" cy="2743200"/>
          </a:xfrm>
          <a:prstGeom prst="rect">
            <a:avLst/>
          </a:prstGeom>
        </p:spPr>
      </p:pic>
    </p:spTree>
    <p:extLst>
      <p:ext uri="{BB962C8B-B14F-4D97-AF65-F5344CB8AC3E}">
        <p14:creationId xmlns:p14="http://schemas.microsoft.com/office/powerpoint/2010/main" val="181288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2" name="Picture 1">
            <a:extLst>
              <a:ext uri="{FF2B5EF4-FFF2-40B4-BE49-F238E27FC236}">
                <a16:creationId xmlns:a16="http://schemas.microsoft.com/office/drawing/2014/main" id="{4ADA0BC3-F01D-DE4A-3504-DB5D3662F217}"/>
              </a:ext>
              <a:ext uri="{C183D7F6-B498-43B3-948B-1728B52AA6E4}">
                <adec:decorative xmlns:adec="http://schemas.microsoft.com/office/drawing/2017/decorative" val="1"/>
              </a:ext>
            </a:extLst>
          </p:cNvPr>
          <p:cNvPicPr>
            <a:picLocks noChangeAspect="1"/>
          </p:cNvPicPr>
          <p:nvPr/>
        </p:nvPicPr>
        <p:blipFill rotWithShape="1">
          <a:blip r:embed="rId3"/>
          <a:srcRect b="84503"/>
          <a:stretch/>
        </p:blipFill>
        <p:spPr>
          <a:xfrm>
            <a:off x="0" y="879038"/>
            <a:ext cx="12192000" cy="557048"/>
          </a:xfrm>
          <a:prstGeom prst="rect">
            <a:avLst/>
          </a:prstGeom>
        </p:spPr>
      </p:pic>
      <p:sp>
        <p:nvSpPr>
          <p:cNvPr id="7" name="TextBox 6">
            <a:extLst>
              <a:ext uri="{FF2B5EF4-FFF2-40B4-BE49-F238E27FC236}">
                <a16:creationId xmlns:a16="http://schemas.microsoft.com/office/drawing/2014/main" id="{31A1D58A-A9CF-BB78-3535-9CE33490F747}"/>
              </a:ext>
            </a:extLst>
          </p:cNvPr>
          <p:cNvSpPr txBox="1"/>
          <p:nvPr/>
        </p:nvSpPr>
        <p:spPr>
          <a:xfrm>
            <a:off x="294289" y="1940176"/>
            <a:ext cx="10384221" cy="1569660"/>
          </a:xfrm>
          <a:prstGeom prst="rect">
            <a:avLst/>
          </a:prstGeom>
          <a:noFill/>
        </p:spPr>
        <p:txBody>
          <a:bodyPr wrap="square">
            <a:spAutoFit/>
          </a:bodyPr>
          <a:lstStyle/>
          <a:p>
            <a:r>
              <a:rPr lang="en-US" sz="4800" dirty="0">
                <a:latin typeface="Georgia" panose="02040502050405020303" pitchFamily="18" charset="0"/>
              </a:rPr>
              <a:t>How can we identify alternative ways of conceptualizing disability to…</a:t>
            </a:r>
          </a:p>
        </p:txBody>
      </p:sp>
      <p:sp>
        <p:nvSpPr>
          <p:cNvPr id="8" name="Google Shape;199;g2222d87ae24_0_29">
            <a:extLst>
              <a:ext uri="{FF2B5EF4-FFF2-40B4-BE49-F238E27FC236}">
                <a16:creationId xmlns:a16="http://schemas.microsoft.com/office/drawing/2014/main" id="{3492937A-1AA7-15E8-69E9-B3B3A88A2F70}"/>
              </a:ext>
            </a:extLst>
          </p:cNvPr>
          <p:cNvSpPr txBox="1">
            <a:spLocks/>
          </p:cNvSpPr>
          <p:nvPr/>
        </p:nvSpPr>
        <p:spPr>
          <a:xfrm>
            <a:off x="2673362" y="3673030"/>
            <a:ext cx="9269259" cy="1693565"/>
          </a:xfrm>
          <a:prstGeom prst="rect">
            <a:avLst/>
          </a:prstGeom>
          <a:noFill/>
          <a:ln>
            <a:noFill/>
          </a:ln>
        </p:spPr>
        <p:txBody>
          <a:bodyPr spcFirstLastPara="1" vert="horz" wrap="square" lIns="91425" tIns="45700" rIns="91425" bIns="45700" rtlCol="0" anchor="t" anchorCtr="0">
            <a:normAutofit/>
          </a:bodyPr>
          <a:lstStyle>
            <a:lvl1pPr marL="457200" marR="0" lvl="0" indent="-228600" algn="ctr" defTabSz="914400" rtl="0" eaLnBrk="1" latinLnBrk="0" hangingPunct="1">
              <a:lnSpc>
                <a:spcPct val="90000"/>
              </a:lnSpc>
              <a:spcBef>
                <a:spcPts val="1000"/>
              </a:spcBef>
              <a:spcAft>
                <a:spcPts val="0"/>
              </a:spcAft>
              <a:buClr>
                <a:schemeClr val="lt1"/>
              </a:buClr>
              <a:buSzPts val="1400"/>
              <a:buFont typeface="Calibri"/>
              <a:buNone/>
              <a:defRPr sz="1400" b="0" i="0" u="none" strike="noStrike" kern="1200">
                <a:solidFill>
                  <a:schemeClr val="lt1"/>
                </a:solidFill>
                <a:latin typeface="Calibri"/>
                <a:ea typeface="Calibri"/>
                <a:cs typeface="Calibri"/>
                <a:sym typeface="Calibri"/>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6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6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400" kern="1200">
                <a:solidFill>
                  <a:schemeClr val="tx1"/>
                </a:solidFill>
                <a:latin typeface="+mn-lt"/>
                <a:ea typeface="+mn-ea"/>
                <a:cs typeface="+mn-cs"/>
              </a:defRPr>
            </a:lvl9pPr>
          </a:lstStyle>
          <a:p>
            <a:pPr marL="285750" indent="-171450" algn="r"/>
            <a:r>
              <a:rPr lang="en-US" sz="4800" dirty="0">
                <a:solidFill>
                  <a:srgbClr val="FFFFD9"/>
                </a:solidFill>
                <a:latin typeface="Georgia" panose="02040502050405020303" pitchFamily="18" charset="0"/>
              </a:rPr>
              <a:t>reject dominant discourses embedded in academic ableism?</a:t>
            </a:r>
          </a:p>
          <a:p>
            <a:pPr marL="285750" indent="-171450"/>
            <a:endParaRPr lang="en-US" dirty="0">
              <a:solidFill>
                <a:srgbClr val="FFFFD9"/>
              </a:solidFill>
              <a:latin typeface="Georgia" panose="02040502050405020303" pitchFamily="18" charset="0"/>
            </a:endParaRPr>
          </a:p>
        </p:txBody>
      </p:sp>
      <p:sp>
        <p:nvSpPr>
          <p:cNvPr id="9" name="Rectangle 8">
            <a:extLst>
              <a:ext uri="{FF2B5EF4-FFF2-40B4-BE49-F238E27FC236}">
                <a16:creationId xmlns:a16="http://schemas.microsoft.com/office/drawing/2014/main" id="{0EECB953-D269-268E-F372-2D40AA119A76}"/>
              </a:ext>
            </a:extLst>
          </p:cNvPr>
          <p:cNvSpPr/>
          <p:nvPr/>
        </p:nvSpPr>
        <p:spPr>
          <a:xfrm>
            <a:off x="4472574" y="5794296"/>
            <a:ext cx="3246851" cy="369332"/>
          </a:xfrm>
          <a:prstGeom prst="rect">
            <a:avLst/>
          </a:prstGeom>
        </p:spPr>
        <p:txBody>
          <a:bodyPr wrap="none">
            <a:spAutoFit/>
          </a:bodyPr>
          <a:lstStyle/>
          <a:p>
            <a:pPr lvl="0" algn="ctr"/>
            <a:r>
              <a:rPr lang="en-US" dirty="0">
                <a:solidFill>
                  <a:schemeClr val="accent2">
                    <a:lumMod val="20000"/>
                    <a:lumOff val="80000"/>
                  </a:schemeClr>
                </a:solidFill>
              </a:rPr>
              <a:t>*** Audience Participation ***</a:t>
            </a:r>
          </a:p>
        </p:txBody>
      </p:sp>
    </p:spTree>
    <p:extLst>
      <p:ext uri="{BB962C8B-B14F-4D97-AF65-F5344CB8AC3E}">
        <p14:creationId xmlns:p14="http://schemas.microsoft.com/office/powerpoint/2010/main" val="2003290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377D8F-29BF-6180-CB2D-48EFF706DF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455073"/>
            <a:ext cx="12297104" cy="5163463"/>
          </a:xfrm>
          <a:prstGeom prst="rect">
            <a:avLst/>
          </a:prstGeom>
        </p:spPr>
      </p:pic>
      <p:sp>
        <p:nvSpPr>
          <p:cNvPr id="4" name="Google Shape;150;g2222d87ae24_0_0">
            <a:extLst>
              <a:ext uri="{FF2B5EF4-FFF2-40B4-BE49-F238E27FC236}">
                <a16:creationId xmlns:a16="http://schemas.microsoft.com/office/drawing/2014/main" id="{C3E60246-646C-59BB-4C57-FDF123B65DBE}"/>
              </a:ext>
            </a:extLst>
          </p:cNvPr>
          <p:cNvSpPr txBox="1">
            <a:spLocks/>
          </p:cNvSpPr>
          <p:nvPr/>
        </p:nvSpPr>
        <p:spPr>
          <a:xfrm>
            <a:off x="845499" y="1814882"/>
            <a:ext cx="10606104" cy="433293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en-US" sz="1100" dirty="0">
              <a:solidFill>
                <a:schemeClr val="bg1"/>
              </a:solidFill>
              <a:cs typeface="Arial"/>
            </a:endParaRPr>
          </a:p>
          <a:p>
            <a:pPr marL="0" indent="0" algn="ctr">
              <a:buNone/>
            </a:pPr>
            <a:r>
              <a:rPr lang="en-US" sz="4000" dirty="0">
                <a:solidFill>
                  <a:schemeClr val="bg1"/>
                </a:solidFill>
                <a:cs typeface="Arial"/>
              </a:rPr>
              <a:t>Engaging in a </a:t>
            </a:r>
            <a:r>
              <a:rPr lang="en-US" sz="4000" b="1" i="1" dirty="0">
                <a:solidFill>
                  <a:schemeClr val="bg1"/>
                </a:solidFill>
                <a:cs typeface="Arial"/>
              </a:rPr>
              <a:t>critical reflective process</a:t>
            </a:r>
            <a:r>
              <a:rPr lang="en-US" sz="4000" b="1" dirty="0">
                <a:solidFill>
                  <a:schemeClr val="bg1"/>
                </a:solidFill>
                <a:cs typeface="Arial"/>
              </a:rPr>
              <a:t> </a:t>
            </a:r>
            <a:r>
              <a:rPr lang="en-US" sz="4000" dirty="0">
                <a:solidFill>
                  <a:schemeClr val="bg1"/>
                </a:solidFill>
                <a:cs typeface="Arial"/>
              </a:rPr>
              <a:t>(Dei, 2005) to (re)think and </a:t>
            </a:r>
            <a:r>
              <a:rPr lang="en-US" sz="4000" dirty="0">
                <a:solidFill>
                  <a:schemeClr val="bg1"/>
                </a:solidFill>
                <a:ea typeface="+mn-lt"/>
                <a:cs typeface="+mn-lt"/>
              </a:rPr>
              <a:t>(re)design</a:t>
            </a:r>
            <a:r>
              <a:rPr lang="en-US" sz="4000" dirty="0">
                <a:ea typeface="+mn-lt"/>
                <a:cs typeface="+mn-lt"/>
              </a:rPr>
              <a:t> </a:t>
            </a:r>
            <a:r>
              <a:rPr lang="en-US" sz="4000" dirty="0">
                <a:solidFill>
                  <a:schemeClr val="bg1"/>
                </a:solidFill>
                <a:cs typeface="Arial"/>
              </a:rPr>
              <a:t>our roles in adopt fluid dynamic nonlinear processes and policies to reshape our campuses. </a:t>
            </a:r>
          </a:p>
        </p:txBody>
      </p:sp>
      <p:sp>
        <p:nvSpPr>
          <p:cNvPr id="2" name="TextBox 1">
            <a:extLst>
              <a:ext uri="{FF2B5EF4-FFF2-40B4-BE49-F238E27FC236}">
                <a16:creationId xmlns:a16="http://schemas.microsoft.com/office/drawing/2014/main" id="{6F0F3B1D-6DD9-9ADB-8519-5001AAF4EA47}"/>
              </a:ext>
              <a:ext uri="{C183D7F6-B498-43B3-948B-1728B52AA6E4}">
                <adec:decorative xmlns:adec="http://schemas.microsoft.com/office/drawing/2017/decorative" val="1"/>
              </a:ext>
            </a:extLst>
          </p:cNvPr>
          <p:cNvSpPr txBox="1"/>
          <p:nvPr/>
        </p:nvSpPr>
        <p:spPr>
          <a:xfrm>
            <a:off x="1532187" y="424951"/>
            <a:ext cx="10008754" cy="461665"/>
          </a:xfrm>
          <a:prstGeom prst="rect">
            <a:avLst/>
          </a:prstGeom>
          <a:solidFill>
            <a:schemeClr val="tx1">
              <a:lumMod val="8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sz="2400" dirty="0">
              <a:solidFill>
                <a:schemeClr val="bg1"/>
              </a:solidFill>
            </a:endParaRPr>
          </a:p>
        </p:txBody>
      </p:sp>
      <p:sp>
        <p:nvSpPr>
          <p:cNvPr id="8" name="TextBox 7">
            <a:extLst>
              <a:ext uri="{FF2B5EF4-FFF2-40B4-BE49-F238E27FC236}">
                <a16:creationId xmlns:a16="http://schemas.microsoft.com/office/drawing/2014/main" id="{031A157C-C2E7-C889-247E-5FAD1FF2FFA1}"/>
              </a:ext>
            </a:extLst>
          </p:cNvPr>
          <p:cNvSpPr txBox="1"/>
          <p:nvPr/>
        </p:nvSpPr>
        <p:spPr>
          <a:xfrm>
            <a:off x="1385592" y="4932607"/>
            <a:ext cx="10153934" cy="1020921"/>
          </a:xfrm>
          <a:prstGeom prst="rect">
            <a:avLst/>
          </a:prstGeom>
          <a:noFill/>
        </p:spPr>
        <p:txBody>
          <a:bodyPr wrap="square">
            <a:spAutoFit/>
          </a:bodyPr>
          <a:lstStyle/>
          <a:p>
            <a:pPr indent="-457200">
              <a:lnSpc>
                <a:spcPct val="115000"/>
              </a:lnSpc>
              <a:spcBef>
                <a:spcPts val="600"/>
              </a:spcBef>
              <a:buClr>
                <a:schemeClr val="dk1"/>
              </a:buClr>
              <a:buSzPts val="1100"/>
              <a:buNone/>
            </a:pPr>
            <a:r>
              <a:rPr lang="en-US" sz="1800" dirty="0">
                <a:solidFill>
                  <a:schemeClr val="bg1"/>
                </a:solidFill>
                <a:latin typeface="Arial"/>
                <a:ea typeface="Arial"/>
                <a:cs typeface="Arial"/>
                <a:sym typeface="Arial"/>
              </a:rPr>
              <a:t>Avilés, B. E., Bailey, M., Hernández-Saca, D.I., Karpicz, J. R., &amp; Rivera-Singletary, G. (2022). Integrating equity-minded pathways in higher education. In B. Kinyanjui (Ed.), </a:t>
            </a:r>
            <a:r>
              <a:rPr lang="en-US" sz="1800" i="1" dirty="0">
                <a:solidFill>
                  <a:schemeClr val="bg1"/>
                </a:solidFill>
                <a:latin typeface="Arial"/>
                <a:ea typeface="Arial"/>
                <a:cs typeface="Arial"/>
                <a:sym typeface="Arial"/>
              </a:rPr>
              <a:t>Disability and accommodations in higher education: A handbook for disability advisors.</a:t>
            </a:r>
            <a:r>
              <a:rPr lang="en-US" sz="1800" dirty="0">
                <a:solidFill>
                  <a:schemeClr val="bg1"/>
                </a:solidFill>
                <a:latin typeface="Arial"/>
                <a:ea typeface="Arial"/>
                <a:cs typeface="Arial"/>
                <a:sym typeface="Arial"/>
              </a:rPr>
              <a:t> New York:  BN Press. </a:t>
            </a:r>
          </a:p>
        </p:txBody>
      </p:sp>
    </p:spTree>
    <p:extLst>
      <p:ext uri="{BB962C8B-B14F-4D97-AF65-F5344CB8AC3E}">
        <p14:creationId xmlns:p14="http://schemas.microsoft.com/office/powerpoint/2010/main" val="117596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2" name="Picture 1">
            <a:extLst>
              <a:ext uri="{FF2B5EF4-FFF2-40B4-BE49-F238E27FC236}">
                <a16:creationId xmlns:a16="http://schemas.microsoft.com/office/drawing/2014/main" id="{4ADA0BC3-F01D-DE4A-3504-DB5D3662F217}"/>
              </a:ext>
              <a:ext uri="{C183D7F6-B498-43B3-948B-1728B52AA6E4}">
                <adec:decorative xmlns:adec="http://schemas.microsoft.com/office/drawing/2017/decorative" val="1"/>
              </a:ext>
            </a:extLst>
          </p:cNvPr>
          <p:cNvPicPr>
            <a:picLocks noChangeAspect="1"/>
          </p:cNvPicPr>
          <p:nvPr/>
        </p:nvPicPr>
        <p:blipFill rotWithShape="1">
          <a:blip r:embed="rId3"/>
          <a:srcRect b="84503"/>
          <a:stretch/>
        </p:blipFill>
        <p:spPr>
          <a:xfrm>
            <a:off x="0" y="879038"/>
            <a:ext cx="12192000" cy="557048"/>
          </a:xfrm>
          <a:prstGeom prst="rect">
            <a:avLst/>
          </a:prstGeom>
        </p:spPr>
      </p:pic>
      <p:sp>
        <p:nvSpPr>
          <p:cNvPr id="7" name="TextBox 6">
            <a:extLst>
              <a:ext uri="{FF2B5EF4-FFF2-40B4-BE49-F238E27FC236}">
                <a16:creationId xmlns:a16="http://schemas.microsoft.com/office/drawing/2014/main" id="{31A1D58A-A9CF-BB78-3535-9CE33490F747}"/>
              </a:ext>
            </a:extLst>
          </p:cNvPr>
          <p:cNvSpPr txBox="1"/>
          <p:nvPr/>
        </p:nvSpPr>
        <p:spPr>
          <a:xfrm>
            <a:off x="294289" y="1940176"/>
            <a:ext cx="10384221" cy="1569660"/>
          </a:xfrm>
          <a:prstGeom prst="rect">
            <a:avLst/>
          </a:prstGeom>
          <a:noFill/>
        </p:spPr>
        <p:txBody>
          <a:bodyPr wrap="square">
            <a:spAutoFit/>
          </a:bodyPr>
          <a:lstStyle/>
          <a:p>
            <a:r>
              <a:rPr lang="en-US" sz="4800" dirty="0">
                <a:latin typeface="Georgia" panose="02040502050405020303" pitchFamily="18" charset="0"/>
              </a:rPr>
              <a:t>How can we identify alternative ways of conceptualizing disability to…</a:t>
            </a:r>
          </a:p>
        </p:txBody>
      </p:sp>
      <p:sp>
        <p:nvSpPr>
          <p:cNvPr id="8" name="Google Shape;199;g2222d87ae24_0_29">
            <a:extLst>
              <a:ext uri="{FF2B5EF4-FFF2-40B4-BE49-F238E27FC236}">
                <a16:creationId xmlns:a16="http://schemas.microsoft.com/office/drawing/2014/main" id="{3492937A-1AA7-15E8-69E9-B3B3A88A2F70}"/>
              </a:ext>
            </a:extLst>
          </p:cNvPr>
          <p:cNvSpPr txBox="1">
            <a:spLocks/>
          </p:cNvSpPr>
          <p:nvPr/>
        </p:nvSpPr>
        <p:spPr>
          <a:xfrm>
            <a:off x="2673362" y="3673030"/>
            <a:ext cx="9269259" cy="1693565"/>
          </a:xfrm>
          <a:prstGeom prst="rect">
            <a:avLst/>
          </a:prstGeom>
          <a:noFill/>
          <a:ln>
            <a:noFill/>
          </a:ln>
        </p:spPr>
        <p:txBody>
          <a:bodyPr spcFirstLastPara="1" vert="horz" wrap="square" lIns="91425" tIns="45700" rIns="91425" bIns="45700" rtlCol="0" anchor="t" anchorCtr="0">
            <a:normAutofit/>
          </a:bodyPr>
          <a:lstStyle>
            <a:lvl1pPr marL="457200" marR="0" lvl="0" indent="-228600" algn="ctr" defTabSz="914400" rtl="0" eaLnBrk="1" latinLnBrk="0" hangingPunct="1">
              <a:lnSpc>
                <a:spcPct val="90000"/>
              </a:lnSpc>
              <a:spcBef>
                <a:spcPts val="1000"/>
              </a:spcBef>
              <a:spcAft>
                <a:spcPts val="0"/>
              </a:spcAft>
              <a:buClr>
                <a:schemeClr val="lt1"/>
              </a:buClr>
              <a:buSzPts val="1400"/>
              <a:buFont typeface="Calibri"/>
              <a:buNone/>
              <a:defRPr sz="1400" b="0" i="0" u="none" strike="noStrike" kern="1200">
                <a:solidFill>
                  <a:schemeClr val="lt1"/>
                </a:solidFill>
                <a:latin typeface="Calibri"/>
                <a:ea typeface="Calibri"/>
                <a:cs typeface="Calibri"/>
                <a:sym typeface="Calibri"/>
              </a:defRPr>
            </a:lvl1pPr>
            <a:lvl2pPr marL="914400" lvl="1"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2000" kern="1200">
                <a:solidFill>
                  <a:schemeClr val="tx1"/>
                </a:solidFill>
                <a:latin typeface="+mn-lt"/>
                <a:ea typeface="+mn-ea"/>
                <a:cs typeface="+mn-cs"/>
              </a:defRPr>
            </a:lvl2pPr>
            <a:lvl3pPr marL="1371600" lvl="2"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6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6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4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4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4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400" kern="1200">
                <a:solidFill>
                  <a:schemeClr val="tx1"/>
                </a:solidFill>
                <a:latin typeface="+mn-lt"/>
                <a:ea typeface="+mn-ea"/>
                <a:cs typeface="+mn-cs"/>
              </a:defRPr>
            </a:lvl9pPr>
          </a:lstStyle>
          <a:p>
            <a:pPr marL="285750" indent="-171450" algn="r"/>
            <a:r>
              <a:rPr lang="en-US" sz="4800" dirty="0">
                <a:solidFill>
                  <a:srgbClr val="FFFFD9"/>
                </a:solidFill>
                <a:latin typeface="Georgia" panose="02040502050405020303" pitchFamily="18" charset="0"/>
              </a:rPr>
              <a:t>take collective accountability?</a:t>
            </a:r>
            <a:endParaRPr lang="en-US" dirty="0">
              <a:solidFill>
                <a:srgbClr val="FFFFD9"/>
              </a:solidFill>
              <a:latin typeface="Georgia" panose="02040502050405020303" pitchFamily="18" charset="0"/>
            </a:endParaRPr>
          </a:p>
        </p:txBody>
      </p:sp>
      <p:sp>
        <p:nvSpPr>
          <p:cNvPr id="9" name="Rectangle 8">
            <a:extLst>
              <a:ext uri="{FF2B5EF4-FFF2-40B4-BE49-F238E27FC236}">
                <a16:creationId xmlns:a16="http://schemas.microsoft.com/office/drawing/2014/main" id="{0EECB953-D269-268E-F372-2D40AA119A76}"/>
              </a:ext>
            </a:extLst>
          </p:cNvPr>
          <p:cNvSpPr/>
          <p:nvPr/>
        </p:nvSpPr>
        <p:spPr>
          <a:xfrm>
            <a:off x="4472574" y="5794296"/>
            <a:ext cx="3246851" cy="369332"/>
          </a:xfrm>
          <a:prstGeom prst="rect">
            <a:avLst/>
          </a:prstGeom>
        </p:spPr>
        <p:txBody>
          <a:bodyPr wrap="none">
            <a:spAutoFit/>
          </a:bodyPr>
          <a:lstStyle/>
          <a:p>
            <a:pPr lvl="0" algn="ctr"/>
            <a:r>
              <a:rPr lang="en-US" dirty="0">
                <a:solidFill>
                  <a:schemeClr val="accent2">
                    <a:lumMod val="20000"/>
                    <a:lumOff val="80000"/>
                  </a:schemeClr>
                </a:solidFill>
              </a:rPr>
              <a:t>*** Audience Participation ***</a:t>
            </a:r>
          </a:p>
        </p:txBody>
      </p:sp>
    </p:spTree>
    <p:extLst>
      <p:ext uri="{BB962C8B-B14F-4D97-AF65-F5344CB8AC3E}">
        <p14:creationId xmlns:p14="http://schemas.microsoft.com/office/powerpoint/2010/main" val="76864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377D8F-29BF-6180-CB2D-48EFF706DF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1605199"/>
            <a:ext cx="12297104" cy="5163463"/>
          </a:xfrm>
          <a:prstGeom prst="rect">
            <a:avLst/>
          </a:prstGeom>
        </p:spPr>
      </p:pic>
      <p:sp>
        <p:nvSpPr>
          <p:cNvPr id="4" name="Google Shape;150;g2222d87ae24_0_0">
            <a:extLst>
              <a:ext uri="{FF2B5EF4-FFF2-40B4-BE49-F238E27FC236}">
                <a16:creationId xmlns:a16="http://schemas.microsoft.com/office/drawing/2014/main" id="{C3E60246-646C-59BB-4C57-FDF123B65DBE}"/>
              </a:ext>
            </a:extLst>
          </p:cNvPr>
          <p:cNvSpPr txBox="1">
            <a:spLocks/>
          </p:cNvSpPr>
          <p:nvPr/>
        </p:nvSpPr>
        <p:spPr>
          <a:xfrm>
            <a:off x="587629" y="1777461"/>
            <a:ext cx="10951711" cy="4818251"/>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endParaRPr lang="en-US" sz="600" dirty="0">
              <a:solidFill>
                <a:schemeClr val="bg1"/>
              </a:solidFill>
              <a:latin typeface="Calibri"/>
              <a:cs typeface="Arial"/>
            </a:endParaRPr>
          </a:p>
          <a:p>
            <a:pPr marL="0" indent="0" algn="ctr">
              <a:buNone/>
            </a:pPr>
            <a:r>
              <a:rPr lang="en-US" sz="2800" dirty="0">
                <a:solidFill>
                  <a:schemeClr val="bg1"/>
                </a:solidFill>
                <a:latin typeface="Calibri"/>
                <a:cs typeface="Arial"/>
              </a:rPr>
              <a:t>Making disability visible by recognizing that “positionalities are intersectionality unique” </a:t>
            </a:r>
            <a:r>
              <a:rPr lang="en-US" sz="2000" dirty="0">
                <a:solidFill>
                  <a:schemeClr val="bg1"/>
                </a:solidFill>
                <a:latin typeface="Calibri"/>
                <a:cs typeface="Arial"/>
              </a:rPr>
              <a:t>(Boda et al., 2022, p.10)</a:t>
            </a:r>
            <a:r>
              <a:rPr lang="en-US" sz="2800" dirty="0">
                <a:solidFill>
                  <a:schemeClr val="bg1"/>
                </a:solidFill>
                <a:latin typeface="Calibri"/>
                <a:cs typeface="Arial"/>
              </a:rPr>
              <a:t>.</a:t>
            </a:r>
          </a:p>
          <a:p>
            <a:pPr marL="0" indent="0" algn="ctr">
              <a:buNone/>
            </a:pPr>
            <a:endParaRPr lang="en-US" sz="600" dirty="0">
              <a:solidFill>
                <a:schemeClr val="bg1"/>
              </a:solidFill>
              <a:latin typeface="Calibri"/>
              <a:cs typeface="Arial"/>
            </a:endParaRPr>
          </a:p>
          <a:p>
            <a:pPr marL="0" indent="0" algn="ctr">
              <a:buNone/>
            </a:pPr>
            <a:r>
              <a:rPr lang="en-US" sz="2800" dirty="0">
                <a:solidFill>
                  <a:schemeClr val="bg1"/>
                </a:solidFill>
                <a:latin typeface="Calibri"/>
                <a:cs typeface="Arial"/>
              </a:rPr>
              <a:t>Centering disability and accessibility in your work. When “disability becomes central within the dialogue rather than existing on the sideline of presumed incompetence” </a:t>
            </a:r>
            <a:r>
              <a:rPr lang="en-US" sz="2000" dirty="0">
                <a:solidFill>
                  <a:schemeClr val="bg1"/>
                </a:solidFill>
                <a:latin typeface="Calibri"/>
                <a:cs typeface="Arial"/>
              </a:rPr>
              <a:t>(Dickens &amp; Pearson, 2021,p. 82)</a:t>
            </a:r>
            <a:r>
              <a:rPr lang="en-US" sz="2800" dirty="0">
                <a:solidFill>
                  <a:schemeClr val="bg1"/>
                </a:solidFill>
                <a:latin typeface="Calibri"/>
                <a:cs typeface="Arial"/>
              </a:rPr>
              <a:t>, we are cultivating a sense of belonging and community care.</a:t>
            </a:r>
          </a:p>
          <a:p>
            <a:pPr marL="0" indent="0" algn="ctr">
              <a:buNone/>
            </a:pPr>
            <a:endParaRPr lang="en-US" sz="600" dirty="0">
              <a:solidFill>
                <a:schemeClr val="bg1"/>
              </a:solidFill>
              <a:latin typeface="Calibri"/>
              <a:cs typeface="Arial"/>
            </a:endParaRPr>
          </a:p>
          <a:p>
            <a:pPr marL="0" indent="0" algn="ctr">
              <a:buNone/>
            </a:pPr>
            <a:r>
              <a:rPr lang="en-US" sz="2800" dirty="0">
                <a:solidFill>
                  <a:schemeClr val="bg1"/>
                </a:solidFill>
                <a:latin typeface="Calibri"/>
                <a:ea typeface="+mn-lt"/>
                <a:cs typeface="+mn-lt"/>
              </a:rPr>
              <a:t>“Operate from a perspective of culture of access, instead of making accommodations the sole responsibility of disabled people” </a:t>
            </a:r>
            <a:r>
              <a:rPr lang="en-US" sz="2000" dirty="0">
                <a:solidFill>
                  <a:schemeClr val="bg1"/>
                </a:solidFill>
                <a:latin typeface="Calibri"/>
                <a:ea typeface="+mn-lt"/>
                <a:cs typeface="+mn-lt"/>
              </a:rPr>
              <a:t>(Miles et al., 2017)</a:t>
            </a:r>
            <a:r>
              <a:rPr lang="en-US" sz="2800" dirty="0">
                <a:solidFill>
                  <a:schemeClr val="bg1"/>
                </a:solidFill>
                <a:latin typeface="Calibri"/>
                <a:ea typeface="+mn-lt"/>
                <a:cs typeface="+mn-lt"/>
              </a:rPr>
              <a:t>.</a:t>
            </a:r>
            <a:endParaRPr lang="en-US" sz="2800" dirty="0">
              <a:solidFill>
                <a:schemeClr val="bg1"/>
              </a:solidFill>
              <a:latin typeface="Calibri"/>
              <a:cs typeface="Calibri"/>
            </a:endParaRPr>
          </a:p>
          <a:p>
            <a:pPr marL="0" indent="0" algn="ctr">
              <a:buNone/>
            </a:pPr>
            <a:endParaRPr lang="en-US" sz="4000" dirty="0">
              <a:solidFill>
                <a:schemeClr val="bg1"/>
              </a:solidFill>
              <a:cs typeface="Arial"/>
            </a:endParaRPr>
          </a:p>
        </p:txBody>
      </p:sp>
      <p:sp>
        <p:nvSpPr>
          <p:cNvPr id="2" name="TextBox 1">
            <a:extLst>
              <a:ext uri="{FF2B5EF4-FFF2-40B4-BE49-F238E27FC236}">
                <a16:creationId xmlns:a16="http://schemas.microsoft.com/office/drawing/2014/main" id="{6F0F3B1D-6DD9-9ADB-8519-5001AAF4EA47}"/>
              </a:ext>
              <a:ext uri="{C183D7F6-B498-43B3-948B-1728B52AA6E4}">
                <adec:decorative xmlns:adec="http://schemas.microsoft.com/office/drawing/2017/decorative" val="1"/>
              </a:ext>
            </a:extLst>
          </p:cNvPr>
          <p:cNvSpPr txBox="1"/>
          <p:nvPr/>
        </p:nvSpPr>
        <p:spPr>
          <a:xfrm>
            <a:off x="1532187" y="424951"/>
            <a:ext cx="10008754" cy="461665"/>
          </a:xfrm>
          <a:prstGeom prst="rect">
            <a:avLst/>
          </a:prstGeom>
          <a:solidFill>
            <a:schemeClr val="tx1">
              <a:lumMod val="8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sz="2400" dirty="0">
              <a:solidFill>
                <a:schemeClr val="bg1"/>
              </a:solidFill>
            </a:endParaRPr>
          </a:p>
        </p:txBody>
      </p:sp>
    </p:spTree>
    <p:extLst>
      <p:ext uri="{BB962C8B-B14F-4D97-AF65-F5344CB8AC3E}">
        <p14:creationId xmlns:p14="http://schemas.microsoft.com/office/powerpoint/2010/main" val="220573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body" idx="1"/>
          </p:nvPr>
        </p:nvSpPr>
        <p:spPr>
          <a:xfrm>
            <a:off x="1964276" y="1496847"/>
            <a:ext cx="7610648" cy="2181774"/>
          </a:xfrm>
          <a:prstGeom prst="rect">
            <a:avLst/>
          </a:prstGeom>
          <a:noFill/>
          <a:ln>
            <a:noFill/>
          </a:ln>
        </p:spPr>
        <p:txBody>
          <a:bodyPr spcFirstLastPara="1" wrap="square" lIns="91425" tIns="45700" rIns="91425" bIns="45700" anchor="t" anchorCtr="0">
            <a:normAutofit/>
          </a:bodyPr>
          <a:lstStyle/>
          <a:p>
            <a:pPr marL="0" indent="0">
              <a:spcBef>
                <a:spcPts val="0"/>
              </a:spcBef>
              <a:buSzPct val="100000"/>
            </a:pPr>
            <a:r>
              <a:rPr lang="en-US" sz="6000" dirty="0">
                <a:solidFill>
                  <a:schemeClr val="tx1"/>
                </a:solidFill>
                <a:effectLst>
                  <a:outerShdw blurRad="38100" dist="38100" dir="2700000" algn="tl">
                    <a:srgbClr val="000000">
                      <a:alpha val="43137"/>
                    </a:srgbClr>
                  </a:outerShdw>
                </a:effectLst>
                <a:latin typeface="Georgia"/>
              </a:rPr>
              <a:t>Brief Pause</a:t>
            </a:r>
            <a:endParaRPr lang="en-US" sz="6000" dirty="0">
              <a:solidFill>
                <a:schemeClr val="tx1"/>
              </a:solidFill>
              <a:effectLst>
                <a:outerShdw blurRad="38100" dist="38100" dir="2700000" algn="tl">
                  <a:srgbClr val="000000">
                    <a:alpha val="43137"/>
                  </a:srgbClr>
                </a:outerShdw>
              </a:effectLst>
              <a:latin typeface="Georgia" panose="02040502050405020303" pitchFamily="18" charset="0"/>
            </a:endParaRPr>
          </a:p>
        </p:txBody>
      </p:sp>
      <p:sp>
        <p:nvSpPr>
          <p:cNvPr id="235" name="Google Shape;235;p12"/>
          <p:cNvSpPr txBox="1">
            <a:spLocks noGrp="1"/>
          </p:cNvSpPr>
          <p:nvPr>
            <p:ph type="body" idx="2"/>
          </p:nvPr>
        </p:nvSpPr>
        <p:spPr>
          <a:xfrm>
            <a:off x="2668072" y="3072794"/>
            <a:ext cx="6498756" cy="2395015"/>
          </a:xfrm>
          <a:prstGeom prst="rect">
            <a:avLst/>
          </a:prstGeom>
          <a:noFill/>
          <a:ln>
            <a:noFill/>
          </a:ln>
        </p:spPr>
        <p:txBody>
          <a:bodyPr spcFirstLastPara="1" wrap="square" lIns="91425" tIns="45700" rIns="91425" bIns="45700" anchor="t" anchorCtr="0">
            <a:normAutofit fontScale="92500" lnSpcReduction="10000"/>
          </a:bodyPr>
          <a:lstStyle/>
          <a:p>
            <a:pPr marL="0" indent="0">
              <a:spcBef>
                <a:spcPts val="0"/>
              </a:spcBef>
            </a:pPr>
            <a:r>
              <a:rPr lang="en-US" sz="2800" dirty="0">
                <a:solidFill>
                  <a:srgbClr val="FFFFD9"/>
                </a:solidFill>
              </a:rPr>
              <a:t>We welcome you to utilize this brief pause in whatever way is most helpful for you.  Feel free to step out if you need.</a:t>
            </a:r>
            <a:br>
              <a:rPr lang="en-US" sz="2800" dirty="0">
                <a:solidFill>
                  <a:srgbClr val="FFFFD9"/>
                </a:solidFill>
              </a:rPr>
            </a:br>
            <a:br>
              <a:rPr lang="en-US" sz="2800" dirty="0">
                <a:solidFill>
                  <a:srgbClr val="FFFFD9"/>
                </a:solidFill>
              </a:rPr>
            </a:br>
            <a:r>
              <a:rPr lang="en-US" sz="2800" dirty="0">
                <a:solidFill>
                  <a:srgbClr val="FFFFD9"/>
                </a:solidFill>
              </a:rPr>
              <a:t>During this pause, we welcome any questions you may have. This is also a good opportunity for an intentional pause for reflection.</a:t>
            </a:r>
          </a:p>
        </p:txBody>
      </p:sp>
    </p:spTree>
    <p:extLst>
      <p:ext uri="{BB962C8B-B14F-4D97-AF65-F5344CB8AC3E}">
        <p14:creationId xmlns:p14="http://schemas.microsoft.com/office/powerpoint/2010/main" val="1538687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2" name="Picture 1">
            <a:extLst>
              <a:ext uri="{FF2B5EF4-FFF2-40B4-BE49-F238E27FC236}">
                <a16:creationId xmlns:a16="http://schemas.microsoft.com/office/drawing/2014/main" id="{4ADA0BC3-F01D-DE4A-3504-DB5D3662F217}"/>
              </a:ext>
              <a:ext uri="{C183D7F6-B498-43B3-948B-1728B52AA6E4}">
                <adec:decorative xmlns:adec="http://schemas.microsoft.com/office/drawing/2017/decorative" val="1"/>
              </a:ext>
            </a:extLst>
          </p:cNvPr>
          <p:cNvPicPr>
            <a:picLocks noChangeAspect="1"/>
          </p:cNvPicPr>
          <p:nvPr/>
        </p:nvPicPr>
        <p:blipFill rotWithShape="1">
          <a:blip r:embed="rId3"/>
          <a:srcRect b="84503"/>
          <a:stretch/>
        </p:blipFill>
        <p:spPr>
          <a:xfrm>
            <a:off x="0" y="1735608"/>
            <a:ext cx="12192000" cy="250847"/>
          </a:xfrm>
          <a:prstGeom prst="rect">
            <a:avLst/>
          </a:prstGeom>
        </p:spPr>
      </p:pic>
      <p:sp>
        <p:nvSpPr>
          <p:cNvPr id="9" name="Rectangle 8">
            <a:extLst>
              <a:ext uri="{FF2B5EF4-FFF2-40B4-BE49-F238E27FC236}">
                <a16:creationId xmlns:a16="http://schemas.microsoft.com/office/drawing/2014/main" id="{0EECB953-D269-268E-F372-2D40AA119A76}"/>
              </a:ext>
            </a:extLst>
          </p:cNvPr>
          <p:cNvSpPr/>
          <p:nvPr/>
        </p:nvSpPr>
        <p:spPr>
          <a:xfrm>
            <a:off x="4472574" y="5794296"/>
            <a:ext cx="3246851" cy="369332"/>
          </a:xfrm>
          <a:prstGeom prst="rect">
            <a:avLst/>
          </a:prstGeom>
        </p:spPr>
        <p:txBody>
          <a:bodyPr wrap="none">
            <a:spAutoFit/>
          </a:bodyPr>
          <a:lstStyle/>
          <a:p>
            <a:pPr lvl="0" algn="ctr"/>
            <a:r>
              <a:rPr lang="en-US" dirty="0">
                <a:solidFill>
                  <a:schemeClr val="accent2">
                    <a:lumMod val="20000"/>
                    <a:lumOff val="80000"/>
                  </a:schemeClr>
                </a:solidFill>
              </a:rPr>
              <a:t>*** Audience Participation ***</a:t>
            </a:r>
          </a:p>
        </p:txBody>
      </p:sp>
      <p:sp>
        <p:nvSpPr>
          <p:cNvPr id="3" name="Google Shape;276;g2222d87ae24_0_99">
            <a:extLst>
              <a:ext uri="{FF2B5EF4-FFF2-40B4-BE49-F238E27FC236}">
                <a16:creationId xmlns:a16="http://schemas.microsoft.com/office/drawing/2014/main" id="{1FEFF879-4D5E-6989-2047-9A008C4D74EA}"/>
              </a:ext>
            </a:extLst>
          </p:cNvPr>
          <p:cNvSpPr txBox="1">
            <a:spLocks noGrp="1"/>
          </p:cNvSpPr>
          <p:nvPr>
            <p:ph type="body" idx="1"/>
          </p:nvPr>
        </p:nvSpPr>
        <p:spPr>
          <a:xfrm>
            <a:off x="1762049" y="690192"/>
            <a:ext cx="8667900" cy="873300"/>
          </a:xfrm>
          <a:prstGeom prst="rect">
            <a:avLst/>
          </a:prstGeom>
          <a:noFill/>
          <a:ln>
            <a:noFill/>
          </a:ln>
        </p:spPr>
        <p:txBody>
          <a:bodyPr spcFirstLastPara="1" wrap="square" lIns="91425" tIns="45700" rIns="91425" bIns="45700" anchor="t" anchorCtr="0">
            <a:normAutofit fontScale="92500"/>
          </a:bodyPr>
          <a:lstStyle/>
          <a:p>
            <a:pPr marL="0" lvl="0" indent="0" rtl="0">
              <a:lnSpc>
                <a:spcPct val="90000"/>
              </a:lnSpc>
              <a:spcBef>
                <a:spcPts val="0"/>
              </a:spcBef>
              <a:spcAft>
                <a:spcPts val="0"/>
              </a:spcAft>
              <a:buClr>
                <a:schemeClr val="lt1"/>
              </a:buClr>
              <a:buSzPct val="100000"/>
              <a:buNone/>
            </a:pPr>
            <a:r>
              <a:rPr lang="en-US" sz="5400" dirty="0">
                <a:solidFill>
                  <a:schemeClr val="tx1"/>
                </a:solidFill>
                <a:latin typeface="Georgia" panose="02040502050405020303" pitchFamily="18" charset="0"/>
              </a:rPr>
              <a:t>Reimagining Ableism Activity</a:t>
            </a:r>
            <a:endParaRPr sz="5400" dirty="0">
              <a:solidFill>
                <a:schemeClr val="tx1"/>
              </a:solidFill>
              <a:latin typeface="Georgia" panose="02040502050405020303" pitchFamily="18" charset="0"/>
            </a:endParaRPr>
          </a:p>
        </p:txBody>
      </p:sp>
      <p:sp>
        <p:nvSpPr>
          <p:cNvPr id="4" name="Google Shape;277;g2222d87ae24_0_99">
            <a:extLst>
              <a:ext uri="{FF2B5EF4-FFF2-40B4-BE49-F238E27FC236}">
                <a16:creationId xmlns:a16="http://schemas.microsoft.com/office/drawing/2014/main" id="{1BCA734B-8E94-8451-473A-ABEC3239F84C}"/>
              </a:ext>
            </a:extLst>
          </p:cNvPr>
          <p:cNvSpPr txBox="1">
            <a:spLocks noGrp="1"/>
          </p:cNvSpPr>
          <p:nvPr>
            <p:ph type="body" idx="2"/>
          </p:nvPr>
        </p:nvSpPr>
        <p:spPr>
          <a:xfrm>
            <a:off x="487660" y="2280292"/>
            <a:ext cx="10642795" cy="1314245"/>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pPr>
            <a:r>
              <a:rPr lang="en-US" sz="3200" dirty="0">
                <a:solidFill>
                  <a:schemeClr val="tx1"/>
                </a:solidFill>
                <a:latin typeface="Arial"/>
                <a:ea typeface="Arial"/>
                <a:cs typeface="Arial"/>
                <a:sym typeface="Arial"/>
              </a:rPr>
              <a:t>What words starting with “A” can you think of that we can use to re-imagine ableism on a college campus? </a:t>
            </a:r>
            <a:endParaRPr sz="3200" dirty="0">
              <a:solidFill>
                <a:schemeClr val="tx1"/>
              </a:solidFill>
              <a:latin typeface="Arial"/>
              <a:ea typeface="Arial"/>
              <a:cs typeface="Arial"/>
              <a:sym typeface="Arial"/>
            </a:endParaRPr>
          </a:p>
        </p:txBody>
      </p:sp>
      <p:sp>
        <p:nvSpPr>
          <p:cNvPr id="6" name="Rectangle 5">
            <a:extLst>
              <a:ext uri="{FF2B5EF4-FFF2-40B4-BE49-F238E27FC236}">
                <a16:creationId xmlns:a16="http://schemas.microsoft.com/office/drawing/2014/main" id="{F7C35BE3-C320-7A82-7F3A-FF3BFA873967}"/>
              </a:ext>
            </a:extLst>
          </p:cNvPr>
          <p:cNvSpPr/>
          <p:nvPr/>
        </p:nvSpPr>
        <p:spPr>
          <a:xfrm>
            <a:off x="1429407" y="3922966"/>
            <a:ext cx="10156155" cy="1177630"/>
          </a:xfrm>
          <a:prstGeom prst="rect">
            <a:avLst/>
          </a:prstGeom>
        </p:spPr>
        <p:txBody>
          <a:bodyPr wrap="square">
            <a:spAutoFit/>
          </a:bodyPr>
          <a:lstStyle/>
          <a:p>
            <a:pPr lvl="0" algn="r">
              <a:lnSpc>
                <a:spcPct val="115000"/>
              </a:lnSpc>
            </a:pPr>
            <a:r>
              <a:rPr lang="en-US" sz="3200" dirty="0">
                <a:solidFill>
                  <a:srgbClr val="FFFFD9"/>
                </a:solidFill>
                <a:ea typeface="Arial"/>
                <a:cs typeface="Arial"/>
                <a:sym typeface="Arial"/>
              </a:rPr>
              <a:t>Possibly words that describe how can YOU re-envision the future of access and true inclusion?</a:t>
            </a:r>
          </a:p>
        </p:txBody>
      </p:sp>
    </p:spTree>
    <p:extLst>
      <p:ext uri="{BB962C8B-B14F-4D97-AF65-F5344CB8AC3E}">
        <p14:creationId xmlns:p14="http://schemas.microsoft.com/office/powerpoint/2010/main" val="517478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Google Shape;282;g2222d87ae24_0_94">
            <a:extLst>
              <a:ext uri="{FF2B5EF4-FFF2-40B4-BE49-F238E27FC236}">
                <a16:creationId xmlns:a16="http://schemas.microsoft.com/office/drawing/2014/main" id="{C22CA634-54AC-F02B-94C7-D3288FE66949}"/>
              </a:ext>
            </a:extLst>
          </p:cNvPr>
          <p:cNvSpPr txBox="1">
            <a:spLocks noGrp="1"/>
          </p:cNvSpPr>
          <p:nvPr>
            <p:ph type="body" idx="1"/>
          </p:nvPr>
        </p:nvSpPr>
        <p:spPr>
          <a:xfrm>
            <a:off x="1751538" y="660239"/>
            <a:ext cx="9851881" cy="873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ct val="100000"/>
              <a:buNone/>
            </a:pPr>
            <a:r>
              <a:rPr lang="en-US" sz="5000" dirty="0">
                <a:latin typeface="Georgia" panose="02040502050405020303" pitchFamily="18" charset="0"/>
              </a:rPr>
              <a:t>Reimagining Ableism Activity </a:t>
            </a:r>
            <a:r>
              <a:rPr lang="en-US" sz="1400" dirty="0">
                <a:latin typeface="Georgia" panose="02040502050405020303" pitchFamily="18" charset="0"/>
              </a:rPr>
              <a:t>(cont.)</a:t>
            </a:r>
            <a:endParaRPr sz="1400" dirty="0">
              <a:latin typeface="Georgia" panose="02040502050405020303" pitchFamily="18" charset="0"/>
            </a:endParaRPr>
          </a:p>
        </p:txBody>
      </p:sp>
      <p:pic>
        <p:nvPicPr>
          <p:cNvPr id="4" name="Picture 3">
            <a:extLst>
              <a:ext uri="{FF2B5EF4-FFF2-40B4-BE49-F238E27FC236}">
                <a16:creationId xmlns:a16="http://schemas.microsoft.com/office/drawing/2014/main" id="{2ED8BFE9-CFD0-E0CA-D9B6-889BD9A2D3FF}"/>
              </a:ext>
              <a:ext uri="{C183D7F6-B498-43B3-948B-1728B52AA6E4}">
                <adec:decorative xmlns:adec="http://schemas.microsoft.com/office/drawing/2017/decorative" val="1"/>
              </a:ext>
            </a:extLst>
          </p:cNvPr>
          <p:cNvPicPr>
            <a:picLocks noChangeAspect="1"/>
          </p:cNvPicPr>
          <p:nvPr/>
        </p:nvPicPr>
        <p:blipFill rotWithShape="1">
          <a:blip r:embed="rId3"/>
          <a:srcRect b="84503"/>
          <a:stretch/>
        </p:blipFill>
        <p:spPr>
          <a:xfrm>
            <a:off x="0" y="1735608"/>
            <a:ext cx="12192000" cy="250847"/>
          </a:xfrm>
          <a:prstGeom prst="rect">
            <a:avLst/>
          </a:prstGeom>
        </p:spPr>
      </p:pic>
      <p:sp>
        <p:nvSpPr>
          <p:cNvPr id="5" name="Google Shape;283;g2222d87ae24_0_94">
            <a:extLst>
              <a:ext uri="{FF2B5EF4-FFF2-40B4-BE49-F238E27FC236}">
                <a16:creationId xmlns:a16="http://schemas.microsoft.com/office/drawing/2014/main" id="{60599841-FEE4-BFED-7968-76974A6A01C1}"/>
              </a:ext>
            </a:extLst>
          </p:cNvPr>
          <p:cNvSpPr txBox="1">
            <a:spLocks noGrp="1"/>
          </p:cNvSpPr>
          <p:nvPr>
            <p:ph type="body" idx="2"/>
          </p:nvPr>
        </p:nvSpPr>
        <p:spPr>
          <a:xfrm>
            <a:off x="588579" y="2188524"/>
            <a:ext cx="11098925" cy="4653497"/>
          </a:xfrm>
          <a:prstGeom prst="rect">
            <a:avLst/>
          </a:prstGeom>
          <a:noFill/>
          <a:ln>
            <a:noFill/>
          </a:ln>
        </p:spPr>
        <p:txBody>
          <a:bodyPr spcFirstLastPara="1" wrap="square" lIns="91425" tIns="45700" rIns="91425" bIns="45700" anchor="t" anchorCtr="0">
            <a:normAutofit/>
          </a:bodyPr>
          <a:lstStyle/>
          <a:p>
            <a:pPr marL="171450" lvl="0" indent="-171450" algn="l" rtl="0">
              <a:lnSpc>
                <a:spcPct val="115000"/>
              </a:lnSpc>
              <a:spcBef>
                <a:spcPts val="0"/>
              </a:spcBef>
              <a:spcAft>
                <a:spcPts val="0"/>
              </a:spcAft>
              <a:buFont typeface="Arial" panose="020B0604020202020204" pitchFamily="34" charset="0"/>
              <a:buChar char="•"/>
            </a:pPr>
            <a:r>
              <a:rPr lang="en-US" sz="2800" dirty="0">
                <a:latin typeface="Arial"/>
                <a:ea typeface="Arial"/>
                <a:cs typeface="Arial"/>
                <a:sym typeface="Arial"/>
              </a:rPr>
              <a:t>Do not let a lack of imagination or empathy limit your work. </a:t>
            </a:r>
            <a:endParaRPr sz="2800" dirty="0">
              <a:latin typeface="Arial"/>
              <a:ea typeface="Arial"/>
              <a:cs typeface="Arial"/>
              <a:sym typeface="Arial"/>
            </a:endParaRPr>
          </a:p>
          <a:p>
            <a:pPr marL="171450" lvl="0" indent="-171450" algn="l" rtl="0">
              <a:lnSpc>
                <a:spcPct val="115000"/>
              </a:lnSpc>
              <a:spcBef>
                <a:spcPts val="0"/>
              </a:spcBef>
              <a:spcAft>
                <a:spcPts val="0"/>
              </a:spcAft>
              <a:buFont typeface="Arial" panose="020B0604020202020204" pitchFamily="34" charset="0"/>
              <a:buChar char="•"/>
            </a:pPr>
            <a:endParaRPr sz="2800" dirty="0">
              <a:latin typeface="Arial"/>
              <a:ea typeface="Arial"/>
              <a:cs typeface="Arial"/>
              <a:sym typeface="Arial"/>
            </a:endParaRPr>
          </a:p>
          <a:p>
            <a:pPr marL="171450" lvl="0" indent="-171450" algn="l" rtl="0">
              <a:lnSpc>
                <a:spcPct val="115000"/>
              </a:lnSpc>
              <a:spcBef>
                <a:spcPts val="0"/>
              </a:spcBef>
              <a:spcAft>
                <a:spcPts val="0"/>
              </a:spcAft>
              <a:buFont typeface="Arial" panose="020B0604020202020204" pitchFamily="34" charset="0"/>
              <a:buChar char="•"/>
            </a:pPr>
            <a:r>
              <a:rPr lang="en-US" sz="2800" dirty="0">
                <a:latin typeface="Arial"/>
                <a:ea typeface="Arial"/>
                <a:cs typeface="Arial"/>
                <a:sym typeface="Arial"/>
              </a:rPr>
              <a:t>Be open to genuinely outlining a barrier or problem. </a:t>
            </a:r>
            <a:endParaRPr sz="2800" dirty="0">
              <a:latin typeface="Arial"/>
              <a:ea typeface="Arial"/>
              <a:cs typeface="Arial"/>
              <a:sym typeface="Arial"/>
            </a:endParaRPr>
          </a:p>
          <a:p>
            <a:pPr marL="171450" lvl="0" indent="-171450" algn="l" rtl="0">
              <a:lnSpc>
                <a:spcPct val="115000"/>
              </a:lnSpc>
              <a:spcBef>
                <a:spcPts val="0"/>
              </a:spcBef>
              <a:spcAft>
                <a:spcPts val="0"/>
              </a:spcAft>
              <a:buFont typeface="Arial" panose="020B0604020202020204" pitchFamily="34" charset="0"/>
              <a:buChar char="•"/>
            </a:pPr>
            <a:endParaRPr sz="2800" dirty="0">
              <a:latin typeface="Arial"/>
              <a:ea typeface="Arial"/>
              <a:cs typeface="Arial"/>
              <a:sym typeface="Arial"/>
            </a:endParaRPr>
          </a:p>
          <a:p>
            <a:pPr marL="171450" lvl="0" indent="-171450" algn="l" rtl="0">
              <a:lnSpc>
                <a:spcPct val="115000"/>
              </a:lnSpc>
              <a:spcBef>
                <a:spcPts val="0"/>
              </a:spcBef>
              <a:spcAft>
                <a:spcPts val="0"/>
              </a:spcAft>
              <a:buFont typeface="Arial" panose="020B0604020202020204" pitchFamily="34" charset="0"/>
              <a:buChar char="•"/>
            </a:pPr>
            <a:r>
              <a:rPr lang="en-US" sz="2800" dirty="0">
                <a:latin typeface="Arial"/>
                <a:ea typeface="Arial"/>
                <a:cs typeface="Arial"/>
                <a:sym typeface="Arial"/>
              </a:rPr>
              <a:t>Be willing to learn something new about someone else’s accommodation needs instead of being stuck in “this is the way we have always done it”, and interrogate traditional ways of doing and normative ableist assumptions to shift towards “what if”.</a:t>
            </a:r>
            <a:endParaRPr sz="4000" dirty="0"/>
          </a:p>
        </p:txBody>
      </p:sp>
    </p:spTree>
    <p:extLst>
      <p:ext uri="{BB962C8B-B14F-4D97-AF65-F5344CB8AC3E}">
        <p14:creationId xmlns:p14="http://schemas.microsoft.com/office/powerpoint/2010/main" val="361500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6" name="Google Shape;306;p20">
            <a:extLst>
              <a:ext uri="{FF2B5EF4-FFF2-40B4-BE49-F238E27FC236}">
                <a16:creationId xmlns:a16="http://schemas.microsoft.com/office/drawing/2014/main" id="{9DE5B528-71E6-6C86-C013-2BFE5509E090}"/>
              </a:ext>
            </a:extLst>
          </p:cNvPr>
          <p:cNvSpPr txBox="1">
            <a:spLocks noGrp="1"/>
          </p:cNvSpPr>
          <p:nvPr>
            <p:ph type="body" idx="1"/>
          </p:nvPr>
        </p:nvSpPr>
        <p:spPr>
          <a:xfrm>
            <a:off x="1762125" y="345342"/>
            <a:ext cx="8667750" cy="873442"/>
          </a:xfrm>
          <a:prstGeom prst="rect">
            <a:avLst/>
          </a:prstGeom>
          <a:ln/>
        </p:spPr>
        <p:style>
          <a:lnRef idx="3">
            <a:schemeClr val="lt1"/>
          </a:lnRef>
          <a:fillRef idx="1">
            <a:schemeClr val="dk1"/>
          </a:fillRef>
          <a:effectRef idx="1">
            <a:schemeClr val="dk1"/>
          </a:effectRef>
          <a:fontRef idx="minor">
            <a:schemeClr val="lt1"/>
          </a:fontRef>
        </p:style>
        <p:txBody>
          <a:bodyPr spcFirstLastPara="1" wrap="square" lIns="91425" tIns="45700" rIns="91425" bIns="45700" anchor="t" anchorCtr="0">
            <a:normAutofit/>
          </a:bodyPr>
          <a:lstStyle/>
          <a:p>
            <a:pPr marL="0" lvl="0" indent="0" rtl="0">
              <a:lnSpc>
                <a:spcPct val="90000"/>
              </a:lnSpc>
              <a:spcBef>
                <a:spcPts val="0"/>
              </a:spcBef>
              <a:spcAft>
                <a:spcPts val="0"/>
              </a:spcAft>
              <a:buClr>
                <a:schemeClr val="lt1"/>
              </a:buClr>
              <a:buSzPts val="6000"/>
              <a:buNone/>
            </a:pPr>
            <a:r>
              <a:rPr lang="en-US" sz="5400" dirty="0">
                <a:latin typeface="Georgia" panose="02040502050405020303" pitchFamily="18" charset="0"/>
              </a:rPr>
              <a:t>Conclusion: Challenge!</a:t>
            </a:r>
            <a:endParaRPr sz="5400" dirty="0">
              <a:latin typeface="Georgia" panose="02040502050405020303" pitchFamily="18" charset="0"/>
            </a:endParaRPr>
          </a:p>
        </p:txBody>
      </p:sp>
      <p:sp>
        <p:nvSpPr>
          <p:cNvPr id="7" name="Google Shape;307;p20">
            <a:extLst>
              <a:ext uri="{FF2B5EF4-FFF2-40B4-BE49-F238E27FC236}">
                <a16:creationId xmlns:a16="http://schemas.microsoft.com/office/drawing/2014/main" id="{2134F667-2D65-6819-E574-ED6FFF200B45}"/>
              </a:ext>
            </a:extLst>
          </p:cNvPr>
          <p:cNvSpPr txBox="1">
            <a:spLocks noGrp="1"/>
          </p:cNvSpPr>
          <p:nvPr>
            <p:ph type="body" idx="2"/>
          </p:nvPr>
        </p:nvSpPr>
        <p:spPr>
          <a:xfrm>
            <a:off x="714703" y="1566042"/>
            <a:ext cx="10888718" cy="4821976"/>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1800"/>
              <a:buNone/>
            </a:pPr>
            <a:r>
              <a:rPr lang="en-US" sz="3200" dirty="0">
                <a:solidFill>
                  <a:srgbClr val="FFFFD9"/>
                </a:solidFill>
                <a:effectLst>
                  <a:outerShdw blurRad="38100" dist="38100" dir="2700000" algn="tl">
                    <a:srgbClr val="000000">
                      <a:alpha val="43137"/>
                    </a:srgbClr>
                  </a:outerShdw>
                </a:effectLst>
              </a:rPr>
              <a:t>Thank you for attending our session today!</a:t>
            </a:r>
            <a:endParaRPr sz="3200" dirty="0">
              <a:solidFill>
                <a:srgbClr val="FFFFD9"/>
              </a:solidFill>
              <a:effectLst>
                <a:outerShdw blurRad="38100" dist="38100" dir="2700000" algn="tl">
                  <a:srgbClr val="000000">
                    <a:alpha val="43137"/>
                  </a:srgbClr>
                </a:outerShdw>
              </a:effectLst>
            </a:endParaRPr>
          </a:p>
          <a:p>
            <a:pPr marL="0" lvl="0" indent="0" algn="ctr" rtl="0">
              <a:lnSpc>
                <a:spcPct val="90000"/>
              </a:lnSpc>
              <a:spcBef>
                <a:spcPts val="1000"/>
              </a:spcBef>
              <a:spcAft>
                <a:spcPts val="0"/>
              </a:spcAft>
              <a:buClr>
                <a:schemeClr val="lt1"/>
              </a:buClr>
              <a:buSzPts val="1800"/>
              <a:buNone/>
            </a:pPr>
            <a:endParaRPr sz="700" dirty="0">
              <a:solidFill>
                <a:schemeClr val="tx1"/>
              </a:solidFill>
              <a:effectLst>
                <a:outerShdw blurRad="38100" dist="38100" dir="2700000" algn="tl">
                  <a:srgbClr val="000000">
                    <a:alpha val="43137"/>
                  </a:srgbClr>
                </a:outerShdw>
              </a:effectLst>
            </a:endParaRPr>
          </a:p>
          <a:p>
            <a:pPr marL="285750" indent="-285750">
              <a:lnSpc>
                <a:spcPct val="150000"/>
              </a:lnSpc>
              <a:buFont typeface="Wingdings" panose="05000000000000000000" pitchFamily="2" charset="2"/>
              <a:buChar char="Ø"/>
            </a:pPr>
            <a:r>
              <a:rPr lang="en-US" sz="2400" dirty="0"/>
              <a:t>What is one fact or practice you learned that you can take back to your role?</a:t>
            </a:r>
            <a:endParaRPr sz="2400" dirty="0"/>
          </a:p>
          <a:p>
            <a:pPr marL="285750" indent="-285750">
              <a:lnSpc>
                <a:spcPct val="150000"/>
              </a:lnSpc>
              <a:buFont typeface="Wingdings" panose="05000000000000000000" pitchFamily="2" charset="2"/>
              <a:buChar char="Ø"/>
            </a:pPr>
            <a:r>
              <a:rPr lang="en-US" sz="2400" dirty="0"/>
              <a:t>How can you reject dominant practices and discourses embedded in academic ableism while advocate for change?</a:t>
            </a:r>
          </a:p>
          <a:p>
            <a:pPr marL="285750" indent="-285750">
              <a:lnSpc>
                <a:spcPct val="150000"/>
              </a:lnSpc>
              <a:buClr>
                <a:srgbClr val="FFFFFF"/>
              </a:buClr>
              <a:buFont typeface="Wingdings" panose="05000000000000000000" pitchFamily="2" charset="2"/>
              <a:buChar char="Ø"/>
            </a:pPr>
            <a:r>
              <a:rPr lang="en-US" sz="2400" dirty="0"/>
              <a:t>What will you do to inform your language to resist hurtful implicit assumptions from underlying marginalized ideologies?</a:t>
            </a:r>
            <a:endParaRPr lang="en-US" dirty="0"/>
          </a:p>
          <a:p>
            <a:pPr marL="285750" indent="-285750">
              <a:lnSpc>
                <a:spcPct val="150000"/>
              </a:lnSpc>
              <a:buFont typeface="Wingdings" panose="05000000000000000000" pitchFamily="2" charset="2"/>
              <a:buChar char="Ø"/>
            </a:pPr>
            <a:r>
              <a:rPr lang="en-US" sz="2400" dirty="0"/>
              <a:t>What processes or activities do you do just because "that's how you've always done it," that might be ableist? </a:t>
            </a:r>
          </a:p>
        </p:txBody>
      </p:sp>
    </p:spTree>
    <p:extLst>
      <p:ext uri="{BB962C8B-B14F-4D97-AF65-F5344CB8AC3E}">
        <p14:creationId xmlns:p14="http://schemas.microsoft.com/office/powerpoint/2010/main" val="3549987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402F-A12D-87BB-EEB1-52B3A264D538}"/>
              </a:ext>
            </a:extLst>
          </p:cNvPr>
          <p:cNvSpPr>
            <a:spLocks noGrp="1"/>
          </p:cNvSpPr>
          <p:nvPr>
            <p:ph type="title"/>
          </p:nvPr>
        </p:nvSpPr>
        <p:spPr>
          <a:xfrm>
            <a:off x="1386404" y="249327"/>
            <a:ext cx="9613861" cy="770772"/>
          </a:xfrm>
          <a:solidFill>
            <a:schemeClr val="accent5"/>
          </a:solidFill>
        </p:spPr>
        <p:txBody>
          <a:bodyPr>
            <a:normAutofit/>
          </a:bodyPr>
          <a:lstStyle/>
          <a:p>
            <a:r>
              <a:rPr lang="en-US" sz="4800" dirty="0">
                <a:solidFill>
                  <a:srgbClr val="FFFFD9"/>
                </a:solidFill>
                <a:latin typeface="Georgia" panose="02040502050405020303" pitchFamily="18" charset="0"/>
              </a:rPr>
              <a:t>  References</a:t>
            </a:r>
          </a:p>
        </p:txBody>
      </p:sp>
      <p:sp>
        <p:nvSpPr>
          <p:cNvPr id="3" name="Google Shape;301;p19">
            <a:extLst>
              <a:ext uri="{FF2B5EF4-FFF2-40B4-BE49-F238E27FC236}">
                <a16:creationId xmlns:a16="http://schemas.microsoft.com/office/drawing/2014/main" id="{3A6B34E0-3BEF-4211-592B-6CC8BFD79DA7}"/>
              </a:ext>
            </a:extLst>
          </p:cNvPr>
          <p:cNvSpPr txBox="1">
            <a:spLocks/>
          </p:cNvSpPr>
          <p:nvPr/>
        </p:nvSpPr>
        <p:spPr>
          <a:xfrm>
            <a:off x="375630" y="1209284"/>
            <a:ext cx="11440739" cy="5652240"/>
          </a:xfrm>
          <a:prstGeom prst="rect">
            <a:avLst/>
          </a:prstGeom>
          <a:solidFill>
            <a:schemeClr val="bg1"/>
          </a:solid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indent="-457200">
              <a:lnSpc>
                <a:spcPct val="115000"/>
              </a:lnSpc>
              <a:spcBef>
                <a:spcPts val="600"/>
              </a:spcBef>
              <a:buClr>
                <a:schemeClr val="dk1"/>
              </a:buClr>
              <a:buSzPts val="1100"/>
              <a:buNone/>
            </a:pPr>
            <a:r>
              <a:rPr lang="en-US" sz="1200" dirty="0">
                <a:latin typeface="Calibri"/>
                <a:cs typeface="Arial"/>
              </a:rPr>
              <a:t>ABC News. (2021, February 17). Celebrating and preserving Black American Sign Language. Live Prime. </a:t>
            </a:r>
            <a:r>
              <a:rPr lang="en-US" sz="1200" dirty="0">
                <a:latin typeface="Calibri"/>
                <a:cs typeface="Arial"/>
                <a:hlinkClick r:id="rId2">
                  <a:extLst>
                    <a:ext uri="{A12FA001-AC4F-418D-AE19-62706E023703}">
                      <ahyp:hlinkClr xmlns:ahyp="http://schemas.microsoft.com/office/drawing/2018/hyperlinkcolor" val="tx"/>
                    </a:ext>
                  </a:extLst>
                </a:hlinkClick>
              </a:rPr>
              <a:t>https://youtu.be/eyCdz3Y_EdI</a:t>
            </a:r>
            <a:endParaRPr lang="en-US" sz="1200" dirty="0">
              <a:latin typeface="Calibri"/>
              <a:cs typeface="Calibri"/>
            </a:endParaRPr>
          </a:p>
          <a:p>
            <a:pPr indent="-457200">
              <a:lnSpc>
                <a:spcPct val="115000"/>
              </a:lnSpc>
              <a:spcBef>
                <a:spcPts val="600"/>
              </a:spcBef>
              <a:buClr>
                <a:schemeClr val="dk1"/>
              </a:buClr>
              <a:buSzPts val="1100"/>
              <a:buNone/>
            </a:pPr>
            <a:r>
              <a:rPr lang="en-US" sz="1200" dirty="0">
                <a:latin typeface="Calibri"/>
                <a:ea typeface="Arial"/>
                <a:cs typeface="Arial"/>
                <a:sym typeface="Arial"/>
              </a:rPr>
              <a:t>Annamma, S. A., Jackson, D. D., &amp; Morrison, D. (2017). Conceptualizing color-evasiveness: Using dis/ability critical race theory to expand a color-blind racial ideology in education and society. Race Ethnicity and Education, 20(2), 147-162. https://doi.org/10.1080/13613324.2016.1248837  </a:t>
            </a:r>
            <a:endParaRPr lang="en-US" sz="1200" dirty="0">
              <a:latin typeface="Calibri"/>
              <a:ea typeface="Arial"/>
              <a:cs typeface="Arial"/>
            </a:endParaRPr>
          </a:p>
          <a:p>
            <a:pPr indent="-457200">
              <a:lnSpc>
                <a:spcPct val="115000"/>
              </a:lnSpc>
              <a:spcBef>
                <a:spcPts val="600"/>
              </a:spcBef>
              <a:buClr>
                <a:schemeClr val="dk1"/>
              </a:buClr>
              <a:buSzPts val="1100"/>
              <a:buNone/>
            </a:pPr>
            <a:r>
              <a:rPr lang="en-US" sz="1200" dirty="0">
                <a:latin typeface="Calibri"/>
                <a:ea typeface="Arial"/>
                <a:cs typeface="Arial"/>
                <a:sym typeface="Arial"/>
              </a:rPr>
              <a:t>Avilés, B. E., Bailey, M., Hernández-Saca, D.I., Karpicz, J. R., &amp; Rivera-Singletary, G. (2022). Integrating equity-minded pathways in higher education. In B. Kinyanjui (Ed.), </a:t>
            </a:r>
            <a:r>
              <a:rPr lang="en-US" sz="1200" i="1" dirty="0">
                <a:latin typeface="Calibri"/>
                <a:ea typeface="Arial"/>
                <a:cs typeface="Arial"/>
                <a:sym typeface="Arial"/>
              </a:rPr>
              <a:t>Disability and accommodations in higher education: A handbook for disability advisors.</a:t>
            </a:r>
            <a:r>
              <a:rPr lang="en-US" sz="1200" dirty="0">
                <a:latin typeface="Calibri"/>
                <a:ea typeface="Arial"/>
                <a:cs typeface="Arial"/>
                <a:sym typeface="Arial"/>
              </a:rPr>
              <a:t> New York:  BN Press. </a:t>
            </a:r>
            <a:endParaRPr lang="en-US" sz="1200" dirty="0">
              <a:latin typeface="Calibri"/>
              <a:ea typeface="Arial"/>
              <a:cs typeface="Arial"/>
            </a:endParaRPr>
          </a:p>
          <a:p>
            <a:pPr indent="-457200">
              <a:lnSpc>
                <a:spcPct val="114999"/>
              </a:lnSpc>
              <a:spcBef>
                <a:spcPts val="600"/>
              </a:spcBef>
              <a:buNone/>
            </a:pPr>
            <a:r>
              <a:rPr lang="en-US" sz="1200" dirty="0">
                <a:solidFill>
                  <a:srgbClr val="FFFF00"/>
                </a:solidFill>
                <a:latin typeface="Calibri"/>
                <a:ea typeface="+mn-lt"/>
                <a:cs typeface="+mn-lt"/>
              </a:rPr>
              <a:t>Berne, P., Morales, A. L., Langstaff, D., &amp; Invalid, S. (2018). Ten principles of disability justice. </a:t>
            </a:r>
            <a:r>
              <a:rPr lang="en-US" sz="1200" i="1" dirty="0">
                <a:solidFill>
                  <a:srgbClr val="FFFF00"/>
                </a:solidFill>
                <a:latin typeface="Calibri"/>
                <a:ea typeface="+mn-lt"/>
                <a:cs typeface="+mn-lt"/>
              </a:rPr>
              <a:t>WSQ: Women's Studies Quarterly</a:t>
            </a:r>
            <a:r>
              <a:rPr lang="en-US" sz="1200" dirty="0">
                <a:solidFill>
                  <a:srgbClr val="FFFF00"/>
                </a:solidFill>
                <a:latin typeface="Calibri"/>
                <a:ea typeface="+mn-lt"/>
                <a:cs typeface="+mn-lt"/>
              </a:rPr>
              <a:t>, </a:t>
            </a:r>
            <a:r>
              <a:rPr lang="en-US" sz="1200" i="1" dirty="0">
                <a:solidFill>
                  <a:srgbClr val="FFFF00"/>
                </a:solidFill>
                <a:latin typeface="Calibri"/>
                <a:ea typeface="+mn-lt"/>
                <a:cs typeface="+mn-lt"/>
              </a:rPr>
              <a:t>46</a:t>
            </a:r>
            <a:r>
              <a:rPr lang="en-US" sz="1200" dirty="0">
                <a:solidFill>
                  <a:srgbClr val="FFFF00"/>
                </a:solidFill>
                <a:latin typeface="Calibri"/>
                <a:ea typeface="+mn-lt"/>
                <a:cs typeface="+mn-lt"/>
              </a:rPr>
              <a:t>(1), 227-230.</a:t>
            </a:r>
            <a:r>
              <a:rPr lang="en-US" sz="1200" dirty="0">
                <a:solidFill>
                  <a:srgbClr val="FFFF00"/>
                </a:solidFill>
                <a:latin typeface="Calibri"/>
                <a:cs typeface="Arial"/>
              </a:rPr>
              <a:t>Barragan, E., &amp; Nusbaum, E. A. (2017). Perceptions of disability on a postsecondary campus: Implications for oppression and human love. Negotiating disability: Disclosure and higher education, 39-56. https://doi.org/10.1353/wsq.2018.0003</a:t>
            </a:r>
            <a:endParaRPr lang="en-US" sz="1200" dirty="0">
              <a:solidFill>
                <a:srgbClr val="FFFF00"/>
              </a:solidFill>
              <a:latin typeface="Calibri"/>
              <a:cs typeface="Calibri"/>
            </a:endParaRPr>
          </a:p>
          <a:p>
            <a:pPr indent="-457200">
              <a:lnSpc>
                <a:spcPct val="114999"/>
              </a:lnSpc>
              <a:spcBef>
                <a:spcPts val="600"/>
              </a:spcBef>
              <a:buNone/>
            </a:pPr>
            <a:r>
              <a:rPr lang="en-US" sz="1200" dirty="0">
                <a:latin typeface="Calibri"/>
                <a:cs typeface="Arial"/>
              </a:rPr>
              <a:t>Boda, P. A., Nusbaum, E. A., &amp; Kulkarni, S. S. (2022). From ‘what is’ toward ‘what if’ through intersectionality: problematizing ableist erasures and coloniality in racially just research. International Journal of Research &amp; Method in Education, 1-14. https://doi.org/10.1080/1743727X.2022.2054981 </a:t>
            </a:r>
            <a:endParaRPr lang="en-US" sz="1200" dirty="0">
              <a:latin typeface="Calibri"/>
              <a:cs typeface="Calibri"/>
            </a:endParaRPr>
          </a:p>
          <a:p>
            <a:pPr indent="-457200">
              <a:lnSpc>
                <a:spcPct val="114999"/>
              </a:lnSpc>
              <a:spcBef>
                <a:spcPts val="600"/>
              </a:spcBef>
              <a:buNone/>
            </a:pPr>
            <a:r>
              <a:rPr lang="en-US" sz="1200" dirty="0">
                <a:latin typeface="Calibri"/>
                <a:cs typeface="Arial"/>
              </a:rPr>
              <a:t>Dei, G. J. S. (2005). Chapter one: Critical issues in anti-racist research methodologies: An introduction. Counterpoints, 252, 1-27. https://www.jstor.org/stable/42978742</a:t>
            </a:r>
          </a:p>
          <a:p>
            <a:pPr indent="-457200">
              <a:lnSpc>
                <a:spcPct val="114999"/>
              </a:lnSpc>
              <a:spcBef>
                <a:spcPts val="600"/>
              </a:spcBef>
              <a:buNone/>
            </a:pPr>
            <a:r>
              <a:rPr lang="en-US" sz="1200" dirty="0">
                <a:latin typeface="Calibri"/>
                <a:cs typeface="Arial"/>
              </a:rPr>
              <a:t>Dickens, B. &amp; Pearson, H. (2021). (Re)framing qualitative research as a prickly artichoke: Peeling back the layers of structural ableism within the institutional research process. In </a:t>
            </a:r>
            <a:r>
              <a:rPr lang="en-US" sz="1200" dirty="0">
                <a:solidFill>
                  <a:srgbClr val="FFFF00"/>
                </a:solidFill>
                <a:latin typeface="Calibri"/>
                <a:cs typeface="Arial"/>
              </a:rPr>
              <a:t>Lester, J. N. &amp; Nusbaum, E. A. (Eds.), Centering diverse bodyminds in critical qualitative inquiry (pp. 81-94). Routledge. </a:t>
            </a:r>
          </a:p>
          <a:p>
            <a:pPr indent="-457200">
              <a:lnSpc>
                <a:spcPct val="114999"/>
              </a:lnSpc>
              <a:spcBef>
                <a:spcPts val="600"/>
              </a:spcBef>
              <a:buNone/>
            </a:pPr>
            <a:r>
              <a:rPr lang="en-US" sz="1200" dirty="0">
                <a:solidFill>
                  <a:srgbClr val="FFFF00"/>
                </a:solidFill>
                <a:latin typeface="Calibri"/>
                <a:cs typeface="Arial"/>
              </a:rPr>
              <a:t>Dolmage, J. (2017). Academic ableism disability and higher education. University of Michigan Press. https://library.oapen.org/handle/20.500.12657/47415</a:t>
            </a:r>
          </a:p>
          <a:p>
            <a:pPr indent="-457200">
              <a:lnSpc>
                <a:spcPct val="114999"/>
              </a:lnSpc>
              <a:spcBef>
                <a:spcPts val="600"/>
              </a:spcBef>
              <a:buNone/>
            </a:pPr>
            <a:r>
              <a:rPr lang="en-US" sz="1200" dirty="0">
                <a:latin typeface="Calibri"/>
                <a:cs typeface="Arial"/>
              </a:rPr>
              <a:t>Hannam-Swain, S. (2018). The additional labour of a disabled PhD student. Disability &amp; Society, 33(1), 138-142. https://doi.org/10.1080/09687599.2017.1375698</a:t>
            </a:r>
          </a:p>
          <a:p>
            <a:pPr indent="-457200">
              <a:lnSpc>
                <a:spcPct val="114999"/>
              </a:lnSpc>
              <a:spcBef>
                <a:spcPts val="600"/>
              </a:spcBef>
              <a:buNone/>
            </a:pPr>
            <a:r>
              <a:rPr lang="en-US" sz="1200" dirty="0">
                <a:latin typeface="Calibri"/>
                <a:cs typeface="Arial"/>
              </a:rPr>
              <a:t>Kliewer, C., Biklen, D., &amp; Kasa-Hendrickson, C. (2006). Who may be literate? Disability and resistance to the cultural denial of competence. American Educational Research Journal, 43(2), 163-192. https://doi.org/10.3102/00028312043002</a:t>
            </a:r>
            <a:endParaRPr lang="en-US" sz="1200" dirty="0">
              <a:latin typeface="Calibri"/>
              <a:cs typeface="Calibri"/>
            </a:endParaRPr>
          </a:p>
          <a:p>
            <a:pPr indent="-457200">
              <a:lnSpc>
                <a:spcPct val="114999"/>
              </a:lnSpc>
              <a:spcBef>
                <a:spcPts val="600"/>
              </a:spcBef>
              <a:buNone/>
            </a:pPr>
            <a:r>
              <a:rPr lang="en-US" sz="1200" dirty="0">
                <a:solidFill>
                  <a:srgbClr val="FFFF00"/>
                </a:solidFill>
                <a:latin typeface="Calibri"/>
                <a:cs typeface="Arial"/>
              </a:rPr>
              <a:t>Miles, A. L., Nishida, A., &amp; Forber-Pratt, A. J. (2017). An open letter to White disability studies and ableist institutions of higher education. Disability Studies Quarterly, 37(3). https://dsq-sds.org/article/view/5997/4686</a:t>
            </a:r>
          </a:p>
          <a:p>
            <a:pPr indent="-457200">
              <a:lnSpc>
                <a:spcPct val="114999"/>
              </a:lnSpc>
              <a:spcBef>
                <a:spcPts val="600"/>
              </a:spcBef>
              <a:buNone/>
            </a:pPr>
            <a:r>
              <a:rPr lang="en-US" sz="1200" dirty="0">
                <a:latin typeface="Calibri"/>
                <a:cs typeface="Arial"/>
              </a:rPr>
              <a:t>Schalk, S. (2013). Coming to claim crip: Disidentification with/in disability studies. Disability Studies Quarterly, 33(2). https://doi.org/10.18061/dsq.v33i2.3705</a:t>
            </a:r>
          </a:p>
          <a:p>
            <a:pPr indent="-457200">
              <a:lnSpc>
                <a:spcPct val="114999"/>
              </a:lnSpc>
              <a:spcBef>
                <a:spcPts val="600"/>
              </a:spcBef>
              <a:buNone/>
            </a:pPr>
            <a:r>
              <a:rPr lang="en-US" sz="1200" dirty="0">
                <a:latin typeface="Calibri"/>
                <a:cs typeface="Arial"/>
              </a:rPr>
              <a:t>Titchkosky, T. (2011). The question of access: Disability, space, meaning. University of Toronto Press.</a:t>
            </a:r>
            <a:endParaRPr lang="en-US" sz="1200" dirty="0">
              <a:latin typeface="Calibri"/>
              <a:cs typeface="Calibri"/>
            </a:endParaRPr>
          </a:p>
        </p:txBody>
      </p:sp>
    </p:spTree>
    <p:extLst>
      <p:ext uri="{BB962C8B-B14F-4D97-AF65-F5344CB8AC3E}">
        <p14:creationId xmlns:p14="http://schemas.microsoft.com/office/powerpoint/2010/main" val="3416864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0847-8314-49E9-A34A-F9CFC543C552}"/>
              </a:ext>
            </a:extLst>
          </p:cNvPr>
          <p:cNvSpPr>
            <a:spLocks noGrp="1"/>
          </p:cNvSpPr>
          <p:nvPr>
            <p:ph type="ctrTitle"/>
          </p:nvPr>
        </p:nvSpPr>
        <p:spPr>
          <a:xfrm>
            <a:off x="3223826" y="5471818"/>
            <a:ext cx="8133478" cy="940240"/>
          </a:xfrm>
        </p:spPr>
        <p:txBody>
          <a:bodyPr>
            <a:normAutofit/>
          </a:bodyPr>
          <a:lstStyle/>
          <a:p>
            <a:r>
              <a:rPr lang="en-US" sz="4800" dirty="0">
                <a:effectLst>
                  <a:outerShdw blurRad="38100" dist="38100" dir="2700000" algn="tl">
                    <a:srgbClr val="000000">
                      <a:alpha val="43137"/>
                    </a:srgbClr>
                  </a:outerShdw>
                </a:effectLst>
              </a:rPr>
              <a:t>Thank You!</a:t>
            </a:r>
            <a:endParaRPr lang="ru-RU" sz="4800" dirty="0">
              <a:effectLst>
                <a:outerShdw blurRad="38100" dist="38100" dir="2700000" algn="tl">
                  <a:srgbClr val="000000">
                    <a:alpha val="43137"/>
                  </a:srgbClr>
                </a:outerShdw>
              </a:effectLst>
            </a:endParaRPr>
          </a:p>
        </p:txBody>
      </p:sp>
      <p:sp>
        <p:nvSpPr>
          <p:cNvPr id="4" name="Google Shape;312;p21">
            <a:extLst>
              <a:ext uri="{FF2B5EF4-FFF2-40B4-BE49-F238E27FC236}">
                <a16:creationId xmlns:a16="http://schemas.microsoft.com/office/drawing/2014/main" id="{AB2B7EB4-CCDE-2405-EBE4-FA91FB87D185}"/>
              </a:ext>
            </a:extLst>
          </p:cNvPr>
          <p:cNvSpPr txBox="1">
            <a:spLocks/>
          </p:cNvSpPr>
          <p:nvPr/>
        </p:nvSpPr>
        <p:spPr>
          <a:xfrm>
            <a:off x="987972" y="367862"/>
            <a:ext cx="9623016" cy="1421642"/>
          </a:xfrm>
          <a:prstGeom prst="rect">
            <a:avLst/>
          </a:prstGeom>
          <a:noFill/>
          <a:ln>
            <a:noFill/>
          </a:ln>
        </p:spPr>
        <p:txBody>
          <a:bodyPr spcFirstLastPara="1" vert="horz" wrap="square" lIns="91425" tIns="45700" rIns="91425" bIns="45700" rtlCol="0" anchor="t" anchorCtr="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0"/>
              </a:spcBef>
              <a:buClr>
                <a:schemeClr val="lt1"/>
              </a:buClr>
              <a:buSzPct val="100000"/>
            </a:pPr>
            <a:r>
              <a:rPr lang="en-US" sz="4400" dirty="0">
                <a:latin typeface="Georgia" panose="02040502050405020303" pitchFamily="18" charset="0"/>
              </a:rPr>
              <a:t>We’d love to continue this discussion!</a:t>
            </a:r>
          </a:p>
        </p:txBody>
      </p:sp>
      <p:sp>
        <p:nvSpPr>
          <p:cNvPr id="5" name="Google Shape;313;p21">
            <a:extLst>
              <a:ext uri="{FF2B5EF4-FFF2-40B4-BE49-F238E27FC236}">
                <a16:creationId xmlns:a16="http://schemas.microsoft.com/office/drawing/2014/main" id="{37F36234-E666-004A-7238-6590D614B452}"/>
              </a:ext>
            </a:extLst>
          </p:cNvPr>
          <p:cNvSpPr txBox="1">
            <a:spLocks/>
          </p:cNvSpPr>
          <p:nvPr/>
        </p:nvSpPr>
        <p:spPr>
          <a:xfrm>
            <a:off x="781235" y="1746100"/>
            <a:ext cx="9829753" cy="808614"/>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0"/>
              </a:spcBef>
              <a:buClr>
                <a:schemeClr val="lt1"/>
              </a:buClr>
              <a:buSzPts val="1800"/>
              <a:buFont typeface="Arial" panose="020B0604020202020204" pitchFamily="34" charset="0"/>
              <a:buNone/>
            </a:pPr>
            <a:r>
              <a:rPr lang="en-US" dirty="0"/>
              <a:t>Please feel free to email us with any questions/concerns!</a:t>
            </a:r>
          </a:p>
          <a:p>
            <a:pPr marL="0" indent="0">
              <a:buClr>
                <a:schemeClr val="lt1"/>
              </a:buClr>
              <a:buSzPts val="1800"/>
              <a:buFont typeface="Arial" panose="020B0604020202020204" pitchFamily="34" charset="0"/>
              <a:buNone/>
            </a:pPr>
            <a:endParaRPr lang="en-US" dirty="0"/>
          </a:p>
          <a:p>
            <a:pPr marL="0" indent="0">
              <a:buClr>
                <a:schemeClr val="lt1"/>
              </a:buClr>
              <a:buSzPts val="1800"/>
              <a:buFont typeface="Arial" panose="020B0604020202020204" pitchFamily="34" charset="0"/>
              <a:buNone/>
            </a:pPr>
            <a:endParaRPr lang="en-US" dirty="0"/>
          </a:p>
          <a:p>
            <a:pPr marL="0" indent="0">
              <a:buClr>
                <a:schemeClr val="lt1"/>
              </a:buClr>
              <a:buSzPts val="1800"/>
              <a:buFont typeface="Arial" panose="020B0604020202020204" pitchFamily="34" charset="0"/>
              <a:buNone/>
            </a:pPr>
            <a:endParaRPr lang="en-US" dirty="0"/>
          </a:p>
        </p:txBody>
      </p:sp>
      <p:sp>
        <p:nvSpPr>
          <p:cNvPr id="9" name="TextBox 8">
            <a:extLst>
              <a:ext uri="{FF2B5EF4-FFF2-40B4-BE49-F238E27FC236}">
                <a16:creationId xmlns:a16="http://schemas.microsoft.com/office/drawing/2014/main" id="{A340D37F-FA20-0F17-336A-C2986FC3959E}"/>
              </a:ext>
            </a:extLst>
          </p:cNvPr>
          <p:cNvSpPr txBox="1"/>
          <p:nvPr/>
        </p:nvSpPr>
        <p:spPr>
          <a:xfrm>
            <a:off x="336332" y="3073233"/>
            <a:ext cx="11582400" cy="1880066"/>
          </a:xfrm>
          <a:prstGeom prst="rect">
            <a:avLst/>
          </a:prstGeom>
          <a:solidFill>
            <a:schemeClr val="accent2"/>
          </a:solidFill>
          <a:effectLst/>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marL="457200" lvl="1" indent="0">
              <a:lnSpc>
                <a:spcPct val="200000"/>
              </a:lnSpc>
              <a:spcBef>
                <a:spcPts val="1000"/>
              </a:spcBef>
              <a:buClr>
                <a:schemeClr val="lt1"/>
              </a:buClr>
              <a:buFont typeface="Arial" panose="020B0604020202020204" pitchFamily="34" charset="0"/>
              <a:buNone/>
            </a:pPr>
            <a:r>
              <a:rPr lang="en-US" sz="2400" b="1" dirty="0">
                <a:solidFill>
                  <a:srgbClr val="C00000"/>
                </a:solidFill>
              </a:rPr>
              <a:t>Jessica Stone</a:t>
            </a:r>
            <a:r>
              <a:rPr lang="en-US" sz="2400" dirty="0"/>
              <a:t>, Director at UNT: Jessica.Stone@unt.edu</a:t>
            </a:r>
            <a:br>
              <a:rPr lang="en-US" sz="2400" dirty="0"/>
            </a:br>
            <a:r>
              <a:rPr lang="en-US" sz="2400" b="1" dirty="0">
                <a:solidFill>
                  <a:srgbClr val="C00000"/>
                </a:solidFill>
              </a:rPr>
              <a:t>Brenda E. Avilés</a:t>
            </a:r>
            <a:r>
              <a:rPr lang="en-US" sz="2400" dirty="0"/>
              <a:t>, ACCESS District Advisor at Collin College: BEAviles@collin.edu</a:t>
            </a:r>
            <a:endParaRPr lang="en-US" sz="2400" u="sng" dirty="0"/>
          </a:p>
          <a:p>
            <a:pPr marL="457200" lvl="1" indent="0">
              <a:lnSpc>
                <a:spcPct val="200000"/>
              </a:lnSpc>
              <a:spcBef>
                <a:spcPts val="1000"/>
              </a:spcBef>
              <a:buClr>
                <a:schemeClr val="lt1"/>
              </a:buClr>
              <a:buFont typeface="Arial" panose="020B0604020202020204" pitchFamily="34" charset="0"/>
              <a:buNone/>
            </a:pPr>
            <a:endParaRPr lang="en-US" sz="700" u="sng" dirty="0">
              <a:solidFill>
                <a:schemeClr val="dk1"/>
              </a:solidFill>
            </a:endParaRPr>
          </a:p>
        </p:txBody>
      </p:sp>
    </p:spTree>
    <p:extLst>
      <p:ext uri="{BB962C8B-B14F-4D97-AF65-F5344CB8AC3E}">
        <p14:creationId xmlns:p14="http://schemas.microsoft.com/office/powerpoint/2010/main" val="226901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Brenda Aviles, a Puerto Rican female, is smiling at the camera with a dark orange blouse. She has a door behind her. ">
            <a:extLst>
              <a:ext uri="{FF2B5EF4-FFF2-40B4-BE49-F238E27FC236}">
                <a16:creationId xmlns:a16="http://schemas.microsoft.com/office/drawing/2014/main" id="{757082C3-0AA7-3A8B-5787-B37C974A8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507" y="1786704"/>
            <a:ext cx="1793777" cy="2290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Headshot of Jessica Stone, Caucasian female with shoulder length brown hair. Jessica is wearing a blue shirt. There is a green marble background. ">
            <a:extLst>
              <a:ext uri="{FF2B5EF4-FFF2-40B4-BE49-F238E27FC236}">
                <a16:creationId xmlns:a16="http://schemas.microsoft.com/office/drawing/2014/main" id="{E2397F7D-ABF6-C915-AD84-6D9F7DE73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620" y="1786704"/>
            <a:ext cx="1762494" cy="2290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Google Shape;142;p8">
            <a:extLst>
              <a:ext uri="{FF2B5EF4-FFF2-40B4-BE49-F238E27FC236}">
                <a16:creationId xmlns:a16="http://schemas.microsoft.com/office/drawing/2014/main" id="{BF2B4B37-3140-B326-D60B-AF5911130E48}"/>
              </a:ext>
            </a:extLst>
          </p:cNvPr>
          <p:cNvSpPr txBox="1">
            <a:spLocks/>
          </p:cNvSpPr>
          <p:nvPr/>
        </p:nvSpPr>
        <p:spPr>
          <a:xfrm>
            <a:off x="2447494" y="277598"/>
            <a:ext cx="7160887" cy="873300"/>
          </a:xfrm>
          <a:prstGeom prst="rect">
            <a:avLst/>
          </a:prstGeom>
          <a:no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spcBef>
                <a:spcPts val="0"/>
              </a:spcBef>
              <a:buClr>
                <a:schemeClr val="lt1"/>
              </a:buClr>
              <a:buSzPts val="6000"/>
              <a:buFont typeface="Arial" panose="020B0604020202020204" pitchFamily="34" charset="0"/>
              <a:buNone/>
            </a:pPr>
            <a:r>
              <a:rPr lang="en-US" sz="4400" dirty="0">
                <a:solidFill>
                  <a:srgbClr val="FFFFFF"/>
                </a:solidFill>
                <a:latin typeface="Georgia"/>
                <a:ea typeface="Georgia"/>
                <a:cs typeface="Georgia"/>
                <a:sym typeface="Georgia"/>
              </a:rPr>
              <a:t>Presenter’s Positionality</a:t>
            </a:r>
            <a:endParaRPr lang="en-US" dirty="0"/>
          </a:p>
        </p:txBody>
      </p:sp>
      <p:sp>
        <p:nvSpPr>
          <p:cNvPr id="11" name="Google Shape;144;p8">
            <a:extLst>
              <a:ext uri="{FF2B5EF4-FFF2-40B4-BE49-F238E27FC236}">
                <a16:creationId xmlns:a16="http://schemas.microsoft.com/office/drawing/2014/main" id="{1FBF6836-0C4F-87D5-B9B0-3FC091E2A832}"/>
              </a:ext>
            </a:extLst>
          </p:cNvPr>
          <p:cNvSpPr txBox="1"/>
          <p:nvPr/>
        </p:nvSpPr>
        <p:spPr>
          <a:xfrm>
            <a:off x="1111190" y="842023"/>
            <a:ext cx="9627289" cy="89252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2000" dirty="0">
                <a:solidFill>
                  <a:schemeClr val="lt2"/>
                </a:solidFill>
                <a:latin typeface="Calibri"/>
                <a:ea typeface="Calibri"/>
                <a:cs typeface="Calibri"/>
                <a:sym typeface="Calibri"/>
              </a:rPr>
              <a:t>We feel that our positionality allows us a unique perspective on the themes discussed. We view them from our lenses as disabled women.</a:t>
            </a:r>
            <a:endParaRPr sz="2000" dirty="0">
              <a:solidFill>
                <a:schemeClr val="lt2"/>
              </a:solidFill>
              <a:latin typeface="Calibri"/>
              <a:ea typeface="Calibri"/>
              <a:cs typeface="Calibri"/>
              <a:sym typeface="Calibri"/>
            </a:endParaRPr>
          </a:p>
        </p:txBody>
      </p:sp>
      <p:sp>
        <p:nvSpPr>
          <p:cNvPr id="13" name="TextBox 12">
            <a:extLst>
              <a:ext uri="{FF2B5EF4-FFF2-40B4-BE49-F238E27FC236}">
                <a16:creationId xmlns:a16="http://schemas.microsoft.com/office/drawing/2014/main" id="{88945F75-CEA0-F446-9933-A5231BDC7A4F}"/>
              </a:ext>
              <a:ext uri="{C183D7F6-B498-43B3-948B-1728B52AA6E4}">
                <adec:decorative xmlns:adec="http://schemas.microsoft.com/office/drawing/2017/decorative" val="1"/>
              </a:ext>
            </a:extLst>
          </p:cNvPr>
          <p:cNvSpPr txBox="1"/>
          <p:nvPr/>
        </p:nvSpPr>
        <p:spPr>
          <a:xfrm>
            <a:off x="230967" y="4388812"/>
            <a:ext cx="11980084" cy="2290606"/>
          </a:xfrm>
          <a:prstGeom prst="rect">
            <a:avLst/>
          </a:prstGeom>
          <a:solidFill>
            <a:schemeClr val="accent1">
              <a:lumMod val="90000"/>
            </a:schemeClr>
          </a:solidFill>
        </p:spPr>
        <p:txBody>
          <a:bodyPr wrap="square" rtlCol="0">
            <a:spAutoFit/>
          </a:bodyPr>
          <a:lstStyle/>
          <a:p>
            <a:endParaRPr lang="en-US" dirty="0"/>
          </a:p>
        </p:txBody>
      </p:sp>
      <p:sp>
        <p:nvSpPr>
          <p:cNvPr id="12" name="Google Shape;143;p8">
            <a:extLst>
              <a:ext uri="{FF2B5EF4-FFF2-40B4-BE49-F238E27FC236}">
                <a16:creationId xmlns:a16="http://schemas.microsoft.com/office/drawing/2014/main" id="{B3F8F10A-3383-7DB0-84C9-1A72EAC3FA20}"/>
              </a:ext>
            </a:extLst>
          </p:cNvPr>
          <p:cNvSpPr txBox="1">
            <a:spLocks/>
          </p:cNvSpPr>
          <p:nvPr/>
        </p:nvSpPr>
        <p:spPr>
          <a:xfrm>
            <a:off x="6014518" y="5482668"/>
            <a:ext cx="5778089" cy="1248910"/>
          </a:xfrm>
          <a:prstGeom prst="rect">
            <a:avLst/>
          </a:prstGeom>
          <a:noFill/>
          <a:ln>
            <a:noFill/>
          </a:ln>
        </p:spPr>
        <p:txBody>
          <a:bodyPr spcFirstLastPara="1" vert="horz" wrap="square" lIns="91425" tIns="45700" rIns="91425" bIns="45700" rtlCol="0" anchor="t"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5000"/>
              </a:lnSpc>
              <a:spcBef>
                <a:spcPts val="700"/>
              </a:spcBef>
              <a:buClr>
                <a:schemeClr val="dk1"/>
              </a:buClr>
              <a:buSzPct val="39285"/>
              <a:buFont typeface="Arial"/>
              <a:buNone/>
            </a:pPr>
            <a:r>
              <a:rPr lang="en-US" sz="1400" dirty="0">
                <a:solidFill>
                  <a:schemeClr val="bg1"/>
                </a:solidFill>
                <a:latin typeface="Georgia"/>
                <a:ea typeface="Georgia"/>
                <a:cs typeface="Georgia"/>
                <a:sym typeface="Georgia"/>
              </a:rPr>
              <a:t>(she, her, hers, </a:t>
            </a:r>
            <a:r>
              <a:rPr lang="en-US" sz="1400" i="1" dirty="0">
                <a:solidFill>
                  <a:schemeClr val="bg1"/>
                </a:solidFill>
                <a:latin typeface="Georgia"/>
                <a:ea typeface="Georgia"/>
                <a:cs typeface="Georgia"/>
                <a:sym typeface="Georgia"/>
              </a:rPr>
              <a:t>ella</a:t>
            </a:r>
            <a:r>
              <a:rPr lang="en-US" sz="1400" dirty="0">
                <a:solidFill>
                  <a:schemeClr val="bg1"/>
                </a:solidFill>
                <a:latin typeface="Georgia"/>
                <a:ea typeface="Georgia"/>
                <a:cs typeface="Georgia"/>
                <a:sym typeface="Georgia"/>
              </a:rPr>
              <a:t>)</a:t>
            </a:r>
          </a:p>
          <a:p>
            <a:pPr>
              <a:lnSpc>
                <a:spcPct val="115000"/>
              </a:lnSpc>
              <a:spcBef>
                <a:spcPts val="700"/>
              </a:spcBef>
              <a:buClr>
                <a:schemeClr val="dk1"/>
              </a:buClr>
              <a:buSzPct val="39285"/>
            </a:pPr>
            <a:r>
              <a:rPr lang="en-US" sz="1800" dirty="0">
                <a:solidFill>
                  <a:schemeClr val="bg1"/>
                </a:solidFill>
              </a:rPr>
              <a:t>Puerto Rican, deaf/hearing loss, Higher Education Professional, Doctoral Student, and Mother</a:t>
            </a:r>
            <a:endParaRPr lang="en-US" sz="1200" dirty="0">
              <a:solidFill>
                <a:schemeClr val="bg1"/>
              </a:solidFill>
            </a:endParaRPr>
          </a:p>
        </p:txBody>
      </p:sp>
      <p:sp>
        <p:nvSpPr>
          <p:cNvPr id="10" name="Google Shape;143;p8">
            <a:extLst>
              <a:ext uri="{FF2B5EF4-FFF2-40B4-BE49-F238E27FC236}">
                <a16:creationId xmlns:a16="http://schemas.microsoft.com/office/drawing/2014/main" id="{4580C0D3-7D5B-C0AC-C1F7-A86B3D49BB36}"/>
              </a:ext>
            </a:extLst>
          </p:cNvPr>
          <p:cNvSpPr txBox="1">
            <a:spLocks noGrp="1"/>
          </p:cNvSpPr>
          <p:nvPr>
            <p:ph type="body" idx="2"/>
          </p:nvPr>
        </p:nvSpPr>
        <p:spPr>
          <a:xfrm>
            <a:off x="506026" y="5438313"/>
            <a:ext cx="4856088" cy="1419687"/>
          </a:xfrm>
          <a:prstGeom prst="rect">
            <a:avLst/>
          </a:prstGeom>
          <a:noFill/>
          <a:ln>
            <a:noFill/>
          </a:ln>
        </p:spPr>
        <p:txBody>
          <a:bodyPr spcFirstLastPara="1" wrap="square" lIns="91425" tIns="45700" rIns="91425" bIns="45700" anchor="t" anchorCtr="0">
            <a:normAutofit/>
          </a:bodyPr>
          <a:lstStyle/>
          <a:p>
            <a:pPr marL="0" lvl="0" indent="0" algn="r" rtl="0">
              <a:lnSpc>
                <a:spcPct val="115000"/>
              </a:lnSpc>
              <a:spcBef>
                <a:spcPts val="700"/>
              </a:spcBef>
              <a:spcAft>
                <a:spcPts val="0"/>
              </a:spcAft>
              <a:buClr>
                <a:schemeClr val="dk1"/>
              </a:buClr>
              <a:buSzPct val="39285"/>
              <a:buFont typeface="Arial"/>
              <a:buNone/>
            </a:pPr>
            <a:r>
              <a:rPr lang="en-US" sz="1400" dirty="0">
                <a:solidFill>
                  <a:schemeClr val="bg1"/>
                </a:solidFill>
                <a:latin typeface="Georgia"/>
                <a:ea typeface="Georgia"/>
                <a:cs typeface="Georgia"/>
                <a:sym typeface="Georgia"/>
              </a:rPr>
              <a:t>(she, her, hers)</a:t>
            </a:r>
          </a:p>
          <a:p>
            <a:pPr algn="r">
              <a:lnSpc>
                <a:spcPct val="115000"/>
              </a:lnSpc>
              <a:spcBef>
                <a:spcPts val="700"/>
              </a:spcBef>
              <a:buClr>
                <a:schemeClr val="dk1"/>
              </a:buClr>
              <a:buSzPct val="39285"/>
            </a:pPr>
            <a:r>
              <a:rPr lang="en-US" sz="1800" dirty="0">
                <a:solidFill>
                  <a:schemeClr val="bg1"/>
                </a:solidFill>
              </a:rPr>
              <a:t>Blind, White, Higher Education Professional, Doctoral Student, and Mother</a:t>
            </a:r>
          </a:p>
        </p:txBody>
      </p:sp>
      <p:sp>
        <p:nvSpPr>
          <p:cNvPr id="6" name="Rectangle 5">
            <a:extLst>
              <a:ext uri="{FF2B5EF4-FFF2-40B4-BE49-F238E27FC236}">
                <a16:creationId xmlns:a16="http://schemas.microsoft.com/office/drawing/2014/main" id="{BAFC7350-26E7-E208-4F94-4FCC8EE7B2F2}"/>
              </a:ext>
            </a:extLst>
          </p:cNvPr>
          <p:cNvSpPr/>
          <p:nvPr/>
        </p:nvSpPr>
        <p:spPr>
          <a:xfrm>
            <a:off x="881743" y="4610785"/>
            <a:ext cx="4480371" cy="923330"/>
          </a:xfrm>
          <a:prstGeom prst="rect">
            <a:avLst/>
          </a:prstGeom>
        </p:spPr>
        <p:txBody>
          <a:bodyPr wrap="square">
            <a:spAutoFit/>
          </a:bodyPr>
          <a:lstStyle/>
          <a:p>
            <a:pPr algn="r"/>
            <a:r>
              <a:rPr lang="en-US" b="1" dirty="0">
                <a:solidFill>
                  <a:srgbClr val="C00000"/>
                </a:solidFill>
              </a:rPr>
              <a:t>Jessica N. Stone</a:t>
            </a:r>
            <a:r>
              <a:rPr lang="en-US" dirty="0">
                <a:solidFill>
                  <a:schemeClr val="bg1"/>
                </a:solidFill>
              </a:rPr>
              <a:t>, M.S. CRC, LPC</a:t>
            </a:r>
          </a:p>
          <a:p>
            <a:pPr algn="r"/>
            <a:r>
              <a:rPr lang="en-US" dirty="0">
                <a:solidFill>
                  <a:schemeClr val="bg1"/>
                </a:solidFill>
              </a:rPr>
              <a:t>Director – Office of Disability Access </a:t>
            </a:r>
          </a:p>
          <a:p>
            <a:pPr algn="r"/>
            <a:r>
              <a:rPr lang="en-US" dirty="0">
                <a:solidFill>
                  <a:schemeClr val="bg1"/>
                </a:solidFill>
              </a:rPr>
              <a:t>University of North Texas</a:t>
            </a:r>
          </a:p>
        </p:txBody>
      </p:sp>
      <p:sp>
        <p:nvSpPr>
          <p:cNvPr id="4" name="Rectangle 3">
            <a:extLst>
              <a:ext uri="{FF2B5EF4-FFF2-40B4-BE49-F238E27FC236}">
                <a16:creationId xmlns:a16="http://schemas.microsoft.com/office/drawing/2014/main" id="{0BA6B3E9-D30E-7CB4-5714-5B931BD5CBF4}"/>
              </a:ext>
            </a:extLst>
          </p:cNvPr>
          <p:cNvSpPr/>
          <p:nvPr/>
        </p:nvSpPr>
        <p:spPr>
          <a:xfrm>
            <a:off x="6014518" y="4610785"/>
            <a:ext cx="6096000" cy="1200329"/>
          </a:xfrm>
          <a:prstGeom prst="rect">
            <a:avLst/>
          </a:prstGeom>
        </p:spPr>
        <p:txBody>
          <a:bodyPr>
            <a:spAutoFit/>
          </a:bodyPr>
          <a:lstStyle/>
          <a:p>
            <a:r>
              <a:rPr lang="en-US" b="1" dirty="0">
                <a:solidFill>
                  <a:srgbClr val="C00000"/>
                </a:solidFill>
              </a:rPr>
              <a:t>Brenda E. Avilés</a:t>
            </a:r>
            <a:r>
              <a:rPr lang="en-US" dirty="0">
                <a:solidFill>
                  <a:schemeClr val="bg1"/>
                </a:solidFill>
              </a:rPr>
              <a:t>, M.B.A.</a:t>
            </a:r>
          </a:p>
          <a:p>
            <a:r>
              <a:rPr lang="en-US" dirty="0">
                <a:solidFill>
                  <a:schemeClr val="bg1"/>
                </a:solidFill>
              </a:rPr>
              <a:t>ACCESS District Advisor - Disability Services</a:t>
            </a:r>
          </a:p>
          <a:p>
            <a:r>
              <a:rPr lang="en-US" dirty="0">
                <a:solidFill>
                  <a:schemeClr val="bg1"/>
                </a:solidFill>
              </a:rPr>
              <a:t>Collin College</a:t>
            </a:r>
          </a:p>
          <a:p>
            <a:endParaRPr lang="en-US" dirty="0">
              <a:solidFill>
                <a:schemeClr val="bg1"/>
              </a:solidFill>
            </a:endParaRPr>
          </a:p>
        </p:txBody>
      </p:sp>
    </p:spTree>
    <p:extLst>
      <p:ext uri="{BB962C8B-B14F-4D97-AF65-F5344CB8AC3E}">
        <p14:creationId xmlns:p14="http://schemas.microsoft.com/office/powerpoint/2010/main" val="251465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5;p6">
            <a:extLst>
              <a:ext uri="{FF2B5EF4-FFF2-40B4-BE49-F238E27FC236}">
                <a16:creationId xmlns:a16="http://schemas.microsoft.com/office/drawing/2014/main" id="{D962DDFF-926F-1C1C-89FD-D79AA1FB229E}"/>
              </a:ext>
              <a:ext uri="{C183D7F6-B498-43B3-948B-1728B52AA6E4}">
                <adec:decorative xmlns:adec="http://schemas.microsoft.com/office/drawing/2017/decorative" val="1"/>
              </a:ext>
            </a:extLst>
          </p:cNvPr>
          <p:cNvSpPr txBox="1">
            <a:spLocks noGrp="1"/>
          </p:cNvSpPr>
          <p:nvPr>
            <p:ph type="title" idx="4294967295"/>
          </p:nvPr>
        </p:nvSpPr>
        <p:spPr>
          <a:xfrm>
            <a:off x="3092550" y="306140"/>
            <a:ext cx="8667750" cy="1270412"/>
          </a:xfrm>
          <a:prstGeom prst="rect">
            <a:avLst/>
          </a:prstGeom>
          <a:solidFill>
            <a:schemeClr val="accent4"/>
          </a:solidFill>
          <a:ln w="12700" cap="flat" cmpd="sng" algn="ctr">
            <a:solidFill>
              <a:schemeClr val="accent2"/>
            </a:solidFill>
            <a:prstDash val="solid"/>
          </a:ln>
          <a:effectLst/>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   </a:t>
            </a:r>
            <a:r>
              <a:rPr kumimoji="0" lang="en-US" sz="4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Georgia" panose="02040502050405020303" pitchFamily="18" charset="0"/>
                <a:ea typeface="+mn-ea"/>
                <a:cs typeface="Calibri" panose="020F0502020204030204" pitchFamily="34" charset="0"/>
              </a:rPr>
              <a:t>Accessible Guidelines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Georgia" panose="02040502050405020303" pitchFamily="18" charset="0"/>
                <a:ea typeface="+mn-ea"/>
                <a:cs typeface="+mn-cs"/>
              </a:rPr>
              <a:t> </a:t>
            </a:r>
          </a:p>
        </p:txBody>
      </p:sp>
      <p:graphicFrame>
        <p:nvGraphicFramePr>
          <p:cNvPr id="4" name="Content Placeholder 8" descr="Vertical Box List showing 3 groups arranged one below the other and bullet points are present under each group.">
            <a:extLst>
              <a:ext uri="{FF2B5EF4-FFF2-40B4-BE49-F238E27FC236}">
                <a16:creationId xmlns:a16="http://schemas.microsoft.com/office/drawing/2014/main" id="{30F8693B-CD23-2E8D-073D-8C799319DFEF}"/>
              </a:ext>
            </a:extLst>
          </p:cNvPr>
          <p:cNvGraphicFramePr>
            <a:graphicFrameLocks noGrp="1"/>
          </p:cNvGraphicFramePr>
          <p:nvPr>
            <p:extLst>
              <p:ext uri="{D42A27DB-BD31-4B8C-83A1-F6EECF244321}">
                <p14:modId xmlns:p14="http://schemas.microsoft.com/office/powerpoint/2010/main" val="3541284672"/>
              </p:ext>
            </p:extLst>
          </p:nvPr>
        </p:nvGraphicFramePr>
        <p:xfrm>
          <a:off x="493986" y="2348397"/>
          <a:ext cx="11004331" cy="4040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57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g221fce4685e_0_0">
            <a:extLst>
              <a:ext uri="{FF2B5EF4-FFF2-40B4-BE49-F238E27FC236}">
                <a16:creationId xmlns:a16="http://schemas.microsoft.com/office/drawing/2014/main" id="{BF15CC00-2F39-D399-0871-84404C49B853}"/>
              </a:ext>
            </a:extLst>
          </p:cNvPr>
          <p:cNvSpPr txBox="1">
            <a:spLocks noGrp="1"/>
          </p:cNvSpPr>
          <p:nvPr>
            <p:ph type="ctrTitle"/>
          </p:nvPr>
        </p:nvSpPr>
        <p:spPr>
          <a:xfrm>
            <a:off x="681038" y="3112045"/>
            <a:ext cx="8143875" cy="2080063"/>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lvl="0" indent="0" rtl="0">
              <a:lnSpc>
                <a:spcPct val="80000"/>
              </a:lnSpc>
              <a:spcBef>
                <a:spcPts val="0"/>
              </a:spcBef>
              <a:spcAft>
                <a:spcPts val="0"/>
              </a:spcAft>
              <a:buClr>
                <a:schemeClr val="lt1"/>
              </a:buClr>
              <a:buSzPts val="2800"/>
              <a:buFont typeface="Calibri"/>
              <a:buNone/>
            </a:pPr>
            <a:endParaRPr lang="en-US" sz="4000" dirty="0">
              <a:solidFill>
                <a:srgbClr val="C00000"/>
              </a:solidFill>
              <a:effectLst>
                <a:outerShdw blurRad="38100" dist="38100" dir="2700000" algn="tl">
                  <a:srgbClr val="000000">
                    <a:alpha val="43137"/>
                  </a:srgbClr>
                </a:outerShdw>
              </a:effectLst>
            </a:endParaRPr>
          </a:p>
          <a:p>
            <a:pPr marL="0" lvl="0" indent="0" algn="ctr" rtl="0">
              <a:lnSpc>
                <a:spcPct val="80000"/>
              </a:lnSpc>
              <a:spcBef>
                <a:spcPts val="0"/>
              </a:spcBef>
              <a:spcAft>
                <a:spcPts val="0"/>
              </a:spcAft>
              <a:buClr>
                <a:schemeClr val="lt1"/>
              </a:buClr>
              <a:buSzPts val="2800"/>
              <a:buFont typeface="Calibri"/>
              <a:buNone/>
            </a:pPr>
            <a:r>
              <a:rPr lang="en-US" sz="5400" dirty="0">
                <a:solidFill>
                  <a:srgbClr val="C00000"/>
                </a:solidFill>
                <a:effectLst>
                  <a:outerShdw blurRad="38100" dist="38100" dir="2700000" algn="tl">
                    <a:srgbClr val="000000">
                      <a:alpha val="43137"/>
                    </a:srgbClr>
                  </a:outerShdw>
                </a:effectLst>
              </a:rPr>
              <a:t>        WHAT IS ABLEISM?</a:t>
            </a:r>
            <a:br>
              <a:rPr lang="en-US" sz="5400" dirty="0">
                <a:solidFill>
                  <a:srgbClr val="C00000"/>
                </a:solidFill>
                <a:effectLst>
                  <a:outerShdw blurRad="38100" dist="38100" dir="2700000" algn="tl">
                    <a:srgbClr val="000000">
                      <a:alpha val="43137"/>
                    </a:srgbClr>
                  </a:outerShdw>
                </a:effectLst>
              </a:rPr>
            </a:br>
            <a:r>
              <a:rPr lang="en-US" sz="5400" dirty="0">
                <a:solidFill>
                  <a:srgbClr val="C00000"/>
                </a:solidFill>
                <a:effectLst>
                  <a:outerShdw blurRad="38100" dist="38100" dir="2700000" algn="tl">
                    <a:srgbClr val="000000">
                      <a:alpha val="43137"/>
                    </a:srgbClr>
                  </a:outerShdw>
                </a:effectLst>
              </a:rPr>
              <a:t> </a:t>
            </a:r>
            <a:endParaRPr sz="5400" dirty="0">
              <a:solidFill>
                <a:srgbClr val="C0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306653B7-7A26-143D-6733-E79CF9D4C6AB}"/>
              </a:ext>
            </a:extLst>
          </p:cNvPr>
          <p:cNvSpPr/>
          <p:nvPr/>
        </p:nvSpPr>
        <p:spPr>
          <a:xfrm>
            <a:off x="5865736" y="4366594"/>
            <a:ext cx="1999265" cy="461665"/>
          </a:xfrm>
          <a:prstGeom prst="rect">
            <a:avLst/>
          </a:prstGeom>
        </p:spPr>
        <p:txBody>
          <a:bodyPr wrap="none">
            <a:spAutoFit/>
          </a:bodyPr>
          <a:lstStyle/>
          <a:p>
            <a:r>
              <a:rPr lang="en-US" sz="2400" dirty="0">
                <a:solidFill>
                  <a:srgbClr val="202124"/>
                </a:solidFill>
                <a:latin typeface="Roboto"/>
              </a:rPr>
              <a:t>/ˈābəˌliz(ə)m/</a:t>
            </a:r>
            <a:endParaRPr lang="en-US" sz="2400" dirty="0"/>
          </a:p>
        </p:txBody>
      </p:sp>
      <p:sp>
        <p:nvSpPr>
          <p:cNvPr id="6" name="Rectangle 5">
            <a:extLst>
              <a:ext uri="{FF2B5EF4-FFF2-40B4-BE49-F238E27FC236}">
                <a16:creationId xmlns:a16="http://schemas.microsoft.com/office/drawing/2014/main" id="{CA65BAD9-7C85-326C-86DF-789DFE1D4E93}"/>
              </a:ext>
            </a:extLst>
          </p:cNvPr>
          <p:cNvSpPr/>
          <p:nvPr/>
        </p:nvSpPr>
        <p:spPr>
          <a:xfrm>
            <a:off x="681038" y="1836455"/>
            <a:ext cx="4355574" cy="584775"/>
          </a:xfrm>
          <a:prstGeom prst="rect">
            <a:avLst/>
          </a:prstGeom>
        </p:spPr>
        <p:txBody>
          <a:bodyPr wrap="square">
            <a:spAutoFit/>
          </a:bodyPr>
          <a:lstStyle/>
          <a:p>
            <a:r>
              <a:rPr lang="en-US" sz="3200" dirty="0">
                <a:latin typeface="Georgia" panose="02040502050405020303" pitchFamily="18" charset="0"/>
              </a:rPr>
              <a:t>Let’s be transparent… </a:t>
            </a:r>
          </a:p>
        </p:txBody>
      </p:sp>
      <p:sp>
        <p:nvSpPr>
          <p:cNvPr id="7" name="Rectangle 6">
            <a:extLst>
              <a:ext uri="{FF2B5EF4-FFF2-40B4-BE49-F238E27FC236}">
                <a16:creationId xmlns:a16="http://schemas.microsoft.com/office/drawing/2014/main" id="{40901027-E273-EC72-4911-1E2960E29F1D}"/>
              </a:ext>
            </a:extLst>
          </p:cNvPr>
          <p:cNvSpPr/>
          <p:nvPr/>
        </p:nvSpPr>
        <p:spPr>
          <a:xfrm>
            <a:off x="4242310" y="5882923"/>
            <a:ext cx="3246851" cy="369332"/>
          </a:xfrm>
          <a:prstGeom prst="rect">
            <a:avLst/>
          </a:prstGeom>
        </p:spPr>
        <p:txBody>
          <a:bodyPr wrap="none">
            <a:spAutoFit/>
          </a:bodyPr>
          <a:lstStyle/>
          <a:p>
            <a:pPr lvl="0" algn="ctr"/>
            <a:r>
              <a:rPr lang="en-US" dirty="0">
                <a:solidFill>
                  <a:schemeClr val="accent2">
                    <a:lumMod val="20000"/>
                    <a:lumOff val="80000"/>
                  </a:schemeClr>
                </a:solidFill>
              </a:rPr>
              <a:t>*** Audience Participation ***</a:t>
            </a:r>
          </a:p>
        </p:txBody>
      </p:sp>
    </p:spTree>
    <p:extLst>
      <p:ext uri="{BB962C8B-B14F-4D97-AF65-F5344CB8AC3E}">
        <p14:creationId xmlns:p14="http://schemas.microsoft.com/office/powerpoint/2010/main" val="2900461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5;p6">
            <a:extLst>
              <a:ext uri="{FF2B5EF4-FFF2-40B4-BE49-F238E27FC236}">
                <a16:creationId xmlns:a16="http://schemas.microsoft.com/office/drawing/2014/main" id="{9A00FAEA-3E4D-5B31-1A61-EBBFC88711C1}"/>
              </a:ext>
              <a:ext uri="{C183D7F6-B498-43B3-948B-1728B52AA6E4}">
                <adec:decorative xmlns:adec="http://schemas.microsoft.com/office/drawing/2017/decorative" val="1"/>
              </a:ext>
            </a:extLst>
          </p:cNvPr>
          <p:cNvSpPr txBox="1">
            <a:spLocks/>
          </p:cNvSpPr>
          <p:nvPr/>
        </p:nvSpPr>
        <p:spPr>
          <a:xfrm>
            <a:off x="2909742" y="300844"/>
            <a:ext cx="8667750" cy="1017120"/>
          </a:xfrm>
          <a:prstGeom prst="rect">
            <a:avLst/>
          </a:prstGeom>
          <a:solidFill>
            <a:schemeClr val="accent4"/>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None/>
            </a:pPr>
            <a:endParaRPr lang="en-US" sz="3200" dirty="0"/>
          </a:p>
          <a:p>
            <a:pPr marL="0" indent="0">
              <a:spcBef>
                <a:spcPts val="0"/>
              </a:spcBef>
              <a:buNone/>
            </a:pPr>
            <a:r>
              <a:rPr lang="en-US" sz="3200" dirty="0"/>
              <a:t> </a:t>
            </a:r>
          </a:p>
        </p:txBody>
      </p:sp>
      <p:sp>
        <p:nvSpPr>
          <p:cNvPr id="3" name="Google Shape;149;g2222d87ae24_0_0">
            <a:extLst>
              <a:ext uri="{FF2B5EF4-FFF2-40B4-BE49-F238E27FC236}">
                <a16:creationId xmlns:a16="http://schemas.microsoft.com/office/drawing/2014/main" id="{879F7D7B-CADD-3F01-42E5-4ACF11E116C8}"/>
              </a:ext>
            </a:extLst>
          </p:cNvPr>
          <p:cNvSpPr txBox="1">
            <a:spLocks noGrp="1"/>
          </p:cNvSpPr>
          <p:nvPr>
            <p:ph type="title" idx="4294967295"/>
          </p:nvPr>
        </p:nvSpPr>
        <p:spPr>
          <a:xfrm>
            <a:off x="3652285" y="480366"/>
            <a:ext cx="7551738" cy="873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
                <a:schemeClr val="lt1"/>
              </a:buClr>
              <a:buSzPts val="6000"/>
              <a:buFont typeface="Arial" panose="020B0604020202020204" pitchFamily="34" charset="0"/>
              <a:buNone/>
              <a:tabLst/>
              <a:defRPr/>
            </a:pPr>
            <a:r>
              <a:rPr kumimoji="0" lang="en-US" sz="4400" b="0" i="0" u="none" strike="noStrike" kern="1200" cap="none" spc="0" normalizeH="0" baseline="0" noProof="0" dirty="0">
                <a:ln>
                  <a:noFill/>
                </a:ln>
                <a:solidFill>
                  <a:schemeClr val="tx1"/>
                </a:solidFill>
                <a:effectLst/>
                <a:uLnTx/>
                <a:uFillTx/>
                <a:latin typeface="Georgia"/>
                <a:ea typeface="Georgia"/>
                <a:cs typeface="Georgia"/>
                <a:sym typeface="Georgia"/>
              </a:rPr>
              <a:t>Key Terms and Definitions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a:extLst>
              <a:ext uri="{FF2B5EF4-FFF2-40B4-BE49-F238E27FC236}">
                <a16:creationId xmlns:a16="http://schemas.microsoft.com/office/drawing/2014/main" id="{7F377D8F-29BF-6180-CB2D-48EFF706DF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1605199"/>
            <a:ext cx="12297104" cy="5163463"/>
          </a:xfrm>
          <a:prstGeom prst="rect">
            <a:avLst/>
          </a:prstGeom>
        </p:spPr>
      </p:pic>
      <p:sp>
        <p:nvSpPr>
          <p:cNvPr id="4" name="Google Shape;150;g2222d87ae24_0_0">
            <a:extLst>
              <a:ext uri="{FF2B5EF4-FFF2-40B4-BE49-F238E27FC236}">
                <a16:creationId xmlns:a16="http://schemas.microsoft.com/office/drawing/2014/main" id="{C3E60246-646C-59BB-4C57-FDF123B65DBE}"/>
              </a:ext>
            </a:extLst>
          </p:cNvPr>
          <p:cNvSpPr txBox="1">
            <a:spLocks/>
          </p:cNvSpPr>
          <p:nvPr/>
        </p:nvSpPr>
        <p:spPr>
          <a:xfrm>
            <a:off x="345677" y="1748860"/>
            <a:ext cx="11605746" cy="4809600"/>
          </a:xfrm>
          <a:prstGeom prst="rect">
            <a:avLst/>
          </a:prstGeom>
          <a:solidFill>
            <a:schemeClr val="accent2">
              <a:lumMod val="20000"/>
              <a:lumOff val="80000"/>
            </a:schemeClr>
          </a:solidFill>
          <a:ln>
            <a:noFill/>
          </a:ln>
        </p:spPr>
        <p:txBody>
          <a:bodyPr spcFirstLastPara="1" wrap="square" lIns="91425" tIns="45700" rIns="91425" bIns="4570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285750" indent="-171450">
              <a:buClr>
                <a:schemeClr val="lt1"/>
              </a:buClr>
              <a:buSzPts val="1800"/>
              <a:buFont typeface="Arial"/>
              <a:buNone/>
            </a:pPr>
            <a:r>
              <a:rPr lang="en-US" sz="3600" dirty="0">
                <a:solidFill>
                  <a:srgbClr val="C00000"/>
                </a:solidFill>
                <a:effectLst>
                  <a:outerShdw blurRad="38100" dist="38100" dir="2700000" algn="tl">
                    <a:srgbClr val="000000">
                      <a:alpha val="43137"/>
                    </a:srgbClr>
                  </a:outerShdw>
                </a:effectLst>
              </a:rPr>
              <a:t>Ableism</a:t>
            </a:r>
          </a:p>
          <a:p>
            <a:pPr marL="914400" indent="-355600">
              <a:lnSpc>
                <a:spcPct val="110000"/>
              </a:lnSpc>
              <a:buSzPts val="2000"/>
              <a:buFont typeface="Arial" panose="020B0604020202020204" pitchFamily="34" charset="0"/>
              <a:buChar char="●"/>
            </a:pPr>
            <a:r>
              <a:rPr lang="en-US" dirty="0">
                <a:solidFill>
                  <a:schemeClr val="bg1"/>
                </a:solidFill>
              </a:rPr>
              <a:t>Persistent conscious </a:t>
            </a:r>
            <a:r>
              <a:rPr lang="en-US" u="sng" dirty="0">
                <a:solidFill>
                  <a:schemeClr val="bg1"/>
                </a:solidFill>
              </a:rPr>
              <a:t>and</a:t>
            </a:r>
            <a:r>
              <a:rPr lang="en-US" dirty="0">
                <a:solidFill>
                  <a:schemeClr val="bg1"/>
                </a:solidFill>
              </a:rPr>
              <a:t> unconscious devaluing of disability. Disability is understood as an inherently negative state of being, whereas able-bodied and able-minded individuals are favored (Campbell, 2009).</a:t>
            </a:r>
          </a:p>
          <a:p>
            <a:pPr marL="457200" indent="0">
              <a:buFont typeface="Arial" panose="020B0604020202020204" pitchFamily="34" charset="0"/>
              <a:buNone/>
            </a:pPr>
            <a:endParaRPr lang="en-US" sz="700" dirty="0">
              <a:solidFill>
                <a:srgbClr val="C00000"/>
              </a:solidFill>
            </a:endParaRPr>
          </a:p>
          <a:p>
            <a:pPr marL="285750" indent="-171450">
              <a:buClr>
                <a:schemeClr val="lt1"/>
              </a:buClr>
              <a:buSzPts val="1800"/>
              <a:buFont typeface="Arial"/>
              <a:buNone/>
            </a:pPr>
            <a:r>
              <a:rPr lang="en-US" sz="3600" dirty="0">
                <a:solidFill>
                  <a:srgbClr val="C00000"/>
                </a:solidFill>
                <a:effectLst>
                  <a:outerShdw blurRad="38100" dist="38100" dir="2700000" algn="tl">
                    <a:srgbClr val="000000">
                      <a:alpha val="43137"/>
                    </a:srgbClr>
                  </a:outerShdw>
                </a:effectLst>
              </a:rPr>
              <a:t>Academic Ableism</a:t>
            </a:r>
          </a:p>
          <a:p>
            <a:pPr marL="914400" indent="-355600">
              <a:lnSpc>
                <a:spcPct val="120000"/>
              </a:lnSpc>
              <a:buSzPts val="2000"/>
              <a:buFont typeface="Arial" panose="020B0604020202020204" pitchFamily="34" charset="0"/>
              <a:buChar char="●"/>
            </a:pPr>
            <a:r>
              <a:rPr lang="en-US" dirty="0">
                <a:solidFill>
                  <a:schemeClr val="bg1"/>
                </a:solidFill>
              </a:rPr>
              <a:t>Dolmage (2017) argued that higher education promotes ableism more than most cultural institutions do. </a:t>
            </a:r>
          </a:p>
          <a:p>
            <a:pPr marL="914400" indent="-355600">
              <a:lnSpc>
                <a:spcPct val="120000"/>
              </a:lnSpc>
              <a:spcBef>
                <a:spcPts val="0"/>
              </a:spcBef>
              <a:buSzPts val="2000"/>
              <a:buFont typeface="Arial" panose="020B0604020202020204" pitchFamily="34" charset="0"/>
              <a:buChar char="●"/>
            </a:pPr>
            <a:r>
              <a:rPr lang="en-US" dirty="0">
                <a:solidFill>
                  <a:schemeClr val="bg1"/>
                </a:solidFill>
              </a:rPr>
              <a:t>Academic ableism includes unwelcoming attitudes rooted in stigma from faculty, staff, and peers (Barragan &amp; Nusbaum, 2017).</a:t>
            </a:r>
          </a:p>
          <a:p>
            <a:pPr marL="914400" indent="-355600">
              <a:lnSpc>
                <a:spcPct val="120000"/>
              </a:lnSpc>
              <a:spcBef>
                <a:spcPts val="0"/>
              </a:spcBef>
              <a:buSzPts val="2000"/>
              <a:buFont typeface="Arial" panose="020B0604020202020204" pitchFamily="34" charset="0"/>
              <a:buChar char="●"/>
            </a:pPr>
            <a:r>
              <a:rPr lang="en-US" dirty="0">
                <a:solidFill>
                  <a:schemeClr val="bg1"/>
                </a:solidFill>
              </a:rPr>
              <a:t>Disabled students experience academic ableism differentially depending on their disabilities and other social identities (Miles et al., 2017).</a:t>
            </a:r>
            <a:endParaRPr lang="en-US" sz="2800" dirty="0">
              <a:solidFill>
                <a:schemeClr val="bg1"/>
              </a:solidFill>
            </a:endParaRPr>
          </a:p>
        </p:txBody>
      </p:sp>
    </p:spTree>
    <p:extLst>
      <p:ext uri="{BB962C8B-B14F-4D97-AF65-F5344CB8AC3E}">
        <p14:creationId xmlns:p14="http://schemas.microsoft.com/office/powerpoint/2010/main" val="71764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5;p6">
            <a:extLst>
              <a:ext uri="{FF2B5EF4-FFF2-40B4-BE49-F238E27FC236}">
                <a16:creationId xmlns:a16="http://schemas.microsoft.com/office/drawing/2014/main" id="{9A00FAEA-3E4D-5B31-1A61-EBBFC88711C1}"/>
              </a:ext>
              <a:ext uri="{C183D7F6-B498-43B3-948B-1728B52AA6E4}">
                <adec:decorative xmlns:adec="http://schemas.microsoft.com/office/drawing/2017/decorative" val="1"/>
              </a:ext>
            </a:extLst>
          </p:cNvPr>
          <p:cNvSpPr txBox="1">
            <a:spLocks/>
          </p:cNvSpPr>
          <p:nvPr/>
        </p:nvSpPr>
        <p:spPr>
          <a:xfrm>
            <a:off x="2909742" y="300844"/>
            <a:ext cx="8667750" cy="1017120"/>
          </a:xfrm>
          <a:prstGeom prst="rect">
            <a:avLst/>
          </a:prstGeom>
          <a:solidFill>
            <a:schemeClr val="accent4"/>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None/>
            </a:pPr>
            <a:endParaRPr lang="en-US" sz="3200" dirty="0"/>
          </a:p>
          <a:p>
            <a:pPr marL="0" indent="0">
              <a:spcBef>
                <a:spcPts val="0"/>
              </a:spcBef>
              <a:buNone/>
            </a:pPr>
            <a:r>
              <a:rPr lang="en-US" sz="3200" dirty="0"/>
              <a:t> </a:t>
            </a:r>
          </a:p>
        </p:txBody>
      </p:sp>
      <p:sp>
        <p:nvSpPr>
          <p:cNvPr id="3" name="Google Shape;149;g2222d87ae24_0_0">
            <a:extLst>
              <a:ext uri="{FF2B5EF4-FFF2-40B4-BE49-F238E27FC236}">
                <a16:creationId xmlns:a16="http://schemas.microsoft.com/office/drawing/2014/main" id="{879F7D7B-CADD-3F01-42E5-4ACF11E116C8}"/>
              </a:ext>
            </a:extLst>
          </p:cNvPr>
          <p:cNvSpPr txBox="1">
            <a:spLocks noGrp="1"/>
          </p:cNvSpPr>
          <p:nvPr>
            <p:ph type="title" idx="4294967295"/>
          </p:nvPr>
        </p:nvSpPr>
        <p:spPr>
          <a:xfrm>
            <a:off x="3652285" y="480366"/>
            <a:ext cx="7551738" cy="873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0"/>
              </a:spcBef>
              <a:spcAft>
                <a:spcPts val="0"/>
              </a:spcAft>
              <a:buClr>
                <a:schemeClr val="lt1"/>
              </a:buClr>
              <a:buSzPts val="6000"/>
              <a:buFont typeface="Arial" panose="020B0604020202020204" pitchFamily="34" charset="0"/>
              <a:buNone/>
              <a:tabLst/>
              <a:defRPr/>
            </a:pPr>
            <a:r>
              <a:rPr kumimoji="0" lang="en-US" sz="4400" b="0" i="0" u="none" strike="noStrike" kern="1200" cap="none" spc="0" normalizeH="0" baseline="0" noProof="0" dirty="0">
                <a:ln>
                  <a:noFill/>
                </a:ln>
                <a:solidFill>
                  <a:schemeClr val="tx1"/>
                </a:solidFill>
                <a:effectLst/>
                <a:uLnTx/>
                <a:uFillTx/>
                <a:latin typeface="Georgia"/>
                <a:ea typeface="Georgia"/>
                <a:cs typeface="Georgia"/>
                <a:sym typeface="Georgia"/>
              </a:rPr>
              <a:t>Key Terms and Definitions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a:extLst>
              <a:ext uri="{FF2B5EF4-FFF2-40B4-BE49-F238E27FC236}">
                <a16:creationId xmlns:a16="http://schemas.microsoft.com/office/drawing/2014/main" id="{7F377D8F-29BF-6180-CB2D-48EFF706DF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1605199"/>
            <a:ext cx="12297104" cy="4553863"/>
          </a:xfrm>
          <a:prstGeom prst="rect">
            <a:avLst/>
          </a:prstGeom>
        </p:spPr>
      </p:pic>
      <p:sp>
        <p:nvSpPr>
          <p:cNvPr id="4" name="Google Shape;150;g2222d87ae24_0_0">
            <a:extLst>
              <a:ext uri="{FF2B5EF4-FFF2-40B4-BE49-F238E27FC236}">
                <a16:creationId xmlns:a16="http://schemas.microsoft.com/office/drawing/2014/main" id="{C3E60246-646C-59BB-4C57-FDF123B65DBE}"/>
              </a:ext>
            </a:extLst>
          </p:cNvPr>
          <p:cNvSpPr txBox="1">
            <a:spLocks/>
          </p:cNvSpPr>
          <p:nvPr/>
        </p:nvSpPr>
        <p:spPr>
          <a:xfrm>
            <a:off x="524351" y="1748860"/>
            <a:ext cx="11352337" cy="4129769"/>
          </a:xfrm>
          <a:prstGeom prst="rect">
            <a:avLst/>
          </a:prstGeom>
          <a:solidFill>
            <a:schemeClr val="accent2">
              <a:lumMod val="20000"/>
              <a:lumOff val="80000"/>
            </a:schemeClr>
          </a:solidFill>
          <a:ln>
            <a:noFill/>
          </a:ln>
        </p:spPr>
        <p:txBody>
          <a:bodyPr spcFirstLastPara="1" wrap="square" lIns="91425" tIns="45700" rIns="91425" bIns="45700" anchor="t" anchorCtr="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285750" lvl="0" indent="-171450" algn="l" rtl="0">
              <a:spcBef>
                <a:spcPts val="1000"/>
              </a:spcBef>
              <a:spcAft>
                <a:spcPts val="0"/>
              </a:spcAft>
              <a:buClr>
                <a:schemeClr val="lt1"/>
              </a:buClr>
              <a:buSzPct val="55384"/>
              <a:buFont typeface="Arial"/>
              <a:buNone/>
            </a:pPr>
            <a:r>
              <a:rPr lang="en-US" sz="5400" dirty="0">
                <a:solidFill>
                  <a:srgbClr val="C00000"/>
                </a:solidFill>
                <a:effectLst>
                  <a:outerShdw blurRad="38100" dist="38100" dir="2700000" algn="tl">
                    <a:srgbClr val="000000">
                      <a:alpha val="43137"/>
                    </a:srgbClr>
                  </a:outerShdw>
                </a:effectLst>
              </a:rPr>
              <a:t>Disability, disabled, dis/ability, (dis)ability</a:t>
            </a:r>
          </a:p>
          <a:p>
            <a:pPr marL="914400" lvl="0" indent="-327025" algn="l" rtl="0">
              <a:lnSpc>
                <a:spcPct val="150000"/>
              </a:lnSpc>
              <a:spcBef>
                <a:spcPts val="1000"/>
              </a:spcBef>
              <a:spcAft>
                <a:spcPts val="0"/>
              </a:spcAft>
              <a:buSzPct val="100000"/>
              <a:buChar char="●"/>
            </a:pPr>
            <a:r>
              <a:rPr lang="en-US" sz="3600" dirty="0">
                <a:solidFill>
                  <a:schemeClr val="bg1"/>
                </a:solidFill>
              </a:rPr>
              <a:t>Disabilities are often metaphors for weaknesses or limitations (Schalk, 2013).</a:t>
            </a:r>
          </a:p>
          <a:p>
            <a:pPr marL="914400" lvl="0" indent="-327025" algn="l" rtl="0">
              <a:lnSpc>
                <a:spcPct val="150000"/>
              </a:lnSpc>
              <a:spcBef>
                <a:spcPts val="0"/>
              </a:spcBef>
              <a:spcAft>
                <a:spcPts val="0"/>
              </a:spcAft>
              <a:buSzPct val="100000"/>
              <a:buChar char="●"/>
            </a:pPr>
            <a:r>
              <a:rPr lang="en-US" sz="3600" dirty="0">
                <a:solidFill>
                  <a:schemeClr val="bg1"/>
                </a:solidFill>
              </a:rPr>
              <a:t>(Un)spoken norm where differences or disabilities are viewed as abnormal (Annamma et al., 2013).</a:t>
            </a:r>
          </a:p>
          <a:p>
            <a:pPr marL="914400" lvl="0" indent="-327025" algn="l" rtl="0">
              <a:lnSpc>
                <a:spcPct val="150000"/>
              </a:lnSpc>
              <a:spcBef>
                <a:spcPts val="0"/>
              </a:spcBef>
              <a:spcAft>
                <a:spcPts val="0"/>
              </a:spcAft>
              <a:buSzPct val="100000"/>
              <a:buChar char="●"/>
            </a:pPr>
            <a:r>
              <a:rPr lang="en-US" sz="3600" dirty="0">
                <a:solidFill>
                  <a:schemeClr val="bg1"/>
                </a:solidFill>
              </a:rPr>
              <a:t>Society dis/ables many people (Kliewer, Biklen, &amp; Kasa-Hendrickson, 2006).</a:t>
            </a:r>
          </a:p>
          <a:p>
            <a:pPr marL="914400" lvl="0" indent="-327025" algn="l" rtl="0">
              <a:lnSpc>
                <a:spcPct val="150000"/>
              </a:lnSpc>
              <a:spcBef>
                <a:spcPts val="0"/>
              </a:spcBef>
              <a:spcAft>
                <a:spcPts val="0"/>
              </a:spcAft>
              <a:buSzPct val="100000"/>
              <a:buChar char="●"/>
            </a:pPr>
            <a:r>
              <a:rPr lang="en-US" sz="3600" dirty="0">
                <a:solidFill>
                  <a:schemeClr val="bg1"/>
                </a:solidFill>
              </a:rPr>
              <a:t>“provides unique ways of understanding the world” (Annamma, Connor &amp; Ferri 2013b).</a:t>
            </a:r>
          </a:p>
          <a:p>
            <a:pPr marL="914400" lvl="0" indent="-327025" algn="l" rtl="0">
              <a:lnSpc>
                <a:spcPct val="150000"/>
              </a:lnSpc>
              <a:spcBef>
                <a:spcPts val="0"/>
              </a:spcBef>
              <a:spcAft>
                <a:spcPts val="0"/>
              </a:spcAft>
              <a:buSzPct val="100000"/>
              <a:buChar char="●"/>
            </a:pPr>
            <a:r>
              <a:rPr lang="en-US" sz="3600" dirty="0">
                <a:solidFill>
                  <a:schemeClr val="bg1"/>
                </a:solidFill>
              </a:rPr>
              <a:t>Social identity for many people.</a:t>
            </a:r>
            <a:endParaRPr lang="en-US" sz="2800" dirty="0">
              <a:solidFill>
                <a:schemeClr val="bg1"/>
              </a:solidFill>
            </a:endParaRPr>
          </a:p>
        </p:txBody>
      </p:sp>
      <p:sp>
        <p:nvSpPr>
          <p:cNvPr id="2" name="TextBox 1">
            <a:extLst>
              <a:ext uri="{FF2B5EF4-FFF2-40B4-BE49-F238E27FC236}">
                <a16:creationId xmlns:a16="http://schemas.microsoft.com/office/drawing/2014/main" id="{604A1978-AF86-DF22-8399-3E85A44391D4}"/>
              </a:ext>
            </a:extLst>
          </p:cNvPr>
          <p:cNvSpPr txBox="1"/>
          <p:nvPr/>
        </p:nvSpPr>
        <p:spPr>
          <a:xfrm flipH="1">
            <a:off x="10750851" y="979371"/>
            <a:ext cx="1026336" cy="307777"/>
          </a:xfrm>
          <a:prstGeom prst="rect">
            <a:avLst/>
          </a:prstGeom>
          <a:noFill/>
        </p:spPr>
        <p:txBody>
          <a:bodyPr wrap="square" rtlCol="0">
            <a:spAutoFit/>
          </a:bodyPr>
          <a:lstStyle/>
          <a:p>
            <a:r>
              <a:rPr lang="en-US" sz="1400" dirty="0"/>
              <a:t>(Cont.)</a:t>
            </a:r>
          </a:p>
        </p:txBody>
      </p:sp>
    </p:spTree>
    <p:extLst>
      <p:ext uri="{BB962C8B-B14F-4D97-AF65-F5344CB8AC3E}">
        <p14:creationId xmlns:p14="http://schemas.microsoft.com/office/powerpoint/2010/main" val="175922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5;p6">
            <a:extLst>
              <a:ext uri="{FF2B5EF4-FFF2-40B4-BE49-F238E27FC236}">
                <a16:creationId xmlns:a16="http://schemas.microsoft.com/office/drawing/2014/main" id="{9A00FAEA-3E4D-5B31-1A61-EBBFC88711C1}"/>
              </a:ext>
              <a:ext uri="{C183D7F6-B498-43B3-948B-1728B52AA6E4}">
                <adec:decorative xmlns:adec="http://schemas.microsoft.com/office/drawing/2017/decorative" val="1"/>
              </a:ext>
            </a:extLst>
          </p:cNvPr>
          <p:cNvSpPr txBox="1">
            <a:spLocks/>
          </p:cNvSpPr>
          <p:nvPr/>
        </p:nvSpPr>
        <p:spPr>
          <a:xfrm>
            <a:off x="472383" y="218334"/>
            <a:ext cx="8667750" cy="1017120"/>
          </a:xfrm>
          <a:prstGeom prst="rect">
            <a:avLst/>
          </a:prstGeom>
          <a:solidFill>
            <a:schemeClr val="accent4"/>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spcBef>
                <a:spcPts val="0"/>
              </a:spcBef>
              <a:buNone/>
            </a:pPr>
            <a:endParaRPr lang="en-US" sz="3200" dirty="0"/>
          </a:p>
          <a:p>
            <a:pPr marL="0" indent="0">
              <a:spcBef>
                <a:spcPts val="0"/>
              </a:spcBef>
              <a:buNone/>
            </a:pPr>
            <a:r>
              <a:rPr lang="en-US" sz="3200" dirty="0"/>
              <a:t> </a:t>
            </a:r>
          </a:p>
        </p:txBody>
      </p:sp>
      <p:sp>
        <p:nvSpPr>
          <p:cNvPr id="3" name="Google Shape;149;g2222d87ae24_0_0">
            <a:extLst>
              <a:ext uri="{FF2B5EF4-FFF2-40B4-BE49-F238E27FC236}">
                <a16:creationId xmlns:a16="http://schemas.microsoft.com/office/drawing/2014/main" id="{879F7D7B-CADD-3F01-42E5-4ACF11E116C8}"/>
              </a:ext>
            </a:extLst>
          </p:cNvPr>
          <p:cNvSpPr txBox="1">
            <a:spLocks/>
          </p:cNvSpPr>
          <p:nvPr/>
        </p:nvSpPr>
        <p:spPr>
          <a:xfrm>
            <a:off x="743515" y="470876"/>
            <a:ext cx="7551738" cy="873300"/>
          </a:xfrm>
          <a:prstGeom prst="rect">
            <a:avLst/>
          </a:prstGeom>
          <a:noFill/>
          <a:ln>
            <a:noFill/>
          </a:ln>
        </p:spPr>
        <p:txBody>
          <a:bodyPr spcFirstLastPara="1" wrap="square" lIns="91425" tIns="45700" rIns="91425" bIns="45700" anchor="t" anchorCtr="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9600" b="0" i="0" u="none" strike="noStrike" kern="1200" cap="none" spc="0" normalizeH="0" baseline="0" noProof="0" dirty="0">
                <a:ln>
                  <a:noFill/>
                </a:ln>
                <a:solidFill>
                  <a:schemeClr val="tx1"/>
                </a:solidFill>
                <a:effectLst/>
                <a:uLnTx/>
                <a:uFillTx/>
                <a:latin typeface="+mn-lt"/>
                <a:ea typeface="+mn-ea"/>
                <a:cs typeface="+mn-cs"/>
              </a:rPr>
              <a:t>Oppressive (Un)spoken Norms</a:t>
            </a:r>
          </a:p>
        </p:txBody>
      </p:sp>
      <p:pic>
        <p:nvPicPr>
          <p:cNvPr id="6" name="Picture 5">
            <a:extLst>
              <a:ext uri="{FF2B5EF4-FFF2-40B4-BE49-F238E27FC236}">
                <a16:creationId xmlns:a16="http://schemas.microsoft.com/office/drawing/2014/main" id="{7F377D8F-29BF-6180-CB2D-48EFF706DFA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6634" y="3142594"/>
            <a:ext cx="11887200" cy="3396967"/>
          </a:xfrm>
          <a:prstGeom prst="rect">
            <a:avLst/>
          </a:prstGeom>
        </p:spPr>
      </p:pic>
      <p:sp>
        <p:nvSpPr>
          <p:cNvPr id="4" name="Google Shape;150;g2222d87ae24_0_0">
            <a:extLst>
              <a:ext uri="{FF2B5EF4-FFF2-40B4-BE49-F238E27FC236}">
                <a16:creationId xmlns:a16="http://schemas.microsoft.com/office/drawing/2014/main" id="{C3E60246-646C-59BB-4C57-FDF123B65DBE}"/>
              </a:ext>
            </a:extLst>
          </p:cNvPr>
          <p:cNvSpPr txBox="1">
            <a:spLocks/>
          </p:cNvSpPr>
          <p:nvPr/>
        </p:nvSpPr>
        <p:spPr>
          <a:xfrm>
            <a:off x="377793" y="3499947"/>
            <a:ext cx="11352337" cy="2585545"/>
          </a:xfrm>
          <a:prstGeom prst="rect">
            <a:avLst/>
          </a:prstGeom>
          <a:solidFill>
            <a:schemeClr val="accent2">
              <a:lumMod val="20000"/>
              <a:lumOff val="80000"/>
            </a:schemeClr>
          </a:solidFill>
          <a:ln>
            <a:noFill/>
          </a:ln>
        </p:spPr>
        <p:txBody>
          <a:bodyPr spcFirstLastPara="1" wrap="square" lIns="91425" tIns="45700" rIns="91425" bIns="4570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00050" indent="-285750">
              <a:buChar char="•"/>
            </a:pPr>
            <a:r>
              <a:rPr lang="en-US" sz="3600" dirty="0">
                <a:solidFill>
                  <a:schemeClr val="bg1"/>
                </a:solidFill>
              </a:rPr>
              <a:t>"Ableist language perpetuates non-recognition" and "perpetuates normative strategies of erasure” </a:t>
            </a:r>
            <a:r>
              <a:rPr lang="en-US" sz="2400" dirty="0">
                <a:solidFill>
                  <a:schemeClr val="bg1"/>
                </a:solidFill>
              </a:rPr>
              <a:t>(p.154)</a:t>
            </a:r>
            <a:endParaRPr lang="en-US" sz="3600" dirty="0">
              <a:solidFill>
                <a:schemeClr val="bg1"/>
              </a:solidFill>
            </a:endParaRPr>
          </a:p>
          <a:p>
            <a:pPr marL="400050" indent="-285750">
              <a:buChar char="•"/>
            </a:pPr>
            <a:r>
              <a:rPr lang="en-US" sz="3600" dirty="0">
                <a:solidFill>
                  <a:schemeClr val="bg1"/>
                </a:solidFill>
              </a:rPr>
              <a:t>(Un)spoken is meant to capture both specifically expressed and hidden norms." </a:t>
            </a:r>
          </a:p>
        </p:txBody>
      </p:sp>
      <p:sp>
        <p:nvSpPr>
          <p:cNvPr id="7" name="TextBox 1">
            <a:extLst>
              <a:ext uri="{FF2B5EF4-FFF2-40B4-BE49-F238E27FC236}">
                <a16:creationId xmlns:a16="http://schemas.microsoft.com/office/drawing/2014/main" id="{9743A0DD-8B30-37C4-3C10-7814E6365EF3}"/>
              </a:ext>
            </a:extLst>
          </p:cNvPr>
          <p:cNvSpPr txBox="1"/>
          <p:nvPr/>
        </p:nvSpPr>
        <p:spPr>
          <a:xfrm>
            <a:off x="6711911" y="896656"/>
            <a:ext cx="2428222" cy="30777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u="none" strike="noStrike" dirty="0">
                <a:solidFill>
                  <a:schemeClr val="accent4">
                    <a:lumMod val="20000"/>
                    <a:lumOff val="80000"/>
                  </a:schemeClr>
                </a:solidFill>
                <a:effectLst/>
                <a:latin typeface="Arial" panose="020B0604020202020204" pitchFamily="34" charset="0"/>
              </a:rPr>
              <a:t>(Annamma et al., 2017)</a:t>
            </a:r>
            <a:endParaRPr lang="en-US" sz="1400" dirty="0">
              <a:solidFill>
                <a:schemeClr val="accent4">
                  <a:lumMod val="20000"/>
                  <a:lumOff val="80000"/>
                </a:schemeClr>
              </a:solidFill>
            </a:endParaRPr>
          </a:p>
        </p:txBody>
      </p:sp>
      <p:sp>
        <p:nvSpPr>
          <p:cNvPr id="9" name="TextBox 8">
            <a:extLst>
              <a:ext uri="{FF2B5EF4-FFF2-40B4-BE49-F238E27FC236}">
                <a16:creationId xmlns:a16="http://schemas.microsoft.com/office/drawing/2014/main" id="{CBA05A40-9149-EAF5-4803-1594938222B1}"/>
              </a:ext>
            </a:extLst>
          </p:cNvPr>
          <p:cNvSpPr txBox="1"/>
          <p:nvPr/>
        </p:nvSpPr>
        <p:spPr>
          <a:xfrm>
            <a:off x="1093043" y="1547918"/>
            <a:ext cx="10008754" cy="830997"/>
          </a:xfrm>
          <a:prstGeom prst="rect">
            <a:avLst/>
          </a:prstGeom>
          <a:solidFill>
            <a:schemeClr val="tx1">
              <a:lumMod val="8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solidFill>
                  <a:schemeClr val="bg1"/>
                </a:solidFill>
              </a:rPr>
              <a:t>Often, when used in everyday discourse, disabilities are metaphors for weaknesses or limitations (e.g. "Blind eye", "deaf to the argument“).</a:t>
            </a:r>
          </a:p>
        </p:txBody>
      </p:sp>
    </p:spTree>
    <p:extLst>
      <p:ext uri="{BB962C8B-B14F-4D97-AF65-F5344CB8AC3E}">
        <p14:creationId xmlns:p14="http://schemas.microsoft.com/office/powerpoint/2010/main" val="4057866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31;g221fce4685e_0_0">
            <a:extLst>
              <a:ext uri="{FF2B5EF4-FFF2-40B4-BE49-F238E27FC236}">
                <a16:creationId xmlns:a16="http://schemas.microsoft.com/office/drawing/2014/main" id="{BF15CC00-2F39-D399-0871-84404C49B853}"/>
              </a:ext>
            </a:extLst>
          </p:cNvPr>
          <p:cNvSpPr txBox="1">
            <a:spLocks noGrp="1"/>
          </p:cNvSpPr>
          <p:nvPr>
            <p:ph type="ctrTitle"/>
          </p:nvPr>
        </p:nvSpPr>
        <p:spPr>
          <a:xfrm>
            <a:off x="681038" y="3112045"/>
            <a:ext cx="8143875" cy="2080063"/>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800"/>
              <a:buFont typeface="Calibri"/>
              <a:buNone/>
            </a:pPr>
            <a:br>
              <a:rPr lang="en-US" sz="4400" dirty="0">
                <a:solidFill>
                  <a:srgbClr val="C00000"/>
                </a:solidFill>
                <a:effectLst>
                  <a:outerShdw blurRad="38100" dist="38100" dir="2700000" algn="tl">
                    <a:srgbClr val="000000">
                      <a:alpha val="43137"/>
                    </a:srgbClr>
                  </a:outerShdw>
                </a:effectLst>
              </a:rPr>
            </a:br>
            <a:r>
              <a:rPr lang="en-US" sz="4400" dirty="0">
                <a:solidFill>
                  <a:srgbClr val="C00000"/>
                </a:solidFill>
                <a:effectLst>
                  <a:outerShdw blurRad="38100" dist="38100" dir="2700000" algn="tl">
                    <a:srgbClr val="000000">
                      <a:alpha val="43137"/>
                    </a:srgbClr>
                  </a:outerShdw>
                </a:effectLst>
              </a:rPr>
              <a:t>WHY IS IT IMPORTANT TO RECOGNIZE ACADEMIC ABLEISM? </a:t>
            </a:r>
            <a:br>
              <a:rPr lang="en-US" sz="5400" dirty="0">
                <a:solidFill>
                  <a:srgbClr val="C00000"/>
                </a:solidFill>
                <a:effectLst>
                  <a:outerShdw blurRad="38100" dist="38100" dir="2700000" algn="tl">
                    <a:srgbClr val="000000">
                      <a:alpha val="43137"/>
                    </a:srgbClr>
                  </a:outerShdw>
                </a:effectLst>
              </a:rPr>
            </a:br>
            <a:r>
              <a:rPr lang="en-US" sz="5400" dirty="0">
                <a:solidFill>
                  <a:srgbClr val="C00000"/>
                </a:solidFill>
                <a:effectLst>
                  <a:outerShdw blurRad="38100" dist="38100" dir="2700000" algn="tl">
                    <a:srgbClr val="000000">
                      <a:alpha val="43137"/>
                    </a:srgbClr>
                  </a:outerShdw>
                </a:effectLst>
              </a:rPr>
              <a:t> </a:t>
            </a:r>
            <a:endParaRPr sz="5400" dirty="0">
              <a:solidFill>
                <a:srgbClr val="C00000"/>
              </a:solidFill>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B641BD1B-C441-FDD1-3B9C-3D3811B86329}"/>
              </a:ext>
            </a:extLst>
          </p:cNvPr>
          <p:cNvSpPr txBox="1"/>
          <p:nvPr/>
        </p:nvSpPr>
        <p:spPr>
          <a:xfrm>
            <a:off x="744833" y="1948263"/>
            <a:ext cx="7194697" cy="400110"/>
          </a:xfrm>
          <a:prstGeom prst="rect">
            <a:avLst/>
          </a:prstGeom>
          <a:noFill/>
        </p:spPr>
        <p:txBody>
          <a:bodyPr wrap="square">
            <a:spAutoFit/>
          </a:bodyPr>
          <a:lstStyle/>
          <a:p>
            <a:r>
              <a:rPr lang="en-US" sz="2000" dirty="0">
                <a:latin typeface="Georgia" panose="02040502050405020303" pitchFamily="18" charset="0"/>
              </a:rPr>
              <a:t>Ableism often goes unnoticed, unchecked, and unchallenged… </a:t>
            </a:r>
          </a:p>
        </p:txBody>
      </p:sp>
    </p:spTree>
    <p:extLst>
      <p:ext uri="{BB962C8B-B14F-4D97-AF65-F5344CB8AC3E}">
        <p14:creationId xmlns:p14="http://schemas.microsoft.com/office/powerpoint/2010/main" val="53102413"/>
      </p:ext>
    </p:extLst>
  </p:cSld>
  <p:clrMapOvr>
    <a:masterClrMapping/>
  </p:clrMapOvr>
</p:sld>
</file>

<file path=ppt/theme/theme1.xml><?xml version="1.0" encoding="utf-8"?>
<a:theme xmlns:a="http://schemas.openxmlformats.org/drawingml/2006/main" name="Berli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E195BA1EF15D4FA8AD364FE1C13775" ma:contentTypeVersion="15" ma:contentTypeDescription="Create a new document." ma:contentTypeScope="" ma:versionID="a3e1c2390eebc3273522549e618c00ef">
  <xsd:schema xmlns:xsd="http://www.w3.org/2001/XMLSchema" xmlns:xs="http://www.w3.org/2001/XMLSchema" xmlns:p="http://schemas.microsoft.com/office/2006/metadata/properties" xmlns:ns1="http://schemas.microsoft.com/sharepoint/v3" xmlns:ns3="2357b058-f213-4a78-b418-547a711e9e2c" xmlns:ns4="d387bbe4-1608-49a2-9045-1c9569163701" targetNamespace="http://schemas.microsoft.com/office/2006/metadata/properties" ma:root="true" ma:fieldsID="9891d16fd16ce8222c98d84643a6e675" ns1:_="" ns3:_="" ns4:_="">
    <xsd:import namespace="http://schemas.microsoft.com/sharepoint/v3"/>
    <xsd:import namespace="2357b058-f213-4a78-b418-547a711e9e2c"/>
    <xsd:import namespace="d387bbe4-1608-49a2-9045-1c95691637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1:_ip_UnifiedCompliancePolicyProperties" minOccurs="0"/>
                <xsd:element ref="ns1:_ip_UnifiedCompliancePolicyUIAc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57b058-f213-4a78-b418-547a711e9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87bbe4-1608-49a2-9045-1c95691637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2357b058-f213-4a78-b418-547a711e9e2c" xsi:nil="true"/>
    <_ip_UnifiedCompliancePolicyUIAction xmlns="http://schemas.microsoft.com/sharepoint/v3" xsi:nil="true"/>
    <_activity xmlns="2357b058-f213-4a78-b418-547a711e9e2c"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C8C8404-DDCF-47E6-8A2F-560237910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57b058-f213-4a78-b418-547a711e9e2c"/>
    <ds:schemaRef ds:uri="d387bbe4-1608-49a2-9045-1c95691637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763669-6920-4D40-91A7-A09F8FE2279B}">
  <ds:schemaRefs>
    <ds:schemaRef ds:uri="http://schemas.microsoft.com/sharepoint/v3/contenttype/forms"/>
  </ds:schemaRefs>
</ds:datastoreItem>
</file>

<file path=customXml/itemProps3.xml><?xml version="1.0" encoding="utf-8"?>
<ds:datastoreItem xmlns:ds="http://schemas.openxmlformats.org/officeDocument/2006/customXml" ds:itemID="{D9FFEF88-46AD-4DA4-B4B0-B0CB702092EE}">
  <ds:schemaRefs>
    <ds:schemaRef ds:uri="http://schemas.microsoft.com/office/infopath/2007/PartnerControls"/>
    <ds:schemaRef ds:uri="2357b058-f213-4a78-b418-547a711e9e2c"/>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d387bbe4-1608-49a2-9045-1c956916370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2307</Words>
  <Application>Microsoft Office PowerPoint</Application>
  <PresentationFormat>Widescreen</PresentationFormat>
  <Paragraphs>164</Paragraphs>
  <Slides>29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Arial,Sans-Serif</vt:lpstr>
      <vt:lpstr>Calibri</vt:lpstr>
      <vt:lpstr>Georgia</vt:lpstr>
      <vt:lpstr>Gisha</vt:lpstr>
      <vt:lpstr>Roboto</vt:lpstr>
      <vt:lpstr>Trebuchet MS</vt:lpstr>
      <vt:lpstr>Wingdings</vt:lpstr>
      <vt:lpstr>Berlin</vt:lpstr>
      <vt:lpstr>Challenging Engrained Ableist Practices in Higher Education </vt:lpstr>
      <vt:lpstr>Welcome! Please feel free to scan this QR code to access our presentation. </vt:lpstr>
      <vt:lpstr>PowerPoint Presentation</vt:lpstr>
      <vt:lpstr>    Accessible Guidelines  </vt:lpstr>
      <vt:lpstr>         WHAT IS ABLEISM?  </vt:lpstr>
      <vt:lpstr>Key Terms and Definitions</vt:lpstr>
      <vt:lpstr>Key Terms and Definitions</vt:lpstr>
      <vt:lpstr>PowerPoint Presentation</vt:lpstr>
      <vt:lpstr> WHY IS IT IMPORTANT TO RECOGNIZE ACADEMIC ABLEISM?   </vt:lpstr>
      <vt:lpstr>PowerPoint Presentation</vt:lpstr>
      <vt:lpstr>PowerPoint Presentation</vt:lpstr>
      <vt:lpstr> Intersectionality </vt:lpstr>
      <vt:lpstr>PowerPoint Presentation</vt:lpstr>
      <vt:lpstr> Ableism on Campus </vt:lpstr>
      <vt:lpstr>PowerPoint Presentation</vt:lpstr>
      <vt:lpstr>PowerPoint Presentation</vt:lpstr>
      <vt:lpstr>PowerPoint Presentation</vt:lpstr>
      <vt:lpstr>PowerPoint Presentation</vt:lpstr>
      <vt:lpstr> ALTERNATIVE WAYS OF  CONCEPTUALIZING DISABILITY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267</cp:revision>
  <dcterms:created xsi:type="dcterms:W3CDTF">2023-03-23T17:29:37Z</dcterms:created>
  <dcterms:modified xsi:type="dcterms:W3CDTF">2023-03-27T03:34:27Z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0x01010030E195BA1EF15D4FA8AD364FE1C13775</vt:lpwstr>
  </property>
</Properties>
</file>