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745" r:id="rId2"/>
    <p:sldMasterId id="2147483757" r:id="rId3"/>
    <p:sldMasterId id="2147483782" r:id="rId4"/>
  </p:sldMasterIdLst>
  <p:notesMasterIdLst>
    <p:notesMasterId r:id="rId91"/>
  </p:notesMasterIdLst>
  <p:handoutMasterIdLst>
    <p:handoutMasterId r:id="rId92"/>
  </p:handoutMasterIdLst>
  <p:sldIdLst>
    <p:sldId id="390" r:id="rId5"/>
    <p:sldId id="1302" r:id="rId6"/>
    <p:sldId id="1303" r:id="rId7"/>
    <p:sldId id="431" r:id="rId8"/>
    <p:sldId id="1304" r:id="rId9"/>
    <p:sldId id="1124" r:id="rId10"/>
    <p:sldId id="1125" r:id="rId11"/>
    <p:sldId id="1279" r:id="rId12"/>
    <p:sldId id="1251" r:id="rId13"/>
    <p:sldId id="386" r:id="rId14"/>
    <p:sldId id="387" r:id="rId15"/>
    <p:sldId id="1252" r:id="rId16"/>
    <p:sldId id="327" r:id="rId17"/>
    <p:sldId id="262" r:id="rId18"/>
    <p:sldId id="323" r:id="rId19"/>
    <p:sldId id="324" r:id="rId20"/>
    <p:sldId id="325" r:id="rId21"/>
    <p:sldId id="328" r:id="rId22"/>
    <p:sldId id="1255" r:id="rId23"/>
    <p:sldId id="1294" r:id="rId24"/>
    <p:sldId id="1293" r:id="rId25"/>
    <p:sldId id="1313" r:id="rId26"/>
    <p:sldId id="1226" r:id="rId27"/>
    <p:sldId id="1227" r:id="rId28"/>
    <p:sldId id="1323" r:id="rId29"/>
    <p:sldId id="1228" r:id="rId30"/>
    <p:sldId id="1230" r:id="rId31"/>
    <p:sldId id="1231" r:id="rId32"/>
    <p:sldId id="1233" r:id="rId33"/>
    <p:sldId id="1210" r:id="rId34"/>
    <p:sldId id="257" r:id="rId35"/>
    <p:sldId id="260" r:id="rId36"/>
    <p:sldId id="271" r:id="rId37"/>
    <p:sldId id="1298" r:id="rId38"/>
    <p:sldId id="277" r:id="rId39"/>
    <p:sldId id="1299" r:id="rId40"/>
    <p:sldId id="280" r:id="rId41"/>
    <p:sldId id="276" r:id="rId42"/>
    <p:sldId id="1204" r:id="rId43"/>
    <p:sldId id="266" r:id="rId44"/>
    <p:sldId id="1301" r:id="rId45"/>
    <p:sldId id="265" r:id="rId46"/>
    <p:sldId id="1236" r:id="rId47"/>
    <p:sldId id="1239" r:id="rId48"/>
    <p:sldId id="1240" r:id="rId49"/>
    <p:sldId id="1248" r:id="rId50"/>
    <p:sldId id="1249" r:id="rId51"/>
    <p:sldId id="1305" r:id="rId52"/>
    <p:sldId id="1314" r:id="rId53"/>
    <p:sldId id="1316" r:id="rId54"/>
    <p:sldId id="1317" r:id="rId55"/>
    <p:sldId id="1181" r:id="rId56"/>
    <p:sldId id="258" r:id="rId57"/>
    <p:sldId id="1182" r:id="rId58"/>
    <p:sldId id="1318" r:id="rId59"/>
    <p:sldId id="421" r:id="rId60"/>
    <p:sldId id="422" r:id="rId61"/>
    <p:sldId id="1310" r:id="rId62"/>
    <p:sldId id="423" r:id="rId63"/>
    <p:sldId id="1311" r:id="rId64"/>
    <p:sldId id="1306" r:id="rId65"/>
    <p:sldId id="424" r:id="rId66"/>
    <p:sldId id="426" r:id="rId67"/>
    <p:sldId id="1319" r:id="rId68"/>
    <p:sldId id="1320" r:id="rId69"/>
    <p:sldId id="438" r:id="rId70"/>
    <p:sldId id="439" r:id="rId71"/>
    <p:sldId id="440" r:id="rId72"/>
    <p:sldId id="441" r:id="rId73"/>
    <p:sldId id="1321" r:id="rId74"/>
    <p:sldId id="442" r:id="rId75"/>
    <p:sldId id="383" r:id="rId76"/>
    <p:sldId id="1307" r:id="rId77"/>
    <p:sldId id="1308" r:id="rId78"/>
    <p:sldId id="1309" r:id="rId79"/>
    <p:sldId id="1264" r:id="rId80"/>
    <p:sldId id="1267" r:id="rId81"/>
    <p:sldId id="1215" r:id="rId82"/>
    <p:sldId id="1221" r:id="rId83"/>
    <p:sldId id="1222" r:id="rId84"/>
    <p:sldId id="1322" r:id="rId85"/>
    <p:sldId id="398" r:id="rId86"/>
    <p:sldId id="1324" r:id="rId87"/>
    <p:sldId id="492" r:id="rId88"/>
    <p:sldId id="313" r:id="rId89"/>
    <p:sldId id="1250" r:id="rId90"/>
  </p:sldIdLst>
  <p:sldSz cx="9144000" cy="6858000" type="screen4x3"/>
  <p:notesSz cx="6858000" cy="9144000"/>
  <p:custDataLst>
    <p:tags r:id="rId93"/>
  </p:custDataLst>
  <p:defaultTextStyle>
    <a:defPPr>
      <a:defRPr lang="en-US"/>
    </a:defPPr>
    <a:lvl1pPr algn="l" rtl="0" fontAlgn="base">
      <a:spcBef>
        <a:spcPct val="0"/>
      </a:spcBef>
      <a:spcAft>
        <a:spcPct val="0"/>
      </a:spcAft>
      <a:defRPr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3" autoAdjust="0"/>
    <p:restoredTop sz="94670" autoAdjust="0"/>
  </p:normalViewPr>
  <p:slideViewPr>
    <p:cSldViewPr>
      <p:cViewPr varScale="1">
        <p:scale>
          <a:sx n="57" d="100"/>
          <a:sy n="57" d="100"/>
        </p:scale>
        <p:origin x="1578"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7544"/>
    </p:cViewPr>
  </p:sorterViewPr>
  <p:notesViewPr>
    <p:cSldViewPr>
      <p:cViewPr varScale="1">
        <p:scale>
          <a:sx n="80" d="100"/>
          <a:sy n="80" d="100"/>
        </p:scale>
        <p:origin x="4002" y="102"/>
      </p:cViewPr>
      <p:guideLst>
        <p:guide orient="horz" pos="2880"/>
        <p:guide pos="2160"/>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22.xml" Id="rId26" /><Relationship Type="http://schemas.openxmlformats.org/officeDocument/2006/relationships/slide" Target="slides/slide17.xml" Id="rId21" /><Relationship Type="http://schemas.openxmlformats.org/officeDocument/2006/relationships/slide" Target="slides/slide38.xml" Id="rId42" /><Relationship Type="http://schemas.openxmlformats.org/officeDocument/2006/relationships/slide" Target="slides/slide43.xml" Id="rId47" /><Relationship Type="http://schemas.openxmlformats.org/officeDocument/2006/relationships/slide" Target="slides/slide59.xml" Id="rId63" /><Relationship Type="http://schemas.openxmlformats.org/officeDocument/2006/relationships/slide" Target="slides/slide64.xml" Id="rId68" /><Relationship Type="http://schemas.openxmlformats.org/officeDocument/2006/relationships/slide" Target="slides/slide80.xml" Id="rId84" /><Relationship Type="http://schemas.openxmlformats.org/officeDocument/2006/relationships/slide" Target="slides/slide85.xml" Id="rId89" /><Relationship Type="http://schemas.openxmlformats.org/officeDocument/2006/relationships/slide" Target="slides/slide12.xml" Id="rId16" /><Relationship Type="http://schemas.openxmlformats.org/officeDocument/2006/relationships/slide" Target="slides/slide7.xml" Id="rId11" /><Relationship Type="http://schemas.openxmlformats.org/officeDocument/2006/relationships/slide" Target="slides/slide28.xml" Id="rId32" /><Relationship Type="http://schemas.openxmlformats.org/officeDocument/2006/relationships/slide" Target="slides/slide33.xml" Id="rId37" /><Relationship Type="http://schemas.openxmlformats.org/officeDocument/2006/relationships/slide" Target="slides/slide49.xml" Id="rId53" /><Relationship Type="http://schemas.openxmlformats.org/officeDocument/2006/relationships/slide" Target="slides/slide54.xml" Id="rId58" /><Relationship Type="http://schemas.openxmlformats.org/officeDocument/2006/relationships/slide" Target="slides/slide70.xml" Id="rId74" /><Relationship Type="http://schemas.openxmlformats.org/officeDocument/2006/relationships/slide" Target="slides/slide75.xml" Id="rId79" /><Relationship Type="http://schemas.openxmlformats.org/officeDocument/2006/relationships/slide" Target="slides/slide1.xml" Id="rId5" /><Relationship Type="http://schemas.openxmlformats.org/officeDocument/2006/relationships/slide" Target="slides/slide86.xml" Id="rId90" /><Relationship Type="http://schemas.openxmlformats.org/officeDocument/2006/relationships/viewProps" Target="viewProps.xml" Id="rId95" /><Relationship Type="http://schemas.openxmlformats.org/officeDocument/2006/relationships/slide" Target="slides/slide18.xml" Id="rId22" /><Relationship Type="http://schemas.openxmlformats.org/officeDocument/2006/relationships/slide" Target="slides/slide23.xml" Id="rId27" /><Relationship Type="http://schemas.openxmlformats.org/officeDocument/2006/relationships/slide" Target="slides/slide39.xml" Id="rId43" /><Relationship Type="http://schemas.openxmlformats.org/officeDocument/2006/relationships/slide" Target="slides/slide44.xml" Id="rId48" /><Relationship Type="http://schemas.openxmlformats.org/officeDocument/2006/relationships/slide" Target="slides/slide60.xml" Id="rId64" /><Relationship Type="http://schemas.openxmlformats.org/officeDocument/2006/relationships/slide" Target="slides/slide65.xml" Id="rId69" /><Relationship Type="http://schemas.openxmlformats.org/officeDocument/2006/relationships/slide" Target="slides/slide76.xml" Id="rId80" /><Relationship Type="http://schemas.openxmlformats.org/officeDocument/2006/relationships/slide" Target="slides/slide81.xml" Id="rId85" /><Relationship Type="http://schemas.openxmlformats.org/officeDocument/2006/relationships/slideMaster" Target="slideMasters/slideMaster3.xml" Id="rId3" /><Relationship Type="http://schemas.openxmlformats.org/officeDocument/2006/relationships/slide" Target="slides/slide8.xml" Id="rId12" /><Relationship Type="http://schemas.openxmlformats.org/officeDocument/2006/relationships/slide" Target="slides/slide13.xml" Id="rId17" /><Relationship Type="http://schemas.openxmlformats.org/officeDocument/2006/relationships/slide" Target="slides/slide21.xml" Id="rId25" /><Relationship Type="http://schemas.openxmlformats.org/officeDocument/2006/relationships/slide" Target="slides/slide29.xml" Id="rId33" /><Relationship Type="http://schemas.openxmlformats.org/officeDocument/2006/relationships/slide" Target="slides/slide34.xml" Id="rId38" /><Relationship Type="http://schemas.openxmlformats.org/officeDocument/2006/relationships/slide" Target="slides/slide42.xml" Id="rId46" /><Relationship Type="http://schemas.openxmlformats.org/officeDocument/2006/relationships/slide" Target="slides/slide55.xml" Id="rId59" /><Relationship Type="http://schemas.openxmlformats.org/officeDocument/2006/relationships/slide" Target="slides/slide63.xml" Id="rId67" /><Relationship Type="http://schemas.openxmlformats.org/officeDocument/2006/relationships/slide" Target="slides/slide16.xml" Id="rId20" /><Relationship Type="http://schemas.openxmlformats.org/officeDocument/2006/relationships/slide" Target="slides/slide37.xml" Id="rId41" /><Relationship Type="http://schemas.openxmlformats.org/officeDocument/2006/relationships/slide" Target="slides/slide50.xml" Id="rId54" /><Relationship Type="http://schemas.openxmlformats.org/officeDocument/2006/relationships/slide" Target="slides/slide58.xml" Id="rId62" /><Relationship Type="http://schemas.openxmlformats.org/officeDocument/2006/relationships/slide" Target="slides/slide66.xml" Id="rId70" /><Relationship Type="http://schemas.openxmlformats.org/officeDocument/2006/relationships/slide" Target="slides/slide71.xml" Id="rId75" /><Relationship Type="http://schemas.openxmlformats.org/officeDocument/2006/relationships/slide" Target="slides/slide79.xml" Id="rId83" /><Relationship Type="http://schemas.openxmlformats.org/officeDocument/2006/relationships/slide" Target="slides/slide84.xml" Id="rId88" /><Relationship Type="http://schemas.openxmlformats.org/officeDocument/2006/relationships/notesMaster" Target="notesMasters/notesMaster1.xml" Id="rId91" /><Relationship Type="http://schemas.openxmlformats.org/officeDocument/2006/relationships/theme" Target="theme/theme1.xml" Id="rId96" /><Relationship Type="http://schemas.openxmlformats.org/officeDocument/2006/relationships/slideMaster" Target="slideMasters/slideMaster1.xml" Id="rId1" /><Relationship Type="http://schemas.openxmlformats.org/officeDocument/2006/relationships/slide" Target="slides/slide2.xml" Id="rId6" /><Relationship Type="http://schemas.openxmlformats.org/officeDocument/2006/relationships/slide" Target="slides/slide11.xml" Id="rId15" /><Relationship Type="http://schemas.openxmlformats.org/officeDocument/2006/relationships/slide" Target="slides/slide19.xml" Id="rId23" /><Relationship Type="http://schemas.openxmlformats.org/officeDocument/2006/relationships/slide" Target="slides/slide24.xml" Id="rId28" /><Relationship Type="http://schemas.openxmlformats.org/officeDocument/2006/relationships/slide" Target="slides/slide32.xml" Id="rId36" /><Relationship Type="http://schemas.openxmlformats.org/officeDocument/2006/relationships/slide" Target="slides/slide45.xml" Id="rId49" /><Relationship Type="http://schemas.openxmlformats.org/officeDocument/2006/relationships/slide" Target="slides/slide53.xml" Id="rId57" /><Relationship Type="http://schemas.openxmlformats.org/officeDocument/2006/relationships/slide" Target="slides/slide6.xml" Id="rId10" /><Relationship Type="http://schemas.openxmlformats.org/officeDocument/2006/relationships/slide" Target="slides/slide27.xml" Id="rId31" /><Relationship Type="http://schemas.openxmlformats.org/officeDocument/2006/relationships/slide" Target="slides/slide40.xml" Id="rId44" /><Relationship Type="http://schemas.openxmlformats.org/officeDocument/2006/relationships/slide" Target="slides/slide48.xml" Id="rId52" /><Relationship Type="http://schemas.openxmlformats.org/officeDocument/2006/relationships/slide" Target="slides/slide56.xml" Id="rId60" /><Relationship Type="http://schemas.openxmlformats.org/officeDocument/2006/relationships/slide" Target="slides/slide61.xml" Id="rId65" /><Relationship Type="http://schemas.openxmlformats.org/officeDocument/2006/relationships/slide" Target="slides/slide69.xml" Id="rId73" /><Relationship Type="http://schemas.openxmlformats.org/officeDocument/2006/relationships/slide" Target="slides/slide74.xml" Id="rId78" /><Relationship Type="http://schemas.openxmlformats.org/officeDocument/2006/relationships/slide" Target="slides/slide77.xml" Id="rId81" /><Relationship Type="http://schemas.openxmlformats.org/officeDocument/2006/relationships/slide" Target="slides/slide82.xml" Id="rId86" /><Relationship Type="http://schemas.openxmlformats.org/officeDocument/2006/relationships/presProps" Target="presProps.xml" Id="rId94" /><Relationship Type="http://schemas.openxmlformats.org/officeDocument/2006/relationships/slideMaster" Target="slideMasters/slideMaster4.xml" Id="rId4" /><Relationship Type="http://schemas.openxmlformats.org/officeDocument/2006/relationships/slide" Target="slides/slide5.xml" Id="rId9" /><Relationship Type="http://schemas.openxmlformats.org/officeDocument/2006/relationships/slide" Target="slides/slide9.xml" Id="rId13" /><Relationship Type="http://schemas.openxmlformats.org/officeDocument/2006/relationships/slide" Target="slides/slide14.xml" Id="rId18" /><Relationship Type="http://schemas.openxmlformats.org/officeDocument/2006/relationships/slide" Target="slides/slide35.xml" Id="rId39" /><Relationship Type="http://schemas.openxmlformats.org/officeDocument/2006/relationships/slide" Target="slides/slide30.xml" Id="rId34" /><Relationship Type="http://schemas.openxmlformats.org/officeDocument/2006/relationships/slide" Target="slides/slide46.xml" Id="rId50" /><Relationship Type="http://schemas.openxmlformats.org/officeDocument/2006/relationships/slide" Target="slides/slide51.xml" Id="rId55" /><Relationship Type="http://schemas.openxmlformats.org/officeDocument/2006/relationships/slide" Target="slides/slide72.xml" Id="rId76" /><Relationship Type="http://schemas.openxmlformats.org/officeDocument/2006/relationships/tableStyles" Target="tableStyles.xml" Id="rId97" /><Relationship Type="http://schemas.openxmlformats.org/officeDocument/2006/relationships/slide" Target="slides/slide3.xml" Id="rId7" /><Relationship Type="http://schemas.openxmlformats.org/officeDocument/2006/relationships/slide" Target="slides/slide67.xml" Id="rId71" /><Relationship Type="http://schemas.openxmlformats.org/officeDocument/2006/relationships/handoutMaster" Target="handoutMasters/handoutMaster1.xml" Id="rId92" /><Relationship Type="http://schemas.openxmlformats.org/officeDocument/2006/relationships/slideMaster" Target="slideMasters/slideMaster2.xml" Id="rId2" /><Relationship Type="http://schemas.openxmlformats.org/officeDocument/2006/relationships/slide" Target="slides/slide25.xml" Id="rId29" /><Relationship Type="http://schemas.openxmlformats.org/officeDocument/2006/relationships/slide" Target="slides/slide20.xml" Id="rId24" /><Relationship Type="http://schemas.openxmlformats.org/officeDocument/2006/relationships/slide" Target="slides/slide36.xml" Id="rId40" /><Relationship Type="http://schemas.openxmlformats.org/officeDocument/2006/relationships/slide" Target="slides/slide41.xml" Id="rId45" /><Relationship Type="http://schemas.openxmlformats.org/officeDocument/2006/relationships/slide" Target="slides/slide62.xml" Id="rId66" /><Relationship Type="http://schemas.openxmlformats.org/officeDocument/2006/relationships/slide" Target="slides/slide83.xml" Id="rId87" /><Relationship Type="http://schemas.openxmlformats.org/officeDocument/2006/relationships/slide" Target="slides/slide57.xml" Id="rId61" /><Relationship Type="http://schemas.openxmlformats.org/officeDocument/2006/relationships/slide" Target="slides/slide78.xml" Id="rId82" /><Relationship Type="http://schemas.openxmlformats.org/officeDocument/2006/relationships/slide" Target="slides/slide15.xml" Id="rId19" /><Relationship Type="http://schemas.openxmlformats.org/officeDocument/2006/relationships/slide" Target="slides/slide10.xml" Id="rId14" /><Relationship Type="http://schemas.openxmlformats.org/officeDocument/2006/relationships/slide" Target="slides/slide26.xml" Id="rId30" /><Relationship Type="http://schemas.openxmlformats.org/officeDocument/2006/relationships/slide" Target="slides/slide31.xml" Id="rId35" /><Relationship Type="http://schemas.openxmlformats.org/officeDocument/2006/relationships/slide" Target="slides/slide52.xml" Id="rId56" /><Relationship Type="http://schemas.openxmlformats.org/officeDocument/2006/relationships/slide" Target="slides/slide73.xml" Id="rId77" /><Relationship Type="http://schemas.openxmlformats.org/officeDocument/2006/relationships/slide" Target="slides/slide4.xml" Id="rId8" /><Relationship Type="http://schemas.openxmlformats.org/officeDocument/2006/relationships/slide" Target="slides/slide47.xml" Id="rId51" /><Relationship Type="http://schemas.openxmlformats.org/officeDocument/2006/relationships/slide" Target="slides/slide68.xml" Id="rId72" /><Relationship Type="http://schemas.openxmlformats.org/officeDocument/2006/relationships/tags" Target="tags/tag1.xml" Id="rId93" /><Relationship Type="http://schemas.openxmlformats.org/officeDocument/2006/relationships/customXml" Target="/customXML/item.xml" Id="imanage.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3F77E22C-120F-49DF-8887-51CF3EE22049}" type="datetimeFigureOut">
              <a:rPr lang="en-US"/>
              <a:pPr>
                <a:defRPr/>
              </a:pPr>
              <a:t>3/27/2023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66A1B596-2313-4E14-8370-EC0D21FD8BE2}" type="slidenum">
              <a:rPr lang="en-US"/>
              <a:pPr>
                <a:defRPr/>
              </a:pPr>
              <a:t>‹#›</a:t>
            </a:fld>
            <a:endParaRPr lang="en-US"/>
          </a:p>
        </p:txBody>
      </p:sp>
    </p:spTree>
    <p:extLst>
      <p:ext uri="{BB962C8B-B14F-4D97-AF65-F5344CB8AC3E}">
        <p14:creationId xmlns:p14="http://schemas.microsoft.com/office/powerpoint/2010/main" val="2632142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24DC36-C493-4F76-8271-D0C7B3534885}" type="datetimeFigureOut">
              <a:rPr lang="en-US" smtClean="0"/>
              <a:t>3/27/2023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C3305B-A291-4EF0-AE9F-61C8658BE82D}" type="slidenum">
              <a:rPr lang="en-US" smtClean="0"/>
              <a:t>‹#›</a:t>
            </a:fld>
            <a:endParaRPr lang="en-US"/>
          </a:p>
        </p:txBody>
      </p:sp>
      <p:sp>
        <p:nvSpPr>
          <p:cNvPr id="8" name="Header Placeholder 7">
            <a:extLst>
              <a:ext uri="{FF2B5EF4-FFF2-40B4-BE49-F238E27FC236}">
                <a16:creationId xmlns:a16="http://schemas.microsoft.com/office/drawing/2014/main" id="{1FE0D0BE-6434-4D25-B47B-2A1237B3348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588982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61539F3-A466-44E7-B5AA-43782342C80D}" type="slidenum">
              <a:rPr lang="en-US" smtClean="0"/>
              <a:pPr>
                <a:defRPr/>
              </a:pPr>
              <a:t>1</a:t>
            </a:fld>
            <a:endParaRPr lang="en-US"/>
          </a:p>
        </p:txBody>
      </p:sp>
    </p:spTree>
    <p:extLst>
      <p:ext uri="{BB962C8B-B14F-4D97-AF65-F5344CB8AC3E}">
        <p14:creationId xmlns:p14="http://schemas.microsoft.com/office/powerpoint/2010/main" val="3909866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10</a:t>
            </a:fld>
            <a:endParaRPr lang="en-US"/>
          </a:p>
        </p:txBody>
      </p:sp>
    </p:spTree>
    <p:extLst>
      <p:ext uri="{BB962C8B-B14F-4D97-AF65-F5344CB8AC3E}">
        <p14:creationId xmlns:p14="http://schemas.microsoft.com/office/powerpoint/2010/main" val="2077558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11</a:t>
            </a:fld>
            <a:endParaRPr lang="en-US"/>
          </a:p>
        </p:txBody>
      </p:sp>
    </p:spTree>
    <p:extLst>
      <p:ext uri="{BB962C8B-B14F-4D97-AF65-F5344CB8AC3E}">
        <p14:creationId xmlns:p14="http://schemas.microsoft.com/office/powerpoint/2010/main" val="2843994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12</a:t>
            </a:fld>
            <a:endParaRPr lang="en-US"/>
          </a:p>
        </p:txBody>
      </p:sp>
    </p:spTree>
    <p:extLst>
      <p:ext uri="{BB962C8B-B14F-4D97-AF65-F5344CB8AC3E}">
        <p14:creationId xmlns:p14="http://schemas.microsoft.com/office/powerpoint/2010/main" val="3356295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3723879E-B10B-4789-94B3-F07D2FD9D33B}"/>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C7A73C13-614D-451D-98C1-15B63FF866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
        <p:nvSpPr>
          <p:cNvPr id="65540" name="Slide Number Placeholder 3">
            <a:extLst>
              <a:ext uri="{FF2B5EF4-FFF2-40B4-BE49-F238E27FC236}">
                <a16:creationId xmlns:a16="http://schemas.microsoft.com/office/drawing/2014/main" id="{EDF0DB7F-B00A-4FCE-B7BE-4F0DF4E059B5}"/>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04A6E39F-58E0-4FA6-9B05-8C767560AFFA}"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rPr>
              <a:pPr marL="0" marR="0" lvl="0" indent="0" algn="r" defTabSz="914400" rtl="0" eaLnBrk="1" fontAlgn="base" latinLnBrk="0" hangingPunct="1">
                <a:lnSpc>
                  <a:spcPct val="100000"/>
                </a:lnSpc>
                <a:spcBef>
                  <a:spcPct val="0"/>
                </a:spcBef>
                <a:spcAft>
                  <a:spcPct val="0"/>
                </a:spcAft>
                <a:buClrTx/>
                <a:buSzTx/>
                <a:buFontTx/>
                <a:buNone/>
                <a:defRPr/>
              </a:pPr>
              <a:t>13</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endParaRPr>
          </a:p>
        </p:txBody>
      </p:sp>
    </p:spTree>
    <p:extLst>
      <p:ext uri="{BB962C8B-B14F-4D97-AF65-F5344CB8AC3E}">
        <p14:creationId xmlns:p14="http://schemas.microsoft.com/office/powerpoint/2010/main" val="507359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F97C298A-8DDB-4E82-95D6-196968592829}"/>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4451" name="Notes Placeholder 2">
            <a:extLst>
              <a:ext uri="{FF2B5EF4-FFF2-40B4-BE49-F238E27FC236}">
                <a16:creationId xmlns:a16="http://schemas.microsoft.com/office/drawing/2014/main" id="{292F6A12-EE7F-4AA5-A329-ED9DD7F791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Geneva"/>
              <a:cs typeface="Geneva"/>
            </a:endParaRPr>
          </a:p>
        </p:txBody>
      </p:sp>
      <p:sp>
        <p:nvSpPr>
          <p:cNvPr id="61444" name="Slide Number Placeholder 3">
            <a:extLst>
              <a:ext uri="{FF2B5EF4-FFF2-40B4-BE49-F238E27FC236}">
                <a16:creationId xmlns:a16="http://schemas.microsoft.com/office/drawing/2014/main" id="{D903FB0A-765B-4E18-8849-8CF897DDE753}"/>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713141C4-AA00-43A5-AA64-293DD8C86428}"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rPr>
              <a:pPr marL="0" marR="0" lvl="0" indent="0" algn="r" defTabSz="914400" rtl="0" eaLnBrk="1" fontAlgn="base" latinLnBrk="0" hangingPunct="1">
                <a:lnSpc>
                  <a:spcPct val="100000"/>
                </a:lnSpc>
                <a:spcBef>
                  <a:spcPct val="0"/>
                </a:spcBef>
                <a:spcAft>
                  <a:spcPct val="0"/>
                </a:spcAft>
                <a:buClrTx/>
                <a:buSzTx/>
                <a:buFontTx/>
                <a:buNone/>
                <a:defRPr/>
              </a:pPr>
              <a:t>14</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endParaRPr>
          </a:p>
        </p:txBody>
      </p:sp>
    </p:spTree>
    <p:extLst>
      <p:ext uri="{BB962C8B-B14F-4D97-AF65-F5344CB8AC3E}">
        <p14:creationId xmlns:p14="http://schemas.microsoft.com/office/powerpoint/2010/main" val="1997426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9BFE7DF4-BA64-46B3-B3F2-B2D4A091B438}"/>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24103A9C-442E-4650-9369-2AAE8F3F84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
        <p:nvSpPr>
          <p:cNvPr id="62468" name="Slide Number Placeholder 3">
            <a:extLst>
              <a:ext uri="{FF2B5EF4-FFF2-40B4-BE49-F238E27FC236}">
                <a16:creationId xmlns:a16="http://schemas.microsoft.com/office/drawing/2014/main" id="{C306641E-5AB7-4044-BDFC-CEF9A23A168F}"/>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7C737EEA-7836-40DC-AC7C-3F66594B7195}"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rPr>
              <a:pPr marL="0" marR="0" lvl="0" indent="0" algn="r" defTabSz="914400" rtl="0" eaLnBrk="1" fontAlgn="base" latinLnBrk="0" hangingPunct="1">
                <a:lnSpc>
                  <a:spcPct val="100000"/>
                </a:lnSpc>
                <a:spcBef>
                  <a:spcPct val="0"/>
                </a:spcBef>
                <a:spcAft>
                  <a:spcPct val="0"/>
                </a:spcAft>
                <a:buClrTx/>
                <a:buSzTx/>
                <a:buFontTx/>
                <a:buNone/>
                <a:defRPr/>
              </a:pPr>
              <a:t>15</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endParaRPr>
          </a:p>
        </p:txBody>
      </p:sp>
    </p:spTree>
    <p:extLst>
      <p:ext uri="{BB962C8B-B14F-4D97-AF65-F5344CB8AC3E}">
        <p14:creationId xmlns:p14="http://schemas.microsoft.com/office/powerpoint/2010/main" val="23046760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E9768BF3-A7A8-4B8B-92DB-C58C17E290D6}"/>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6499" name="Notes Placeholder 2">
            <a:extLst>
              <a:ext uri="{FF2B5EF4-FFF2-40B4-BE49-F238E27FC236}">
                <a16:creationId xmlns:a16="http://schemas.microsoft.com/office/drawing/2014/main" id="{613FB01F-31CA-4B54-99AC-A5EF8BC8A1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
        <p:nvSpPr>
          <p:cNvPr id="63492" name="Slide Number Placeholder 3">
            <a:extLst>
              <a:ext uri="{FF2B5EF4-FFF2-40B4-BE49-F238E27FC236}">
                <a16:creationId xmlns:a16="http://schemas.microsoft.com/office/drawing/2014/main" id="{E7A1D420-B348-437C-B0E4-7CAA49568CB8}"/>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A040C633-2556-4674-8081-56819E0C155D}"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rPr>
              <a:pPr marL="0" marR="0" lvl="0" indent="0" algn="r" defTabSz="914400" rtl="0" eaLnBrk="1" fontAlgn="base" latinLnBrk="0" hangingPunct="1">
                <a:lnSpc>
                  <a:spcPct val="100000"/>
                </a:lnSpc>
                <a:spcBef>
                  <a:spcPct val="0"/>
                </a:spcBef>
                <a:spcAft>
                  <a:spcPct val="0"/>
                </a:spcAft>
                <a:buClrTx/>
                <a:buSzTx/>
                <a:buFontTx/>
                <a:buNone/>
                <a:defRPr/>
              </a:pPr>
              <a:t>16</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endParaRPr>
          </a:p>
        </p:txBody>
      </p:sp>
    </p:spTree>
    <p:extLst>
      <p:ext uri="{BB962C8B-B14F-4D97-AF65-F5344CB8AC3E}">
        <p14:creationId xmlns:p14="http://schemas.microsoft.com/office/powerpoint/2010/main" val="3974506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1D70109C-ED2E-4E00-86FD-5DE0D1043AE6}"/>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0EC75A4C-3E92-4E22-A915-C7039A7817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
        <p:nvSpPr>
          <p:cNvPr id="64516" name="Slide Number Placeholder 3">
            <a:extLst>
              <a:ext uri="{FF2B5EF4-FFF2-40B4-BE49-F238E27FC236}">
                <a16:creationId xmlns:a16="http://schemas.microsoft.com/office/drawing/2014/main" id="{5AA0F1D8-B579-488C-AF7A-9603157E5508}"/>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7A2DC11D-383D-463D-8AAA-6E7D96604D95}"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rPr>
              <a:pPr marL="0" marR="0" lvl="0" indent="0" algn="r" defTabSz="914400" rtl="0" eaLnBrk="1" fontAlgn="base" latinLnBrk="0" hangingPunct="1">
                <a:lnSpc>
                  <a:spcPct val="100000"/>
                </a:lnSpc>
                <a:spcBef>
                  <a:spcPct val="0"/>
                </a:spcBef>
                <a:spcAft>
                  <a:spcPct val="0"/>
                </a:spcAft>
                <a:buClrTx/>
                <a:buSzTx/>
                <a:buFontTx/>
                <a:buNone/>
                <a:defRPr/>
              </a:pPr>
              <a:t>17</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endParaRPr>
          </a:p>
        </p:txBody>
      </p:sp>
    </p:spTree>
    <p:extLst>
      <p:ext uri="{BB962C8B-B14F-4D97-AF65-F5344CB8AC3E}">
        <p14:creationId xmlns:p14="http://schemas.microsoft.com/office/powerpoint/2010/main" val="2507609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5AA7C848-BB9D-4450-95E9-BB1F845270E1}"/>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8547" name="Notes Placeholder 2">
            <a:extLst>
              <a:ext uri="{FF2B5EF4-FFF2-40B4-BE49-F238E27FC236}">
                <a16:creationId xmlns:a16="http://schemas.microsoft.com/office/drawing/2014/main" id="{EFB16F94-0C42-41B0-BBC6-6FC56CE619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
        <p:nvSpPr>
          <p:cNvPr id="66564" name="Slide Number Placeholder 3">
            <a:extLst>
              <a:ext uri="{FF2B5EF4-FFF2-40B4-BE49-F238E27FC236}">
                <a16:creationId xmlns:a16="http://schemas.microsoft.com/office/drawing/2014/main" id="{BE765FCC-1B00-4447-BA6D-075544A06123}"/>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917A4C91-D63A-4A8D-A3C3-8ED9A9CF10B2}"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rPr>
              <a:pPr marL="0" marR="0" lvl="0" indent="0" algn="r" defTabSz="914400" rtl="0" eaLnBrk="1" fontAlgn="base" latinLnBrk="0" hangingPunct="1">
                <a:lnSpc>
                  <a:spcPct val="100000"/>
                </a:lnSpc>
                <a:spcBef>
                  <a:spcPct val="0"/>
                </a:spcBef>
                <a:spcAft>
                  <a:spcPct val="0"/>
                </a:spcAft>
                <a:buClrTx/>
                <a:buSzTx/>
                <a:buFontTx/>
                <a:buNone/>
                <a:defRPr/>
              </a:pPr>
              <a:t>18</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endParaRPr>
          </a:p>
        </p:txBody>
      </p:sp>
    </p:spTree>
    <p:extLst>
      <p:ext uri="{BB962C8B-B14F-4D97-AF65-F5344CB8AC3E}">
        <p14:creationId xmlns:p14="http://schemas.microsoft.com/office/powerpoint/2010/main" val="4606705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AF43E0C1-98CE-48C6-83F4-7232C4D50972}"/>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6FD4ED07-AFC2-4C9D-AFA4-7BF6E3496F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
        <p:nvSpPr>
          <p:cNvPr id="62468" name="Slide Number Placeholder 3">
            <a:extLst>
              <a:ext uri="{FF2B5EF4-FFF2-40B4-BE49-F238E27FC236}">
                <a16:creationId xmlns:a16="http://schemas.microsoft.com/office/drawing/2014/main" id="{50FD79C2-E381-487E-9A0D-F6B38B929B35}"/>
              </a:ext>
            </a:extLst>
          </p:cNvPr>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549B7561-E3AB-495C-B6CB-1A58ADCECE3C}"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rPr>
              <a:pPr marL="0" marR="0" lvl="0" indent="0" algn="r" defTabSz="914400" rtl="0" eaLnBrk="1" fontAlgn="base" latinLnBrk="0" hangingPunct="1">
                <a:lnSpc>
                  <a:spcPct val="100000"/>
                </a:lnSpc>
                <a:spcBef>
                  <a:spcPct val="0"/>
                </a:spcBef>
                <a:spcAft>
                  <a:spcPct val="0"/>
                </a:spcAft>
                <a:buClrTx/>
                <a:buSzTx/>
                <a:buFontTx/>
                <a:buNone/>
                <a:defRPr/>
              </a:pPr>
              <a:t>19</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endParaRPr>
          </a:p>
        </p:txBody>
      </p:sp>
    </p:spTree>
    <p:extLst>
      <p:ext uri="{BB962C8B-B14F-4D97-AF65-F5344CB8AC3E}">
        <p14:creationId xmlns:p14="http://schemas.microsoft.com/office/powerpoint/2010/main" val="3714081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2</a:t>
            </a:fld>
            <a:endParaRPr lang="en-US"/>
          </a:p>
        </p:txBody>
      </p:sp>
    </p:spTree>
    <p:extLst>
      <p:ext uri="{BB962C8B-B14F-4D97-AF65-F5344CB8AC3E}">
        <p14:creationId xmlns:p14="http://schemas.microsoft.com/office/powerpoint/2010/main" val="21787351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20</a:t>
            </a:fld>
            <a:endParaRPr lang="en-US"/>
          </a:p>
        </p:txBody>
      </p:sp>
    </p:spTree>
    <p:extLst>
      <p:ext uri="{BB962C8B-B14F-4D97-AF65-F5344CB8AC3E}">
        <p14:creationId xmlns:p14="http://schemas.microsoft.com/office/powerpoint/2010/main" val="38534439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4E940BB7-260F-4071-8555-1B496FBDD8E3}"/>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10595" name="Notes Placeholder 2">
            <a:extLst>
              <a:ext uri="{FF2B5EF4-FFF2-40B4-BE49-F238E27FC236}">
                <a16:creationId xmlns:a16="http://schemas.microsoft.com/office/drawing/2014/main" id="{B721246F-4D98-4151-AA24-8559121920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Geneva"/>
              <a:cs typeface="Geneva"/>
            </a:endParaRPr>
          </a:p>
        </p:txBody>
      </p:sp>
      <p:sp>
        <p:nvSpPr>
          <p:cNvPr id="67588" name="Slide Number Placeholder 3">
            <a:extLst>
              <a:ext uri="{FF2B5EF4-FFF2-40B4-BE49-F238E27FC236}">
                <a16:creationId xmlns:a16="http://schemas.microsoft.com/office/drawing/2014/main" id="{7CC531E9-C3DF-4DB1-A5CF-E499A87F576E}"/>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F484D469-9502-4FD3-8250-66C65835534A}" type="slidenum">
              <a:rPr kumimoji="0" lang="en-US" altLang="en-US" sz="1200" b="0" i="0" u="none" strike="noStrike" kern="1200" cap="none" spc="0" normalizeH="0" baseline="0" noProof="0">
                <a:ln>
                  <a:noFill/>
                </a:ln>
                <a:solidFill>
                  <a:prstClr val="black"/>
                </a:solidFill>
                <a:effectLst/>
                <a:uLnTx/>
                <a:uFillTx/>
                <a:latin typeface="Georgia" pitchFamily="18" charset="0"/>
                <a:cs typeface="Arial"/>
              </a:rPr>
              <a:pPr marL="0" marR="0" lvl="0" indent="0" algn="r" defTabSz="914400" rtl="0" eaLnBrk="1" fontAlgn="base" latinLnBrk="0" hangingPunct="1">
                <a:lnSpc>
                  <a:spcPct val="100000"/>
                </a:lnSpc>
                <a:spcBef>
                  <a:spcPct val="0"/>
                </a:spcBef>
                <a:spcAft>
                  <a:spcPct val="0"/>
                </a:spcAft>
                <a:buClrTx/>
                <a:buSzTx/>
                <a:buFontTx/>
                <a:buNone/>
                <a:defRPr/>
              </a:pPr>
              <a:t>21</a:t>
            </a:fld>
            <a:endParaRPr kumimoji="0" lang="en-US" altLang="en-US" sz="1200" b="0" i="0" u="none" strike="noStrike" kern="1200" cap="none" spc="0" normalizeH="0" baseline="0" noProof="0">
              <a:ln>
                <a:noFill/>
              </a:ln>
              <a:solidFill>
                <a:prstClr val="black"/>
              </a:solidFill>
              <a:effectLst/>
              <a:uLnTx/>
              <a:uFillTx/>
              <a:latin typeface="Georgia" pitchFamily="18" charset="0"/>
              <a:cs typeface="Arial"/>
            </a:endParaRPr>
          </a:p>
        </p:txBody>
      </p:sp>
    </p:spTree>
    <p:extLst>
      <p:ext uri="{BB962C8B-B14F-4D97-AF65-F5344CB8AC3E}">
        <p14:creationId xmlns:p14="http://schemas.microsoft.com/office/powerpoint/2010/main" val="36159081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22</a:t>
            </a:fld>
            <a:endParaRPr lang="en-US"/>
          </a:p>
        </p:txBody>
      </p:sp>
    </p:spTree>
    <p:extLst>
      <p:ext uri="{BB962C8B-B14F-4D97-AF65-F5344CB8AC3E}">
        <p14:creationId xmlns:p14="http://schemas.microsoft.com/office/powerpoint/2010/main" val="5036311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a:extLst>
              <a:ext uri="{FF2B5EF4-FFF2-40B4-BE49-F238E27FC236}">
                <a16:creationId xmlns:a16="http://schemas.microsoft.com/office/drawing/2014/main" id="{9D6A5532-352D-4542-9E6A-E9B14C59FE9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1363" indent="-284163" eaLnBrk="0" hangingPunct="0">
              <a:spcBef>
                <a:spcPct val="30000"/>
              </a:spcBef>
              <a:defRPr sz="1200">
                <a:solidFill>
                  <a:schemeClr val="tx1"/>
                </a:solidFill>
                <a:latin typeface="Calibri" panose="020F0502020204030204" pitchFamily="34" charset="0"/>
              </a:defRPr>
            </a:lvl2pPr>
            <a:lvl3pPr marL="1141413" indent="-227013" eaLnBrk="0" hangingPunct="0">
              <a:spcBef>
                <a:spcPct val="30000"/>
              </a:spcBef>
              <a:defRPr sz="1200">
                <a:solidFill>
                  <a:schemeClr val="tx1"/>
                </a:solidFill>
                <a:latin typeface="Calibri" panose="020F0502020204030204" pitchFamily="34" charset="0"/>
              </a:defRPr>
            </a:lvl3pPr>
            <a:lvl4pPr marL="1598613" indent="-227013" eaLnBrk="0" hangingPunct="0">
              <a:spcBef>
                <a:spcPct val="30000"/>
              </a:spcBef>
              <a:defRPr sz="1200">
                <a:solidFill>
                  <a:schemeClr val="tx1"/>
                </a:solidFill>
                <a:latin typeface="Calibri" panose="020F0502020204030204" pitchFamily="34" charset="0"/>
              </a:defRPr>
            </a:lvl4pPr>
            <a:lvl5pPr marL="2055813" indent="-227013" eaLnBrk="0" hangingPunct="0">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DB24510A-5D23-4BD1-97B8-55CCF0236F6F}"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Geneva"/>
                <a:cs typeface="Geneva"/>
              </a:rPr>
              <a:pPr marL="0" marR="0" lvl="0" indent="0" algn="r" defTabSz="914400" rtl="0" eaLnBrk="1" fontAlgn="base" latinLnBrk="0" hangingPunct="1">
                <a:lnSpc>
                  <a:spcPct val="100000"/>
                </a:lnSpc>
                <a:spcBef>
                  <a:spcPct val="0"/>
                </a:spcBef>
                <a:spcAft>
                  <a:spcPct val="0"/>
                </a:spcAft>
                <a:buClrTx/>
                <a:buSzTx/>
                <a:buFontTx/>
                <a:buNone/>
                <a:defRPr/>
              </a:pPr>
              <a:t>23</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Geneva"/>
              <a:cs typeface="Geneva"/>
            </a:endParaRPr>
          </a:p>
        </p:txBody>
      </p:sp>
      <p:sp>
        <p:nvSpPr>
          <p:cNvPr id="116739" name="Rectangle 2">
            <a:extLst>
              <a:ext uri="{FF2B5EF4-FFF2-40B4-BE49-F238E27FC236}">
                <a16:creationId xmlns:a16="http://schemas.microsoft.com/office/drawing/2014/main" id="{67A98977-0D3F-47B8-897B-D6F63A81ADC5}"/>
              </a:ext>
            </a:extLst>
          </p:cNvPr>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16740" name="Rectangle 3">
            <a:extLst>
              <a:ext uri="{FF2B5EF4-FFF2-40B4-BE49-F238E27FC236}">
                <a16:creationId xmlns:a16="http://schemas.microsoft.com/office/drawing/2014/main" id="{F3331AB3-DB8E-4668-98DF-1101CE95156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464128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24</a:t>
            </a:fld>
            <a:endParaRPr lang="en-US"/>
          </a:p>
        </p:txBody>
      </p:sp>
    </p:spTree>
    <p:extLst>
      <p:ext uri="{BB962C8B-B14F-4D97-AF65-F5344CB8AC3E}">
        <p14:creationId xmlns:p14="http://schemas.microsoft.com/office/powerpoint/2010/main" val="15046726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26</a:t>
            </a:fld>
            <a:endParaRPr lang="en-US"/>
          </a:p>
        </p:txBody>
      </p:sp>
    </p:spTree>
    <p:extLst>
      <p:ext uri="{BB962C8B-B14F-4D97-AF65-F5344CB8AC3E}">
        <p14:creationId xmlns:p14="http://schemas.microsoft.com/office/powerpoint/2010/main" val="1095175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27</a:t>
            </a:fld>
            <a:endParaRPr lang="en-US"/>
          </a:p>
        </p:txBody>
      </p:sp>
    </p:spTree>
    <p:extLst>
      <p:ext uri="{BB962C8B-B14F-4D97-AF65-F5344CB8AC3E}">
        <p14:creationId xmlns:p14="http://schemas.microsoft.com/office/powerpoint/2010/main" val="182357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a:extLst>
              <a:ext uri="{FF2B5EF4-FFF2-40B4-BE49-F238E27FC236}">
                <a16:creationId xmlns:a16="http://schemas.microsoft.com/office/drawing/2014/main" id="{080E8551-4375-4F36-9B44-81B021F7EE5F}"/>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18787" name="Notes Placeholder 2">
            <a:extLst>
              <a:ext uri="{FF2B5EF4-FFF2-40B4-BE49-F238E27FC236}">
                <a16:creationId xmlns:a16="http://schemas.microsoft.com/office/drawing/2014/main" id="{873F3103-E097-420F-ADF9-884B231BEE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
        <p:nvSpPr>
          <p:cNvPr id="73732" name="Slide Number Placeholder 3">
            <a:extLst>
              <a:ext uri="{FF2B5EF4-FFF2-40B4-BE49-F238E27FC236}">
                <a16:creationId xmlns:a16="http://schemas.microsoft.com/office/drawing/2014/main" id="{13DCAFA9-184D-4DD9-A1D1-E0ABEB9C9CF0}"/>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0BB0573B-0396-430E-BAAD-EE7C7A656150}"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rPr>
              <a:pPr marL="0" marR="0" lvl="0" indent="0" algn="r" defTabSz="914400" rtl="0" eaLnBrk="1" fontAlgn="base" latinLnBrk="0" hangingPunct="1">
                <a:lnSpc>
                  <a:spcPct val="100000"/>
                </a:lnSpc>
                <a:spcBef>
                  <a:spcPct val="0"/>
                </a:spcBef>
                <a:spcAft>
                  <a:spcPct val="0"/>
                </a:spcAft>
                <a:buClrTx/>
                <a:buSzTx/>
                <a:buFontTx/>
                <a:buNone/>
                <a:defRPr/>
              </a:pPr>
              <a:t>28</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endParaRPr>
          </a:p>
        </p:txBody>
      </p:sp>
    </p:spTree>
    <p:extLst>
      <p:ext uri="{BB962C8B-B14F-4D97-AF65-F5344CB8AC3E}">
        <p14:creationId xmlns:p14="http://schemas.microsoft.com/office/powerpoint/2010/main" val="33377096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29</a:t>
            </a:fld>
            <a:endParaRPr lang="en-US"/>
          </a:p>
        </p:txBody>
      </p:sp>
    </p:spTree>
    <p:extLst>
      <p:ext uri="{BB962C8B-B14F-4D97-AF65-F5344CB8AC3E}">
        <p14:creationId xmlns:p14="http://schemas.microsoft.com/office/powerpoint/2010/main" val="2604947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30</a:t>
            </a:fld>
            <a:endParaRPr lang="en-US"/>
          </a:p>
        </p:txBody>
      </p:sp>
    </p:spTree>
    <p:extLst>
      <p:ext uri="{BB962C8B-B14F-4D97-AF65-F5344CB8AC3E}">
        <p14:creationId xmlns:p14="http://schemas.microsoft.com/office/powerpoint/2010/main" val="2689090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3</a:t>
            </a:fld>
            <a:endParaRPr lang="en-US"/>
          </a:p>
        </p:txBody>
      </p:sp>
    </p:spTree>
    <p:extLst>
      <p:ext uri="{BB962C8B-B14F-4D97-AF65-F5344CB8AC3E}">
        <p14:creationId xmlns:p14="http://schemas.microsoft.com/office/powerpoint/2010/main" val="34402763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B55BE5F0-AFA4-4052-B575-780C03556952}" type="slidenum">
              <a:rPr lang="en-US" smtClean="0"/>
              <a:t>31</a:t>
            </a:fld>
            <a:endParaRPr lang="en-US"/>
          </a:p>
        </p:txBody>
      </p:sp>
    </p:spTree>
    <p:extLst>
      <p:ext uri="{BB962C8B-B14F-4D97-AF65-F5344CB8AC3E}">
        <p14:creationId xmlns:p14="http://schemas.microsoft.com/office/powerpoint/2010/main" val="30007533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08C8CF5-7E11-4C07-A6D4-1C0506F97B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25718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55BE5F0-AFA4-4052-B575-780C03556952}" type="slidenum">
              <a:rPr lang="en-US" smtClean="0"/>
              <a:t>33</a:t>
            </a:fld>
            <a:endParaRPr lang="en-US"/>
          </a:p>
        </p:txBody>
      </p:sp>
    </p:spTree>
    <p:extLst>
      <p:ext uri="{BB962C8B-B14F-4D97-AF65-F5344CB8AC3E}">
        <p14:creationId xmlns:p14="http://schemas.microsoft.com/office/powerpoint/2010/main" val="40127929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08C8CF5-7E11-4C07-A6D4-1C0506F97B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79992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08C8CF5-7E11-4C07-A6D4-1C0506F97B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46264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08C8CF5-7E11-4C07-A6D4-1C0506F97B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28078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08C8CF5-7E11-4C07-A6D4-1C0506F97B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76648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08C8CF5-7E11-4C07-A6D4-1C0506F97B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50472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55BE5F0-AFA4-4052-B575-780C03556952}" type="slidenum">
              <a:rPr lang="en-US" smtClean="0"/>
              <a:t>39</a:t>
            </a:fld>
            <a:endParaRPr lang="en-US"/>
          </a:p>
        </p:txBody>
      </p:sp>
    </p:spTree>
    <p:extLst>
      <p:ext uri="{BB962C8B-B14F-4D97-AF65-F5344CB8AC3E}">
        <p14:creationId xmlns:p14="http://schemas.microsoft.com/office/powerpoint/2010/main" val="18574619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08C8CF5-7E11-4C07-A6D4-1C0506F97B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6104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4</a:t>
            </a:fld>
            <a:endParaRPr lang="en-US"/>
          </a:p>
        </p:txBody>
      </p:sp>
    </p:spTree>
    <p:extLst>
      <p:ext uri="{BB962C8B-B14F-4D97-AF65-F5344CB8AC3E}">
        <p14:creationId xmlns:p14="http://schemas.microsoft.com/office/powerpoint/2010/main" val="26543755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08C8CF5-7E11-4C07-A6D4-1C0506F97B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40740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08C8CF5-7E11-4C07-A6D4-1C0506F97B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42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79522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a:extLst>
              <a:ext uri="{FF2B5EF4-FFF2-40B4-BE49-F238E27FC236}">
                <a16:creationId xmlns:a16="http://schemas.microsoft.com/office/drawing/2014/main" id="{C89EB2B4-C581-46BD-A000-6C656490EB8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39775" indent="-282575" eaLnBrk="0" hangingPunct="0">
              <a:spcBef>
                <a:spcPct val="30000"/>
              </a:spcBef>
              <a:defRPr sz="1200">
                <a:solidFill>
                  <a:schemeClr val="tx1"/>
                </a:solidFill>
                <a:latin typeface="Calibri" panose="020F0502020204030204" pitchFamily="34" charset="0"/>
              </a:defRPr>
            </a:lvl2pPr>
            <a:lvl3pPr marL="1139825" indent="-225425" eaLnBrk="0" hangingPunct="0">
              <a:spcBef>
                <a:spcPct val="30000"/>
              </a:spcBef>
              <a:defRPr sz="1200">
                <a:solidFill>
                  <a:schemeClr val="tx1"/>
                </a:solidFill>
                <a:latin typeface="Calibri" panose="020F0502020204030204" pitchFamily="34" charset="0"/>
              </a:defRPr>
            </a:lvl3pPr>
            <a:lvl4pPr marL="1597025" indent="-225425" eaLnBrk="0" hangingPunct="0">
              <a:spcBef>
                <a:spcPct val="30000"/>
              </a:spcBef>
              <a:defRPr sz="1200">
                <a:solidFill>
                  <a:schemeClr val="tx1"/>
                </a:solidFill>
                <a:latin typeface="Calibri" panose="020F0502020204030204" pitchFamily="34" charset="0"/>
              </a:defRPr>
            </a:lvl4pPr>
            <a:lvl5pPr marL="2054225" indent="-225425" eaLnBrk="0" hangingPunct="0">
              <a:spcBef>
                <a:spcPct val="30000"/>
              </a:spcBef>
              <a:defRPr sz="1200">
                <a:solidFill>
                  <a:schemeClr val="tx1"/>
                </a:solidFill>
                <a:latin typeface="Calibri" panose="020F0502020204030204" pitchFamily="34" charset="0"/>
              </a:defRPr>
            </a:lvl5pPr>
            <a:lvl6pPr marL="2511425" indent="-225425" eaLnBrk="0" fontAlgn="base" hangingPunct="0">
              <a:spcBef>
                <a:spcPct val="30000"/>
              </a:spcBef>
              <a:spcAft>
                <a:spcPct val="0"/>
              </a:spcAft>
              <a:defRPr sz="1200">
                <a:solidFill>
                  <a:schemeClr val="tx1"/>
                </a:solidFill>
                <a:latin typeface="Calibri" panose="020F0502020204030204" pitchFamily="34" charset="0"/>
              </a:defRPr>
            </a:lvl6pPr>
            <a:lvl7pPr marL="2968625" indent="-225425" eaLnBrk="0" fontAlgn="base" hangingPunct="0">
              <a:spcBef>
                <a:spcPct val="30000"/>
              </a:spcBef>
              <a:spcAft>
                <a:spcPct val="0"/>
              </a:spcAft>
              <a:defRPr sz="1200">
                <a:solidFill>
                  <a:schemeClr val="tx1"/>
                </a:solidFill>
                <a:latin typeface="Calibri" panose="020F0502020204030204" pitchFamily="34" charset="0"/>
              </a:defRPr>
            </a:lvl7pPr>
            <a:lvl8pPr marL="3425825" indent="-225425" eaLnBrk="0" fontAlgn="base" hangingPunct="0">
              <a:spcBef>
                <a:spcPct val="30000"/>
              </a:spcBef>
              <a:spcAft>
                <a:spcPct val="0"/>
              </a:spcAft>
              <a:defRPr sz="1200">
                <a:solidFill>
                  <a:schemeClr val="tx1"/>
                </a:solidFill>
                <a:latin typeface="Calibri" panose="020F0502020204030204" pitchFamily="34" charset="0"/>
              </a:defRPr>
            </a:lvl8pPr>
            <a:lvl9pPr marL="3883025" indent="-225425"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72151F1-4577-4204-B716-3A7CBF6D887B}"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Geneva"/>
                <a:cs typeface="Geneva"/>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Geneva"/>
              <a:cs typeface="Geneva"/>
            </a:endParaRPr>
          </a:p>
        </p:txBody>
      </p:sp>
      <p:sp>
        <p:nvSpPr>
          <p:cNvPr id="119811" name="Rectangle 2">
            <a:extLst>
              <a:ext uri="{FF2B5EF4-FFF2-40B4-BE49-F238E27FC236}">
                <a16:creationId xmlns:a16="http://schemas.microsoft.com/office/drawing/2014/main" id="{C0C4F692-1BFB-41F6-A5F1-BC242FE6A00C}"/>
              </a:ext>
            </a:extLst>
          </p:cNvPr>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19812" name="Rectangle 3">
            <a:extLst>
              <a:ext uri="{FF2B5EF4-FFF2-40B4-BE49-F238E27FC236}">
                <a16:creationId xmlns:a16="http://schemas.microsoft.com/office/drawing/2014/main" id="{7128DE61-9BDA-4B71-9F4B-0E6A56655B3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5908723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1C3305B-A291-4EF0-AE9F-61C8658BE82D}" type="slidenum">
              <a:rPr kumimoji="0" lang="en-US" sz="1200" b="0" i="0" u="none" strike="noStrike" kern="1200" cap="none" spc="0" normalizeH="0" baseline="0" noProof="0" smtClean="0">
                <a:ln>
                  <a:noFill/>
                </a:ln>
                <a:solidFill>
                  <a:prstClr val="black"/>
                </a:solidFill>
                <a:effectLst/>
                <a:uLnTx/>
                <a:uFillTx/>
                <a:latin typeface="Arial"/>
                <a:cs typeface="Arial"/>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sz="1200" b="0" i="0" u="none" strike="noStrike" kern="1200" cap="none" spc="0" normalizeH="0" baseline="0" noProof="0">
              <a:ln>
                <a:noFill/>
              </a:ln>
              <a:solidFill>
                <a:prstClr val="black"/>
              </a:solidFill>
              <a:effectLst/>
              <a:uLnTx/>
              <a:uFillTx/>
              <a:latin typeface="Arial"/>
              <a:cs typeface="Arial"/>
            </a:endParaRPr>
          </a:p>
        </p:txBody>
      </p:sp>
    </p:spTree>
    <p:extLst>
      <p:ext uri="{BB962C8B-B14F-4D97-AF65-F5344CB8AC3E}">
        <p14:creationId xmlns:p14="http://schemas.microsoft.com/office/powerpoint/2010/main" val="248074220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1C3305B-A291-4EF0-AE9F-61C8658BE82D}" type="slidenum">
              <a:rPr kumimoji="0" lang="en-US" sz="1200" b="0" i="0" u="none" strike="noStrike" kern="1200" cap="none" spc="0" normalizeH="0" baseline="0" noProof="0" smtClean="0">
                <a:ln>
                  <a:noFill/>
                </a:ln>
                <a:solidFill>
                  <a:prstClr val="black"/>
                </a:solidFill>
                <a:effectLst/>
                <a:uLnTx/>
                <a:uFillTx/>
                <a:latin typeface="Arial"/>
                <a:cs typeface="Arial"/>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Arial"/>
              <a:cs typeface="Arial"/>
            </a:endParaRPr>
          </a:p>
        </p:txBody>
      </p:sp>
    </p:spTree>
    <p:extLst>
      <p:ext uri="{BB962C8B-B14F-4D97-AF65-F5344CB8AC3E}">
        <p14:creationId xmlns:p14="http://schemas.microsoft.com/office/powerpoint/2010/main" val="31051293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1C3305B-A291-4EF0-AE9F-61C8658BE82D}" type="slidenum">
              <a:rPr kumimoji="0" lang="en-US" sz="1200" b="0" i="0" u="none" strike="noStrike" kern="1200" cap="none" spc="0" normalizeH="0" baseline="0" noProof="0" smtClean="0">
                <a:ln>
                  <a:noFill/>
                </a:ln>
                <a:solidFill>
                  <a:prstClr val="black"/>
                </a:solidFill>
                <a:effectLst/>
                <a:uLnTx/>
                <a:uFillTx/>
                <a:latin typeface="Arial"/>
                <a:cs typeface="Arial"/>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Arial"/>
              <a:cs typeface="Arial"/>
            </a:endParaRPr>
          </a:p>
        </p:txBody>
      </p:sp>
    </p:spTree>
    <p:extLst>
      <p:ext uri="{BB962C8B-B14F-4D97-AF65-F5344CB8AC3E}">
        <p14:creationId xmlns:p14="http://schemas.microsoft.com/office/powerpoint/2010/main" val="8070917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1C3305B-A291-4EF0-AE9F-61C8658BE82D}" type="slidenum">
              <a:rPr kumimoji="0" lang="en-US" sz="1200" b="0" i="0" u="none" strike="noStrike" kern="1200" cap="none" spc="0" normalizeH="0" baseline="0" noProof="0" smtClean="0">
                <a:ln>
                  <a:noFill/>
                </a:ln>
                <a:solidFill>
                  <a:prstClr val="black"/>
                </a:solidFill>
                <a:effectLst/>
                <a:uLnTx/>
                <a:uFillTx/>
                <a:latin typeface="Arial"/>
                <a:cs typeface="Arial"/>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Arial"/>
              <a:cs typeface="Arial"/>
            </a:endParaRPr>
          </a:p>
        </p:txBody>
      </p:sp>
    </p:spTree>
    <p:extLst>
      <p:ext uri="{BB962C8B-B14F-4D97-AF65-F5344CB8AC3E}">
        <p14:creationId xmlns:p14="http://schemas.microsoft.com/office/powerpoint/2010/main" val="318784245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48</a:t>
            </a:fld>
            <a:endParaRPr lang="en-US"/>
          </a:p>
        </p:txBody>
      </p:sp>
    </p:spTree>
    <p:extLst>
      <p:ext uri="{BB962C8B-B14F-4D97-AF65-F5344CB8AC3E}">
        <p14:creationId xmlns:p14="http://schemas.microsoft.com/office/powerpoint/2010/main" val="161016757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49</a:t>
            </a:fld>
            <a:endParaRPr lang="en-US"/>
          </a:p>
        </p:txBody>
      </p:sp>
    </p:spTree>
    <p:extLst>
      <p:ext uri="{BB962C8B-B14F-4D97-AF65-F5344CB8AC3E}">
        <p14:creationId xmlns:p14="http://schemas.microsoft.com/office/powerpoint/2010/main" val="266751488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50</a:t>
            </a:fld>
            <a:endParaRPr lang="en-US"/>
          </a:p>
        </p:txBody>
      </p:sp>
    </p:spTree>
    <p:extLst>
      <p:ext uri="{BB962C8B-B14F-4D97-AF65-F5344CB8AC3E}">
        <p14:creationId xmlns:p14="http://schemas.microsoft.com/office/powerpoint/2010/main" val="3301368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5</a:t>
            </a:fld>
            <a:endParaRPr lang="en-US"/>
          </a:p>
        </p:txBody>
      </p:sp>
    </p:spTree>
    <p:extLst>
      <p:ext uri="{BB962C8B-B14F-4D97-AF65-F5344CB8AC3E}">
        <p14:creationId xmlns:p14="http://schemas.microsoft.com/office/powerpoint/2010/main" val="367791971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51</a:t>
            </a:fld>
            <a:endParaRPr lang="en-US"/>
          </a:p>
        </p:txBody>
      </p:sp>
    </p:spTree>
    <p:extLst>
      <p:ext uri="{BB962C8B-B14F-4D97-AF65-F5344CB8AC3E}">
        <p14:creationId xmlns:p14="http://schemas.microsoft.com/office/powerpoint/2010/main" val="49172680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52</a:t>
            </a:fld>
            <a:endParaRPr lang="en-US"/>
          </a:p>
        </p:txBody>
      </p:sp>
    </p:spTree>
    <p:extLst>
      <p:ext uri="{BB962C8B-B14F-4D97-AF65-F5344CB8AC3E}">
        <p14:creationId xmlns:p14="http://schemas.microsoft.com/office/powerpoint/2010/main" val="211702596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C3305B-A291-4EF0-AE9F-61C8658BE82D}" type="slidenum">
              <a:rPr lang="en-US" smtClean="0"/>
              <a:t>53</a:t>
            </a:fld>
            <a:endParaRPr lang="en-US"/>
          </a:p>
        </p:txBody>
      </p:sp>
    </p:spTree>
    <p:extLst>
      <p:ext uri="{BB962C8B-B14F-4D97-AF65-F5344CB8AC3E}">
        <p14:creationId xmlns:p14="http://schemas.microsoft.com/office/powerpoint/2010/main" val="378690241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C3305B-A291-4EF0-AE9F-61C8658BE82D}" type="slidenum">
              <a:rPr lang="en-US" smtClean="0"/>
              <a:t>54</a:t>
            </a:fld>
            <a:endParaRPr lang="en-US"/>
          </a:p>
        </p:txBody>
      </p:sp>
    </p:spTree>
    <p:extLst>
      <p:ext uri="{BB962C8B-B14F-4D97-AF65-F5344CB8AC3E}">
        <p14:creationId xmlns:p14="http://schemas.microsoft.com/office/powerpoint/2010/main" val="397026648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55</a:t>
            </a:fld>
            <a:endParaRPr lang="en-US"/>
          </a:p>
        </p:txBody>
      </p:sp>
    </p:spTree>
    <p:extLst>
      <p:ext uri="{BB962C8B-B14F-4D97-AF65-F5344CB8AC3E}">
        <p14:creationId xmlns:p14="http://schemas.microsoft.com/office/powerpoint/2010/main" val="396870620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56</a:t>
            </a:fld>
            <a:endParaRPr lang="en-US"/>
          </a:p>
        </p:txBody>
      </p:sp>
    </p:spTree>
    <p:extLst>
      <p:ext uri="{BB962C8B-B14F-4D97-AF65-F5344CB8AC3E}">
        <p14:creationId xmlns:p14="http://schemas.microsoft.com/office/powerpoint/2010/main" val="218777725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57</a:t>
            </a:fld>
            <a:endParaRPr lang="en-US"/>
          </a:p>
        </p:txBody>
      </p:sp>
    </p:spTree>
    <p:extLst>
      <p:ext uri="{BB962C8B-B14F-4D97-AF65-F5344CB8AC3E}">
        <p14:creationId xmlns:p14="http://schemas.microsoft.com/office/powerpoint/2010/main" val="276898006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58</a:t>
            </a:fld>
            <a:endParaRPr lang="en-US"/>
          </a:p>
        </p:txBody>
      </p:sp>
    </p:spTree>
    <p:extLst>
      <p:ext uri="{BB962C8B-B14F-4D97-AF65-F5344CB8AC3E}">
        <p14:creationId xmlns:p14="http://schemas.microsoft.com/office/powerpoint/2010/main" val="400604948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59</a:t>
            </a:fld>
            <a:endParaRPr lang="en-US"/>
          </a:p>
        </p:txBody>
      </p:sp>
    </p:spTree>
    <p:extLst>
      <p:ext uri="{BB962C8B-B14F-4D97-AF65-F5344CB8AC3E}">
        <p14:creationId xmlns:p14="http://schemas.microsoft.com/office/powerpoint/2010/main" val="218528140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60</a:t>
            </a:fld>
            <a:endParaRPr lang="en-US"/>
          </a:p>
        </p:txBody>
      </p:sp>
    </p:spTree>
    <p:extLst>
      <p:ext uri="{BB962C8B-B14F-4D97-AF65-F5344CB8AC3E}">
        <p14:creationId xmlns:p14="http://schemas.microsoft.com/office/powerpoint/2010/main" val="2505003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6</a:t>
            </a:fld>
            <a:endParaRPr lang="en-US"/>
          </a:p>
        </p:txBody>
      </p:sp>
    </p:spTree>
    <p:extLst>
      <p:ext uri="{BB962C8B-B14F-4D97-AF65-F5344CB8AC3E}">
        <p14:creationId xmlns:p14="http://schemas.microsoft.com/office/powerpoint/2010/main" val="210176646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97F7863F-BF00-4232-BED4-4F236D3BA079}"/>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93C5B336-9788-49B6-A5A0-261FB50C35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
        <p:nvSpPr>
          <p:cNvPr id="23556" name="Slide Number Placeholder 3">
            <a:extLst>
              <a:ext uri="{FF2B5EF4-FFF2-40B4-BE49-F238E27FC236}">
                <a16:creationId xmlns:a16="http://schemas.microsoft.com/office/drawing/2014/main" id="{FB740D62-76B0-419F-AD1F-05DD93047C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36F01A89-6DD1-41ED-9244-0AD6CBFFCC28}"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61</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598692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0AE6EDEE-9C75-47DC-A44D-89A84017BD83}"/>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8C31D4C0-FFAC-4190-A670-31F8D53FF7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Geneva"/>
              <a:cs typeface="Geneva"/>
            </a:endParaRPr>
          </a:p>
        </p:txBody>
      </p:sp>
      <p:sp>
        <p:nvSpPr>
          <p:cNvPr id="74756" name="Slide Number Placeholder 3">
            <a:extLst>
              <a:ext uri="{FF2B5EF4-FFF2-40B4-BE49-F238E27FC236}">
                <a16:creationId xmlns:a16="http://schemas.microsoft.com/office/drawing/2014/main" id="{01DBE023-227E-4861-81E0-CE8CC9ED50EA}"/>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D354F400-B872-443C-83EA-568640539E4F}" type="slidenum">
              <a:rPr kumimoji="0" lang="en-US" altLang="en-US" sz="1200" b="0" i="0" u="none" strike="noStrike" kern="1200" cap="none" spc="0" normalizeH="0" baseline="0" noProof="0">
                <a:ln>
                  <a:noFill/>
                </a:ln>
                <a:solidFill>
                  <a:prstClr val="black"/>
                </a:solidFill>
                <a:effectLst/>
                <a:uLnTx/>
                <a:uFillTx/>
                <a:latin typeface="Georgia" pitchFamily="18" charset="0"/>
                <a:cs typeface="Arial"/>
              </a:rPr>
              <a:pPr marL="0" marR="0" lvl="0" indent="0" algn="r" defTabSz="914400" rtl="0" eaLnBrk="1" fontAlgn="base" latinLnBrk="0" hangingPunct="1">
                <a:lnSpc>
                  <a:spcPct val="100000"/>
                </a:lnSpc>
                <a:spcBef>
                  <a:spcPct val="0"/>
                </a:spcBef>
                <a:spcAft>
                  <a:spcPct val="0"/>
                </a:spcAft>
                <a:buClrTx/>
                <a:buSzTx/>
                <a:buFontTx/>
                <a:buNone/>
                <a:defRPr/>
              </a:pPr>
              <a:t>62</a:t>
            </a:fld>
            <a:endParaRPr kumimoji="0" lang="en-US" altLang="en-US" sz="1200" b="0" i="0" u="none" strike="noStrike" kern="1200" cap="none" spc="0" normalizeH="0" baseline="0" noProof="0">
              <a:ln>
                <a:noFill/>
              </a:ln>
              <a:solidFill>
                <a:prstClr val="black"/>
              </a:solidFill>
              <a:effectLst/>
              <a:uLnTx/>
              <a:uFillTx/>
              <a:latin typeface="Georgia" pitchFamily="18" charset="0"/>
              <a:cs typeface="Arial"/>
            </a:endParaRPr>
          </a:p>
        </p:txBody>
      </p:sp>
    </p:spTree>
    <p:extLst>
      <p:ext uri="{BB962C8B-B14F-4D97-AF65-F5344CB8AC3E}">
        <p14:creationId xmlns:p14="http://schemas.microsoft.com/office/powerpoint/2010/main" val="250854266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63</a:t>
            </a:fld>
            <a:endParaRPr lang="en-US"/>
          </a:p>
        </p:txBody>
      </p:sp>
    </p:spTree>
    <p:extLst>
      <p:ext uri="{BB962C8B-B14F-4D97-AF65-F5344CB8AC3E}">
        <p14:creationId xmlns:p14="http://schemas.microsoft.com/office/powerpoint/2010/main" val="311588942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64</a:t>
            </a:fld>
            <a:endParaRPr lang="en-US"/>
          </a:p>
        </p:txBody>
      </p:sp>
    </p:spTree>
    <p:extLst>
      <p:ext uri="{BB962C8B-B14F-4D97-AF65-F5344CB8AC3E}">
        <p14:creationId xmlns:p14="http://schemas.microsoft.com/office/powerpoint/2010/main" val="191590095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65</a:t>
            </a:fld>
            <a:endParaRPr lang="en-US"/>
          </a:p>
        </p:txBody>
      </p:sp>
    </p:spTree>
    <p:extLst>
      <p:ext uri="{BB962C8B-B14F-4D97-AF65-F5344CB8AC3E}">
        <p14:creationId xmlns:p14="http://schemas.microsoft.com/office/powerpoint/2010/main" val="395143324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66</a:t>
            </a:fld>
            <a:endParaRPr lang="en-US"/>
          </a:p>
        </p:txBody>
      </p:sp>
    </p:spTree>
    <p:extLst>
      <p:ext uri="{BB962C8B-B14F-4D97-AF65-F5344CB8AC3E}">
        <p14:creationId xmlns:p14="http://schemas.microsoft.com/office/powerpoint/2010/main" val="334293760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67</a:t>
            </a:fld>
            <a:endParaRPr lang="en-US"/>
          </a:p>
        </p:txBody>
      </p:sp>
    </p:spTree>
    <p:extLst>
      <p:ext uri="{BB962C8B-B14F-4D97-AF65-F5344CB8AC3E}">
        <p14:creationId xmlns:p14="http://schemas.microsoft.com/office/powerpoint/2010/main" val="279610292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68</a:t>
            </a:fld>
            <a:endParaRPr lang="en-US"/>
          </a:p>
        </p:txBody>
      </p:sp>
    </p:spTree>
    <p:extLst>
      <p:ext uri="{BB962C8B-B14F-4D97-AF65-F5344CB8AC3E}">
        <p14:creationId xmlns:p14="http://schemas.microsoft.com/office/powerpoint/2010/main" val="164340241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69</a:t>
            </a:fld>
            <a:endParaRPr lang="en-US"/>
          </a:p>
        </p:txBody>
      </p:sp>
    </p:spTree>
    <p:extLst>
      <p:ext uri="{BB962C8B-B14F-4D97-AF65-F5344CB8AC3E}">
        <p14:creationId xmlns:p14="http://schemas.microsoft.com/office/powerpoint/2010/main" val="335823643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70</a:t>
            </a:fld>
            <a:endParaRPr lang="en-US"/>
          </a:p>
        </p:txBody>
      </p:sp>
    </p:spTree>
    <p:extLst>
      <p:ext uri="{BB962C8B-B14F-4D97-AF65-F5344CB8AC3E}">
        <p14:creationId xmlns:p14="http://schemas.microsoft.com/office/powerpoint/2010/main" val="4145160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7</a:t>
            </a:fld>
            <a:endParaRPr lang="en-US"/>
          </a:p>
        </p:txBody>
      </p:sp>
    </p:spTree>
    <p:extLst>
      <p:ext uri="{BB962C8B-B14F-4D97-AF65-F5344CB8AC3E}">
        <p14:creationId xmlns:p14="http://schemas.microsoft.com/office/powerpoint/2010/main" val="152339133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71</a:t>
            </a:fld>
            <a:endParaRPr lang="en-US"/>
          </a:p>
        </p:txBody>
      </p:sp>
    </p:spTree>
    <p:extLst>
      <p:ext uri="{BB962C8B-B14F-4D97-AF65-F5344CB8AC3E}">
        <p14:creationId xmlns:p14="http://schemas.microsoft.com/office/powerpoint/2010/main" val="147108822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97F7863F-BF00-4232-BED4-4F236D3BA079}"/>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93C5B336-9788-49B6-A5A0-261FB50C35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
        <p:nvSpPr>
          <p:cNvPr id="23556" name="Slide Number Placeholder 3">
            <a:extLst>
              <a:ext uri="{FF2B5EF4-FFF2-40B4-BE49-F238E27FC236}">
                <a16:creationId xmlns:a16="http://schemas.microsoft.com/office/drawing/2014/main" id="{FB740D62-76B0-419F-AD1F-05DD93047C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36F01A89-6DD1-41ED-9244-0AD6CBFFCC28}"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72</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2886006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73</a:t>
            </a:fld>
            <a:endParaRPr lang="en-US"/>
          </a:p>
        </p:txBody>
      </p:sp>
    </p:spTree>
    <p:extLst>
      <p:ext uri="{BB962C8B-B14F-4D97-AF65-F5344CB8AC3E}">
        <p14:creationId xmlns:p14="http://schemas.microsoft.com/office/powerpoint/2010/main" val="362423944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74</a:t>
            </a:fld>
            <a:endParaRPr lang="en-US"/>
          </a:p>
        </p:txBody>
      </p:sp>
    </p:spTree>
    <p:extLst>
      <p:ext uri="{BB962C8B-B14F-4D97-AF65-F5344CB8AC3E}">
        <p14:creationId xmlns:p14="http://schemas.microsoft.com/office/powerpoint/2010/main" val="382684601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75</a:t>
            </a:fld>
            <a:endParaRPr lang="en-US"/>
          </a:p>
        </p:txBody>
      </p:sp>
    </p:spTree>
    <p:extLst>
      <p:ext uri="{BB962C8B-B14F-4D97-AF65-F5344CB8AC3E}">
        <p14:creationId xmlns:p14="http://schemas.microsoft.com/office/powerpoint/2010/main" val="364353854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76</a:t>
            </a:fld>
            <a:endParaRPr lang="en-US"/>
          </a:p>
        </p:txBody>
      </p:sp>
    </p:spTree>
    <p:extLst>
      <p:ext uri="{BB962C8B-B14F-4D97-AF65-F5344CB8AC3E}">
        <p14:creationId xmlns:p14="http://schemas.microsoft.com/office/powerpoint/2010/main" val="317920480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77</a:t>
            </a:fld>
            <a:endParaRPr lang="en-US"/>
          </a:p>
        </p:txBody>
      </p:sp>
    </p:spTree>
    <p:extLst>
      <p:ext uri="{BB962C8B-B14F-4D97-AF65-F5344CB8AC3E}">
        <p14:creationId xmlns:p14="http://schemas.microsoft.com/office/powerpoint/2010/main" val="311366753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78</a:t>
            </a:fld>
            <a:endParaRPr lang="en-US"/>
          </a:p>
        </p:txBody>
      </p:sp>
    </p:spTree>
    <p:extLst>
      <p:ext uri="{BB962C8B-B14F-4D97-AF65-F5344CB8AC3E}">
        <p14:creationId xmlns:p14="http://schemas.microsoft.com/office/powerpoint/2010/main" val="253649818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79</a:t>
            </a:fld>
            <a:endParaRPr lang="en-US"/>
          </a:p>
        </p:txBody>
      </p:sp>
    </p:spTree>
    <p:extLst>
      <p:ext uri="{BB962C8B-B14F-4D97-AF65-F5344CB8AC3E}">
        <p14:creationId xmlns:p14="http://schemas.microsoft.com/office/powerpoint/2010/main" val="330657349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80</a:t>
            </a:fld>
            <a:endParaRPr lang="en-US"/>
          </a:p>
        </p:txBody>
      </p:sp>
    </p:spTree>
    <p:extLst>
      <p:ext uri="{BB962C8B-B14F-4D97-AF65-F5344CB8AC3E}">
        <p14:creationId xmlns:p14="http://schemas.microsoft.com/office/powerpoint/2010/main" val="149346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8</a:t>
            </a:fld>
            <a:endParaRPr lang="en-US"/>
          </a:p>
        </p:txBody>
      </p:sp>
    </p:spTree>
    <p:extLst>
      <p:ext uri="{BB962C8B-B14F-4D97-AF65-F5344CB8AC3E}">
        <p14:creationId xmlns:p14="http://schemas.microsoft.com/office/powerpoint/2010/main" val="5765164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81</a:t>
            </a:fld>
            <a:endParaRPr lang="en-US"/>
          </a:p>
        </p:txBody>
      </p:sp>
    </p:spTree>
    <p:extLst>
      <p:ext uri="{BB962C8B-B14F-4D97-AF65-F5344CB8AC3E}">
        <p14:creationId xmlns:p14="http://schemas.microsoft.com/office/powerpoint/2010/main" val="59618624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C3305B-A291-4EF0-AE9F-61C8658BE82D}" type="slidenum">
              <a:rPr lang="en-US" smtClean="0"/>
              <a:t>82</a:t>
            </a:fld>
            <a:endParaRPr lang="en-US"/>
          </a:p>
        </p:txBody>
      </p:sp>
    </p:spTree>
    <p:extLst>
      <p:ext uri="{BB962C8B-B14F-4D97-AF65-F5344CB8AC3E}">
        <p14:creationId xmlns:p14="http://schemas.microsoft.com/office/powerpoint/2010/main" val="534743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87CE9846-ECFE-43E6-9610-7111E8CCF6F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68350" indent="-293688" eaLnBrk="0" hangingPunct="0">
              <a:spcBef>
                <a:spcPct val="30000"/>
              </a:spcBef>
              <a:defRPr sz="1200">
                <a:solidFill>
                  <a:schemeClr val="tx1"/>
                </a:solidFill>
                <a:latin typeface="Calibri" panose="020F0502020204030204" pitchFamily="34" charset="0"/>
              </a:defRPr>
            </a:lvl2pPr>
            <a:lvl3pPr marL="1182688" indent="-234950" eaLnBrk="0" hangingPunct="0">
              <a:spcBef>
                <a:spcPct val="30000"/>
              </a:spcBef>
              <a:defRPr sz="1200">
                <a:solidFill>
                  <a:schemeClr val="tx1"/>
                </a:solidFill>
                <a:latin typeface="Calibri" panose="020F0502020204030204" pitchFamily="34" charset="0"/>
              </a:defRPr>
            </a:lvl3pPr>
            <a:lvl4pPr marL="1657350" indent="-234950" eaLnBrk="0" hangingPunct="0">
              <a:spcBef>
                <a:spcPct val="30000"/>
              </a:spcBef>
              <a:defRPr sz="1200">
                <a:solidFill>
                  <a:schemeClr val="tx1"/>
                </a:solidFill>
                <a:latin typeface="Calibri" panose="020F0502020204030204" pitchFamily="34" charset="0"/>
              </a:defRPr>
            </a:lvl4pPr>
            <a:lvl5pPr marL="2132013" indent="-234950" eaLnBrk="0" hangingPunct="0">
              <a:spcBef>
                <a:spcPct val="30000"/>
              </a:spcBef>
              <a:defRPr sz="1200">
                <a:solidFill>
                  <a:schemeClr val="tx1"/>
                </a:solidFill>
                <a:latin typeface="Calibri" panose="020F0502020204030204" pitchFamily="34" charset="0"/>
              </a:defRPr>
            </a:lvl5pPr>
            <a:lvl6pPr marL="2589213" indent="-234950" eaLnBrk="0" fontAlgn="base" hangingPunct="0">
              <a:spcBef>
                <a:spcPct val="30000"/>
              </a:spcBef>
              <a:spcAft>
                <a:spcPct val="0"/>
              </a:spcAft>
              <a:defRPr sz="1200">
                <a:solidFill>
                  <a:schemeClr val="tx1"/>
                </a:solidFill>
                <a:latin typeface="Calibri" panose="020F0502020204030204" pitchFamily="34" charset="0"/>
              </a:defRPr>
            </a:lvl6pPr>
            <a:lvl7pPr marL="3046413" indent="-234950" eaLnBrk="0" fontAlgn="base" hangingPunct="0">
              <a:spcBef>
                <a:spcPct val="30000"/>
              </a:spcBef>
              <a:spcAft>
                <a:spcPct val="0"/>
              </a:spcAft>
              <a:defRPr sz="1200">
                <a:solidFill>
                  <a:schemeClr val="tx1"/>
                </a:solidFill>
                <a:latin typeface="Calibri" panose="020F0502020204030204" pitchFamily="34" charset="0"/>
              </a:defRPr>
            </a:lvl7pPr>
            <a:lvl8pPr marL="3503613" indent="-234950" eaLnBrk="0" fontAlgn="base" hangingPunct="0">
              <a:spcBef>
                <a:spcPct val="30000"/>
              </a:spcBef>
              <a:spcAft>
                <a:spcPct val="0"/>
              </a:spcAft>
              <a:defRPr sz="1200">
                <a:solidFill>
                  <a:schemeClr val="tx1"/>
                </a:solidFill>
                <a:latin typeface="Calibri" panose="020F0502020204030204" pitchFamily="34" charset="0"/>
              </a:defRPr>
            </a:lvl8pPr>
            <a:lvl9pPr marL="3960813" indent="-2349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49174102-F1B4-45AD-A840-7D16A98930BB}"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Geneva"/>
                <a:cs typeface="Geneva"/>
              </a:rPr>
              <a:pPr marL="0" marR="0" lvl="0" indent="0" algn="r" defTabSz="914400" rtl="0" eaLnBrk="1" fontAlgn="base" latinLnBrk="0" hangingPunct="1">
                <a:lnSpc>
                  <a:spcPct val="100000"/>
                </a:lnSpc>
                <a:spcBef>
                  <a:spcPct val="0"/>
                </a:spcBef>
                <a:spcAft>
                  <a:spcPct val="0"/>
                </a:spcAft>
                <a:buClrTx/>
                <a:buSzTx/>
                <a:buFontTx/>
                <a:buNone/>
                <a:defRPr/>
              </a:pPr>
              <a:t>84</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Geneva"/>
              <a:cs typeface="Geneva"/>
            </a:endParaRPr>
          </a:p>
        </p:txBody>
      </p:sp>
      <p:sp>
        <p:nvSpPr>
          <p:cNvPr id="104451" name="Rectangle 2">
            <a:extLst>
              <a:ext uri="{FF2B5EF4-FFF2-40B4-BE49-F238E27FC236}">
                <a16:creationId xmlns:a16="http://schemas.microsoft.com/office/drawing/2014/main" id="{71577CD9-8243-442D-8892-8D7C963680CB}"/>
              </a:ext>
            </a:extLst>
          </p:cNvPr>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4452" name="Rectangle 3">
            <a:extLst>
              <a:ext uri="{FF2B5EF4-FFF2-40B4-BE49-F238E27FC236}">
                <a16:creationId xmlns:a16="http://schemas.microsoft.com/office/drawing/2014/main" id="{F2118800-FD90-43D4-8279-BD0FE5EBA09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ea typeface="Geneva"/>
              <a:cs typeface="Geneva"/>
            </a:endParaRPr>
          </a:p>
        </p:txBody>
      </p:sp>
    </p:spTree>
    <p:extLst>
      <p:ext uri="{BB962C8B-B14F-4D97-AF65-F5344CB8AC3E}">
        <p14:creationId xmlns:p14="http://schemas.microsoft.com/office/powerpoint/2010/main" val="279338288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B8193A6F-8555-49A6-A05E-B5368F54F38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54063" indent="-288925" eaLnBrk="0" hangingPunct="0">
              <a:spcBef>
                <a:spcPct val="30000"/>
              </a:spcBef>
              <a:defRPr sz="1200">
                <a:solidFill>
                  <a:schemeClr val="tx1"/>
                </a:solidFill>
                <a:latin typeface="Calibri" panose="020F0502020204030204" pitchFamily="34" charset="0"/>
              </a:defRPr>
            </a:lvl2pPr>
            <a:lvl3pPr marL="1162050" indent="-230188" eaLnBrk="0" hangingPunct="0">
              <a:spcBef>
                <a:spcPct val="30000"/>
              </a:spcBef>
              <a:defRPr sz="1200">
                <a:solidFill>
                  <a:schemeClr val="tx1"/>
                </a:solidFill>
                <a:latin typeface="Calibri" panose="020F0502020204030204" pitchFamily="34" charset="0"/>
              </a:defRPr>
            </a:lvl3pPr>
            <a:lvl4pPr marL="1628775" indent="-230188" eaLnBrk="0" hangingPunct="0">
              <a:spcBef>
                <a:spcPct val="30000"/>
              </a:spcBef>
              <a:defRPr sz="1200">
                <a:solidFill>
                  <a:schemeClr val="tx1"/>
                </a:solidFill>
                <a:latin typeface="Calibri" panose="020F0502020204030204" pitchFamily="34" charset="0"/>
              </a:defRPr>
            </a:lvl4pPr>
            <a:lvl5pPr marL="2093913" indent="-230188" eaLnBrk="0" hangingPunct="0">
              <a:spcBef>
                <a:spcPct val="30000"/>
              </a:spcBef>
              <a:defRPr sz="1200">
                <a:solidFill>
                  <a:schemeClr val="tx1"/>
                </a:solidFill>
                <a:latin typeface="Calibri" panose="020F0502020204030204" pitchFamily="34" charset="0"/>
              </a:defRPr>
            </a:lvl5pPr>
            <a:lvl6pPr marL="2551113" indent="-230188" eaLnBrk="0" fontAlgn="base" hangingPunct="0">
              <a:spcBef>
                <a:spcPct val="30000"/>
              </a:spcBef>
              <a:spcAft>
                <a:spcPct val="0"/>
              </a:spcAft>
              <a:defRPr sz="1200">
                <a:solidFill>
                  <a:schemeClr val="tx1"/>
                </a:solidFill>
                <a:latin typeface="Calibri" panose="020F0502020204030204" pitchFamily="34" charset="0"/>
              </a:defRPr>
            </a:lvl6pPr>
            <a:lvl7pPr marL="3008313" indent="-230188" eaLnBrk="0" fontAlgn="base" hangingPunct="0">
              <a:spcBef>
                <a:spcPct val="30000"/>
              </a:spcBef>
              <a:spcAft>
                <a:spcPct val="0"/>
              </a:spcAft>
              <a:defRPr sz="1200">
                <a:solidFill>
                  <a:schemeClr val="tx1"/>
                </a:solidFill>
                <a:latin typeface="Calibri" panose="020F0502020204030204" pitchFamily="34" charset="0"/>
              </a:defRPr>
            </a:lvl7pPr>
            <a:lvl8pPr marL="3465513" indent="-230188" eaLnBrk="0" fontAlgn="base" hangingPunct="0">
              <a:spcBef>
                <a:spcPct val="30000"/>
              </a:spcBef>
              <a:spcAft>
                <a:spcPct val="0"/>
              </a:spcAft>
              <a:defRPr sz="1200">
                <a:solidFill>
                  <a:schemeClr val="tx1"/>
                </a:solidFill>
                <a:latin typeface="Calibri" panose="020F0502020204030204" pitchFamily="34" charset="0"/>
              </a:defRPr>
            </a:lvl8pPr>
            <a:lvl9pPr marL="3922713" indent="-230188"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defRPr/>
            </a:pPr>
            <a:fld id="{BE6870EF-483C-4CE0-8E8B-A88C7A1565E2}"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Geneva"/>
                <a:cs typeface="Geneva"/>
              </a:rPr>
              <a:pPr marL="0" marR="0" lvl="0" indent="0" algn="r" defTabSz="914400" rtl="0" eaLnBrk="0" fontAlgn="base" latinLnBrk="0" hangingPunct="0">
                <a:lnSpc>
                  <a:spcPct val="100000"/>
                </a:lnSpc>
                <a:spcBef>
                  <a:spcPct val="0"/>
                </a:spcBef>
                <a:spcAft>
                  <a:spcPct val="0"/>
                </a:spcAft>
                <a:buClrTx/>
                <a:buSzTx/>
                <a:buFontTx/>
                <a:buNone/>
                <a:defRPr/>
              </a:pPr>
              <a:t>85</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Geneva"/>
              <a:cs typeface="Geneva"/>
            </a:endParaRPr>
          </a:p>
        </p:txBody>
      </p:sp>
      <p:sp>
        <p:nvSpPr>
          <p:cNvPr id="98307" name="Rectangle 2">
            <a:extLst>
              <a:ext uri="{FF2B5EF4-FFF2-40B4-BE49-F238E27FC236}">
                <a16:creationId xmlns:a16="http://schemas.microsoft.com/office/drawing/2014/main" id="{93F485CB-FB50-460E-8723-2266BD3E14FB}"/>
              </a:ext>
            </a:extLst>
          </p:cNvPr>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98308" name="Rectangle 3">
            <a:extLst>
              <a:ext uri="{FF2B5EF4-FFF2-40B4-BE49-F238E27FC236}">
                <a16:creationId xmlns:a16="http://schemas.microsoft.com/office/drawing/2014/main" id="{D012384D-7FDE-42EE-A9FB-0692CEFDE90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Geneva"/>
              <a:cs typeface="Geneva"/>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1C3305B-A291-4EF0-AE9F-61C8658BE82D}" type="slidenum">
              <a:rPr kumimoji="0" lang="en-US" sz="1200" b="0" i="0" u="none" strike="noStrike" kern="1200" cap="none" spc="0" normalizeH="0" baseline="0" noProof="0" smtClean="0">
                <a:ln>
                  <a:noFill/>
                </a:ln>
                <a:solidFill>
                  <a:prstClr val="black"/>
                </a:solidFill>
                <a:effectLst/>
                <a:uLnTx/>
                <a:uFillTx/>
                <a:latin typeface="Arial"/>
                <a:cs typeface="Arial"/>
              </a:rPr>
              <a:pPr marL="0" marR="0" lvl="0" indent="0" algn="r" defTabSz="914400" rtl="0" eaLnBrk="1" fontAlgn="base" latinLnBrk="0" hangingPunct="1">
                <a:lnSpc>
                  <a:spcPct val="100000"/>
                </a:lnSpc>
                <a:spcBef>
                  <a:spcPct val="0"/>
                </a:spcBef>
                <a:spcAft>
                  <a:spcPct val="0"/>
                </a:spcAft>
                <a:buClrTx/>
                <a:buSzTx/>
                <a:buFontTx/>
                <a:buNone/>
                <a:defRPr/>
              </a:pPr>
              <a:t>86</a:t>
            </a:fld>
            <a:endParaRPr kumimoji="0" lang="en-US" sz="1200" b="0" i="0" u="none" strike="noStrike" kern="1200" cap="none" spc="0" normalizeH="0" baseline="0" noProof="0">
              <a:ln>
                <a:noFill/>
              </a:ln>
              <a:solidFill>
                <a:prstClr val="black"/>
              </a:solidFill>
              <a:effectLst/>
              <a:uLnTx/>
              <a:uFillTx/>
              <a:latin typeface="Arial"/>
              <a:cs typeface="Arial"/>
            </a:endParaRPr>
          </a:p>
        </p:txBody>
      </p:sp>
    </p:spTree>
    <p:extLst>
      <p:ext uri="{BB962C8B-B14F-4D97-AF65-F5344CB8AC3E}">
        <p14:creationId xmlns:p14="http://schemas.microsoft.com/office/powerpoint/2010/main" val="205331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D09C38A5-4557-4EF5-A291-C7BDF5EF3414}"/>
              </a:ext>
            </a:extLst>
          </p:cNvPr>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2403" name="Notes Placeholder 2">
            <a:extLst>
              <a:ext uri="{FF2B5EF4-FFF2-40B4-BE49-F238E27FC236}">
                <a16:creationId xmlns:a16="http://schemas.microsoft.com/office/drawing/2014/main" id="{66167FC3-6FAC-4F85-8940-2528692157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
        <p:nvSpPr>
          <p:cNvPr id="60420" name="Slide Number Placeholder 3">
            <a:extLst>
              <a:ext uri="{FF2B5EF4-FFF2-40B4-BE49-F238E27FC236}">
                <a16:creationId xmlns:a16="http://schemas.microsoft.com/office/drawing/2014/main" id="{69544EFC-8B27-47B9-8BDC-4CF9E96EC59F}"/>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0EAD32F6-28D5-420C-A44B-BF4EA6EA4CEE}"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rPr>
              <a:pPr marL="0" marR="0" lvl="0" indent="0" algn="r" defTabSz="914400" rtl="0" eaLnBrk="1" fontAlgn="base" latinLnBrk="0" hangingPunct="1">
                <a:lnSpc>
                  <a:spcPct val="100000"/>
                </a:lnSpc>
                <a:spcBef>
                  <a:spcPct val="0"/>
                </a:spcBef>
                <a:spcAft>
                  <a:spcPct val="0"/>
                </a:spcAft>
                <a:buClrTx/>
                <a:buSzTx/>
                <a:buFontTx/>
                <a:buNone/>
                <a:defRPr/>
              </a:pPr>
              <a:t>9</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cs typeface="Arial"/>
            </a:endParaRPr>
          </a:p>
        </p:txBody>
      </p:sp>
    </p:spTree>
    <p:extLst>
      <p:ext uri="{BB962C8B-B14F-4D97-AF65-F5344CB8AC3E}">
        <p14:creationId xmlns:p14="http://schemas.microsoft.com/office/powerpoint/2010/main" val="1610637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Line 4"/>
          <p:cNvSpPr>
            <a:spLocks noChangeShapeType="1"/>
          </p:cNvSpPr>
          <p:nvPr userDrawn="1"/>
        </p:nvSpPr>
        <p:spPr bwMode="auto">
          <a:xfrm>
            <a:off x="152400" y="6553200"/>
            <a:ext cx="8839200" cy="0"/>
          </a:xfrm>
          <a:prstGeom prst="line">
            <a:avLst/>
          </a:prstGeom>
          <a:noFill/>
          <a:ln w="9525">
            <a:solidFill>
              <a:schemeClr val="bg2"/>
            </a:solidFill>
            <a:round/>
          </a:ln>
          <a:extLst>
            <a:ext uri="{909E8E84-426E-40DD-AFC4-6F175D3DCCD1}">
              <a14:hiddenFill xmlns:a14="http://schemas.microsoft.com/office/drawing/2010/main">
                <a:noFill/>
              </a14:hiddenFill>
            </a:ext>
          </a:extLst>
        </p:spPr>
        <p:txBody>
          <a:bodyPr/>
          <a:lstStyle/>
          <a:p>
            <a:endParaRPr lang="en-US">
              <a:highlight>
                <a:srgbClr val="96C610"/>
              </a:highlight>
            </a:endParaRPr>
          </a:p>
        </p:txBody>
      </p:sp>
      <p:sp>
        <p:nvSpPr>
          <p:cNvPr id="6" name="Line 7"/>
          <p:cNvSpPr>
            <a:spLocks noChangeShapeType="1"/>
          </p:cNvSpPr>
          <p:nvPr userDrawn="1"/>
        </p:nvSpPr>
        <p:spPr bwMode="auto">
          <a:xfrm>
            <a:off x="685800" y="3810000"/>
            <a:ext cx="7772400" cy="0"/>
          </a:xfrm>
          <a:prstGeom prst="line">
            <a:avLst/>
          </a:prstGeom>
          <a:noFill/>
          <a:ln w="15875">
            <a:solidFill>
              <a:srgbClr val="96C610"/>
            </a:solidFill>
            <a:round/>
          </a:ln>
          <a:extLst>
            <a:ext uri="{909E8E84-426E-40DD-AFC4-6F175D3DCCD1}">
              <a14:hiddenFill xmlns:a14="http://schemas.microsoft.com/office/drawing/2010/main">
                <a:noFill/>
              </a14:hiddenFill>
            </a:ext>
          </a:extLst>
        </p:spPr>
        <p:txBody>
          <a:bodyPr wrap="none" anchor="ctr"/>
          <a:lstStyle/>
          <a:p>
            <a:endParaRPr lang="en-US"/>
          </a:p>
        </p:txBody>
      </p:sp>
      <p:sp>
        <p:nvSpPr>
          <p:cNvPr id="12" name="Rectangle 2"/>
          <p:cNvSpPr>
            <a:spLocks noGrp="1" noChangeArrowheads="1"/>
          </p:cNvSpPr>
          <p:nvPr>
            <p:ph type="ctrTitle"/>
          </p:nvPr>
        </p:nvSpPr>
        <p:spPr>
          <a:xfrm>
            <a:off x="685800" y="2130425"/>
            <a:ext cx="7772400" cy="1470025"/>
          </a:xfrm>
        </p:spPr>
        <p:txBody>
          <a:bodyPr/>
          <a:lstStyle>
            <a:lvl1pPr algn="l">
              <a:defRPr sz="4800"/>
            </a:lvl1pPr>
          </a:lstStyle>
          <a:p>
            <a:r>
              <a:rPr lang="en-US"/>
              <a:t>Click to edit Master title style</a:t>
            </a:r>
          </a:p>
        </p:txBody>
      </p:sp>
      <p:sp>
        <p:nvSpPr>
          <p:cNvPr id="13" name="Rectangle 3"/>
          <p:cNvSpPr>
            <a:spLocks noGrp="1" noChangeArrowheads="1"/>
          </p:cNvSpPr>
          <p:nvPr>
            <p:ph type="subTitle" idx="1"/>
          </p:nvPr>
        </p:nvSpPr>
        <p:spPr>
          <a:xfrm>
            <a:off x="2362200" y="4191000"/>
            <a:ext cx="3652838" cy="1143000"/>
          </a:xfrm>
        </p:spPr>
        <p:txBody>
          <a:bodyPr/>
          <a:lstStyle>
            <a:lvl1pPr marL="0" indent="0">
              <a:buFontTx/>
              <a:buNone/>
              <a:defRPr sz="3000"/>
            </a:lvl1pPr>
          </a:lstStyle>
          <a:p>
            <a:r>
              <a:rPr lang="en-US"/>
              <a:t>Click to edit Master subtitle style</a:t>
            </a:r>
          </a:p>
        </p:txBody>
      </p:sp>
    </p:spTree>
    <p:extLst>
      <p:ext uri="{BB962C8B-B14F-4D97-AF65-F5344CB8AC3E}">
        <p14:creationId xmlns:p14="http://schemas.microsoft.com/office/powerpoint/2010/main" val="49173613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0455D9E-EACE-4169-B93B-9596FF257339}" type="slidenum">
              <a:rPr lang="en-US"/>
              <a:pPr>
                <a:defRPr/>
              </a:pPr>
              <a:t>‹#›</a:t>
            </a:fld>
            <a:endParaRPr lang="en-US"/>
          </a:p>
        </p:txBody>
      </p:sp>
    </p:spTree>
    <p:extLst>
      <p:ext uri="{BB962C8B-B14F-4D97-AF65-F5344CB8AC3E}">
        <p14:creationId xmlns:p14="http://schemas.microsoft.com/office/powerpoint/2010/main" val="222587080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7368DD30-7711-4A20-9BB7-7968F07B4F10}" type="slidenum">
              <a:rPr lang="en-US"/>
              <a:pPr>
                <a:defRPr/>
              </a:pPr>
              <a:t>‹#›</a:t>
            </a:fld>
            <a:endParaRPr lang="en-US"/>
          </a:p>
        </p:txBody>
      </p:sp>
    </p:spTree>
    <p:extLst>
      <p:ext uri="{BB962C8B-B14F-4D97-AF65-F5344CB8AC3E}">
        <p14:creationId xmlns:p14="http://schemas.microsoft.com/office/powerpoint/2010/main" val="46789326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6618F67-D3E5-4F46-AB47-61679109CF49}"/>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69E39CBF-DF63-4DCF-A5B6-7547AC82F477}"/>
              </a:ext>
            </a:extLst>
          </p:cNvPr>
          <p:cNvSpPr>
            <a:spLocks noGrp="1" noChangeArrowheads="1"/>
          </p:cNvSpPr>
          <p:nvPr>
            <p:ph type="ftr" sz="quarter" idx="11"/>
          </p:nvPr>
        </p:nvSpPr>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FB3192F-66C7-4761-B178-6E73A74239D1}"/>
              </a:ext>
            </a:extLst>
          </p:cNvPr>
          <p:cNvSpPr>
            <a:spLocks noGrp="1" noChangeArrowheads="1"/>
          </p:cNvSpPr>
          <p:nvPr>
            <p:ph type="sldNum" sz="quarter" idx="12"/>
          </p:nvPr>
        </p:nvSpPr>
        <p:spPr/>
        <p:txBody>
          <a:bodyPr/>
          <a:lstStyle>
            <a:lvl1pPr>
              <a:defRPr>
                <a:cs typeface="+mn-cs"/>
              </a:defRPr>
            </a:lvl1pPr>
          </a:lstStyle>
          <a:p>
            <a:pPr>
              <a:defRPr/>
            </a:pPr>
            <a:endParaRPr lang="en-US"/>
          </a:p>
        </p:txBody>
      </p:sp>
    </p:spTree>
    <p:extLst>
      <p:ext uri="{BB962C8B-B14F-4D97-AF65-F5344CB8AC3E}">
        <p14:creationId xmlns:p14="http://schemas.microsoft.com/office/powerpoint/2010/main" val="400009119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Line 4"/>
          <p:cNvSpPr>
            <a:spLocks noChangeShapeType="1"/>
          </p:cNvSpPr>
          <p:nvPr userDrawn="1"/>
        </p:nvSpPr>
        <p:spPr bwMode="auto">
          <a:xfrm>
            <a:off x="152400" y="6553200"/>
            <a:ext cx="8839200" cy="0"/>
          </a:xfrm>
          <a:prstGeom prst="line">
            <a:avLst/>
          </a:prstGeom>
          <a:noFill/>
          <a:ln w="9525">
            <a:solidFill>
              <a:schemeClr val="bg2"/>
            </a:solidFill>
            <a:round/>
          </a:ln>
          <a:extLst>
            <a:ext uri="{909E8E84-426E-40DD-AFC4-6F175D3DCCD1}">
              <a14:hiddenFill xmlns:a14="http://schemas.microsoft.com/office/drawing/2010/main">
                <a:noFill/>
              </a14:hiddenFill>
            </a:ext>
          </a:extLst>
        </p:spPr>
        <p:txBody>
          <a:bodyPr/>
          <a:lstStyle/>
          <a:p>
            <a:endParaRPr lang="en-US">
              <a:highlight>
                <a:srgbClr val="96C610"/>
              </a:highlight>
            </a:endParaRPr>
          </a:p>
        </p:txBody>
      </p:sp>
      <p:sp>
        <p:nvSpPr>
          <p:cNvPr id="6" name="Line 7"/>
          <p:cNvSpPr>
            <a:spLocks noChangeShapeType="1"/>
          </p:cNvSpPr>
          <p:nvPr userDrawn="1"/>
        </p:nvSpPr>
        <p:spPr bwMode="auto">
          <a:xfrm>
            <a:off x="685800" y="3810000"/>
            <a:ext cx="7772400" cy="0"/>
          </a:xfrm>
          <a:prstGeom prst="line">
            <a:avLst/>
          </a:prstGeom>
          <a:noFill/>
          <a:ln w="15875">
            <a:solidFill>
              <a:srgbClr val="96C610"/>
            </a:solidFill>
            <a:round/>
          </a:ln>
          <a:extLst>
            <a:ext uri="{909E8E84-426E-40DD-AFC4-6F175D3DCCD1}">
              <a14:hiddenFill xmlns:a14="http://schemas.microsoft.com/office/drawing/2010/main">
                <a:noFill/>
              </a14:hiddenFill>
            </a:ext>
          </a:extLst>
        </p:spPr>
        <p:txBody>
          <a:bodyPr wrap="none" anchor="ctr"/>
          <a:lstStyle/>
          <a:p>
            <a:endParaRPr lang="en-US"/>
          </a:p>
        </p:txBody>
      </p:sp>
      <p:sp>
        <p:nvSpPr>
          <p:cNvPr id="12" name="Rectangle 2"/>
          <p:cNvSpPr>
            <a:spLocks noGrp="1" noChangeArrowheads="1"/>
          </p:cNvSpPr>
          <p:nvPr>
            <p:ph type="ctrTitle"/>
          </p:nvPr>
        </p:nvSpPr>
        <p:spPr>
          <a:xfrm>
            <a:off x="685800" y="2130425"/>
            <a:ext cx="7772400" cy="1470025"/>
          </a:xfrm>
        </p:spPr>
        <p:txBody>
          <a:bodyPr/>
          <a:lstStyle>
            <a:lvl1pPr algn="l">
              <a:defRPr sz="4800">
                <a:solidFill>
                  <a:srgbClr val="13327C"/>
                </a:solidFill>
              </a:defRPr>
            </a:lvl1pPr>
          </a:lstStyle>
          <a:p>
            <a:r>
              <a:rPr lang="en-US"/>
              <a:t>Click to edit Master title style</a:t>
            </a:r>
          </a:p>
        </p:txBody>
      </p:sp>
      <p:sp>
        <p:nvSpPr>
          <p:cNvPr id="13" name="Rectangle 3"/>
          <p:cNvSpPr>
            <a:spLocks noGrp="1" noChangeArrowheads="1"/>
          </p:cNvSpPr>
          <p:nvPr>
            <p:ph type="subTitle" idx="1"/>
          </p:nvPr>
        </p:nvSpPr>
        <p:spPr>
          <a:xfrm>
            <a:off x="2362200" y="4191000"/>
            <a:ext cx="3652838" cy="1143000"/>
          </a:xfrm>
        </p:spPr>
        <p:txBody>
          <a:bodyPr/>
          <a:lstStyle>
            <a:lvl1pPr marL="0" indent="0">
              <a:buFontTx/>
              <a:buNone/>
              <a:defRPr sz="3000"/>
            </a:lvl1pPr>
          </a:lstStyle>
          <a:p>
            <a:r>
              <a:rPr lang="en-US"/>
              <a:t>Click to edit Master subtitle style</a:t>
            </a:r>
          </a:p>
        </p:txBody>
      </p:sp>
    </p:spTree>
    <p:extLst>
      <p:ext uri="{BB962C8B-B14F-4D97-AF65-F5344CB8AC3E}">
        <p14:creationId xmlns:p14="http://schemas.microsoft.com/office/powerpoint/2010/main" val="70607103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3327C"/>
                </a:solidFil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73276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852E83A-1C71-4721-B204-85096C4F184F}" type="slidenum">
              <a:rPr lang="en-US"/>
              <a:pPr>
                <a:defRPr/>
              </a:pPr>
              <a:t>‹#›</a:t>
            </a:fld>
            <a:endParaRPr lang="en-US"/>
          </a:p>
        </p:txBody>
      </p:sp>
    </p:spTree>
    <p:extLst>
      <p:ext uri="{BB962C8B-B14F-4D97-AF65-F5344CB8AC3E}">
        <p14:creationId xmlns:p14="http://schemas.microsoft.com/office/powerpoint/2010/main" val="35898588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5EFDB58A-AA44-4038-BBA4-CDF693E6F343}" type="slidenum">
              <a:rPr lang="en-US"/>
              <a:pPr>
                <a:defRPr/>
              </a:pPr>
              <a:t>‹#›</a:t>
            </a:fld>
            <a:endParaRPr lang="en-US"/>
          </a:p>
        </p:txBody>
      </p:sp>
    </p:spTree>
    <p:extLst>
      <p:ext uri="{BB962C8B-B14F-4D97-AF65-F5344CB8AC3E}">
        <p14:creationId xmlns:p14="http://schemas.microsoft.com/office/powerpoint/2010/main" val="320548262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5877BC47-81F5-4F4C-BD11-D59EF6CDA384}" type="slidenum">
              <a:rPr lang="en-US"/>
              <a:pPr>
                <a:defRPr/>
              </a:pPr>
              <a:t>‹#›</a:t>
            </a:fld>
            <a:endParaRPr lang="en-US"/>
          </a:p>
        </p:txBody>
      </p:sp>
    </p:spTree>
    <p:extLst>
      <p:ext uri="{BB962C8B-B14F-4D97-AF65-F5344CB8AC3E}">
        <p14:creationId xmlns:p14="http://schemas.microsoft.com/office/powerpoint/2010/main" val="800804942"/>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0644840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332691C9-BF68-4410-A1DF-53630D491FA7}" type="slidenum">
              <a:rPr lang="en-US"/>
              <a:pPr>
                <a:defRPr/>
              </a:pPr>
              <a:t>‹#›</a:t>
            </a:fld>
            <a:endParaRPr lang="en-US"/>
          </a:p>
        </p:txBody>
      </p:sp>
    </p:spTree>
    <p:extLst>
      <p:ext uri="{BB962C8B-B14F-4D97-AF65-F5344CB8AC3E}">
        <p14:creationId xmlns:p14="http://schemas.microsoft.com/office/powerpoint/2010/main" val="33422414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0554181"/>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2907CA17-93BD-41B8-8A9F-32FCD7E97C94}" type="slidenum">
              <a:rPr lang="en-US"/>
              <a:pPr>
                <a:defRPr/>
              </a:pPr>
              <a:t>‹#›</a:t>
            </a:fld>
            <a:endParaRPr lang="en-US"/>
          </a:p>
        </p:txBody>
      </p:sp>
    </p:spTree>
    <p:extLst>
      <p:ext uri="{BB962C8B-B14F-4D97-AF65-F5344CB8AC3E}">
        <p14:creationId xmlns:p14="http://schemas.microsoft.com/office/powerpoint/2010/main" val="2120171343"/>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3B8E485A-05AC-48A4-BE16-878BE79B8B1B}" type="slidenum">
              <a:rPr lang="en-US"/>
              <a:pPr>
                <a:defRPr/>
              </a:pPr>
              <a:t>‹#›</a:t>
            </a:fld>
            <a:endParaRPr lang="en-US"/>
          </a:p>
        </p:txBody>
      </p:sp>
    </p:spTree>
    <p:extLst>
      <p:ext uri="{BB962C8B-B14F-4D97-AF65-F5344CB8AC3E}">
        <p14:creationId xmlns:p14="http://schemas.microsoft.com/office/powerpoint/2010/main" val="352352026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0455D9E-EACE-4169-B93B-9596FF257339}" type="slidenum">
              <a:rPr lang="en-US"/>
              <a:pPr>
                <a:defRPr/>
              </a:pPr>
              <a:t>‹#›</a:t>
            </a:fld>
            <a:endParaRPr lang="en-US"/>
          </a:p>
        </p:txBody>
      </p:sp>
    </p:spTree>
    <p:extLst>
      <p:ext uri="{BB962C8B-B14F-4D97-AF65-F5344CB8AC3E}">
        <p14:creationId xmlns:p14="http://schemas.microsoft.com/office/powerpoint/2010/main" val="2660065646"/>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7368DD30-7711-4A20-9BB7-7968F07B4F10}" type="slidenum">
              <a:rPr lang="en-US"/>
              <a:pPr>
                <a:defRPr/>
              </a:pPr>
              <a:t>‹#›</a:t>
            </a:fld>
            <a:endParaRPr lang="en-US"/>
          </a:p>
        </p:txBody>
      </p:sp>
    </p:spTree>
    <p:extLst>
      <p:ext uri="{BB962C8B-B14F-4D97-AF65-F5344CB8AC3E}">
        <p14:creationId xmlns:p14="http://schemas.microsoft.com/office/powerpoint/2010/main" val="2336910499"/>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Line 4"/>
          <p:cNvSpPr>
            <a:spLocks noChangeShapeType="1"/>
          </p:cNvSpPr>
          <p:nvPr userDrawn="1"/>
        </p:nvSpPr>
        <p:spPr bwMode="auto">
          <a:xfrm>
            <a:off x="152400" y="6553200"/>
            <a:ext cx="8839200" cy="0"/>
          </a:xfrm>
          <a:prstGeom prst="line">
            <a:avLst/>
          </a:prstGeom>
          <a:noFill/>
          <a:ln w="9525">
            <a:solidFill>
              <a:srgbClr val="0046BA"/>
            </a:solidFill>
            <a:round/>
          </a:ln>
          <a:extLst>
            <a:ext uri="{909E8E84-426E-40DD-AFC4-6F175D3DCCD1}">
              <a14:hiddenFill xmlns:a14="http://schemas.microsoft.com/office/drawing/2010/main">
                <a:noFill/>
              </a14:hiddenFill>
            </a:ext>
          </a:extLst>
        </p:spPr>
        <p:txBody>
          <a:bodyPr/>
          <a:lstStyle/>
          <a:p>
            <a:endParaRPr lang="en-US"/>
          </a:p>
        </p:txBody>
      </p:sp>
      <p:sp>
        <p:nvSpPr>
          <p:cNvPr id="6" name="Line 7"/>
          <p:cNvSpPr>
            <a:spLocks noChangeShapeType="1"/>
          </p:cNvSpPr>
          <p:nvPr userDrawn="1"/>
        </p:nvSpPr>
        <p:spPr bwMode="auto">
          <a:xfrm>
            <a:off x="685800" y="3810000"/>
            <a:ext cx="7772400" cy="0"/>
          </a:xfrm>
          <a:prstGeom prst="line">
            <a:avLst/>
          </a:prstGeom>
          <a:noFill/>
          <a:ln w="9525">
            <a:solidFill>
              <a:srgbClr val="B3B3B3"/>
            </a:solidFill>
            <a:round/>
          </a:ln>
          <a:extLst>
            <a:ext uri="{909E8E84-426E-40DD-AFC4-6F175D3DCCD1}">
              <a14:hiddenFill xmlns:a14="http://schemas.microsoft.com/office/drawing/2010/main">
                <a:noFill/>
              </a14:hiddenFill>
            </a:ext>
          </a:extLst>
        </p:spPr>
        <p:txBody>
          <a:bodyPr wrap="none" anchor="ctr"/>
          <a:lstStyle/>
          <a:p>
            <a:endParaRPr lang="en-US"/>
          </a:p>
        </p:txBody>
      </p:sp>
      <p:sp>
        <p:nvSpPr>
          <p:cNvPr id="12" name="Rectangle 2"/>
          <p:cNvSpPr>
            <a:spLocks noGrp="1" noChangeArrowheads="1"/>
          </p:cNvSpPr>
          <p:nvPr>
            <p:ph type="ctrTitle"/>
          </p:nvPr>
        </p:nvSpPr>
        <p:spPr>
          <a:xfrm>
            <a:off x="685800" y="2130425"/>
            <a:ext cx="7772400" cy="1470025"/>
          </a:xfrm>
        </p:spPr>
        <p:txBody>
          <a:bodyPr/>
          <a:lstStyle>
            <a:lvl1pPr algn="l">
              <a:defRPr sz="4800"/>
            </a:lvl1pPr>
          </a:lstStyle>
          <a:p>
            <a:r>
              <a:rPr lang="en-US"/>
              <a:t>Click to edit Master title style</a:t>
            </a:r>
          </a:p>
        </p:txBody>
      </p:sp>
      <p:sp>
        <p:nvSpPr>
          <p:cNvPr id="13" name="Rectangle 3"/>
          <p:cNvSpPr>
            <a:spLocks noGrp="1" noChangeArrowheads="1"/>
          </p:cNvSpPr>
          <p:nvPr>
            <p:ph type="subTitle" idx="1"/>
          </p:nvPr>
        </p:nvSpPr>
        <p:spPr>
          <a:xfrm>
            <a:off x="2362200" y="4191000"/>
            <a:ext cx="3652838" cy="1143000"/>
          </a:xfrm>
        </p:spPr>
        <p:txBody>
          <a:bodyPr/>
          <a:lstStyle>
            <a:lvl1pPr marL="0" indent="0">
              <a:buFontTx/>
              <a:buNone/>
              <a:defRPr sz="3000"/>
            </a:lvl1pPr>
          </a:lstStyle>
          <a:p>
            <a:r>
              <a:rPr lang="en-US"/>
              <a:t>Click to edit Master subtitle style</a:t>
            </a:r>
          </a:p>
        </p:txBody>
      </p:sp>
    </p:spTree>
    <p:extLst>
      <p:ext uri="{BB962C8B-B14F-4D97-AF65-F5344CB8AC3E}">
        <p14:creationId xmlns:p14="http://schemas.microsoft.com/office/powerpoint/2010/main" val="307309030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8133047"/>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852E83A-1C71-4721-B204-85096C4F184F}" type="slidenum">
              <a:rPr lang="en-US"/>
              <a:pPr>
                <a:defRPr/>
              </a:pPr>
              <a:t>‹#›</a:t>
            </a:fld>
            <a:endParaRPr lang="en-US"/>
          </a:p>
        </p:txBody>
      </p:sp>
    </p:spTree>
    <p:extLst>
      <p:ext uri="{BB962C8B-B14F-4D97-AF65-F5344CB8AC3E}">
        <p14:creationId xmlns:p14="http://schemas.microsoft.com/office/powerpoint/2010/main" val="2793276996"/>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5EFDB58A-AA44-4038-BBA4-CDF693E6F343}" type="slidenum">
              <a:rPr lang="en-US"/>
              <a:pPr>
                <a:defRPr/>
              </a:pPr>
              <a:t>‹#›</a:t>
            </a:fld>
            <a:endParaRPr lang="en-US"/>
          </a:p>
        </p:txBody>
      </p:sp>
    </p:spTree>
    <p:extLst>
      <p:ext uri="{BB962C8B-B14F-4D97-AF65-F5344CB8AC3E}">
        <p14:creationId xmlns:p14="http://schemas.microsoft.com/office/powerpoint/2010/main" val="154867818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5877BC47-81F5-4F4C-BD11-D59EF6CDA384}" type="slidenum">
              <a:rPr lang="en-US"/>
              <a:pPr>
                <a:defRPr/>
              </a:pPr>
              <a:t>‹#›</a:t>
            </a:fld>
            <a:endParaRPr lang="en-US"/>
          </a:p>
        </p:txBody>
      </p:sp>
    </p:spTree>
    <p:extLst>
      <p:ext uri="{BB962C8B-B14F-4D97-AF65-F5344CB8AC3E}">
        <p14:creationId xmlns:p14="http://schemas.microsoft.com/office/powerpoint/2010/main" val="2623590471"/>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5434222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852E83A-1C71-4721-B204-85096C4F184F}" type="slidenum">
              <a:rPr lang="en-US"/>
              <a:pPr>
                <a:defRPr/>
              </a:pPr>
              <a:t>‹#›</a:t>
            </a:fld>
            <a:endParaRPr lang="en-US"/>
          </a:p>
        </p:txBody>
      </p:sp>
    </p:spTree>
    <p:extLst>
      <p:ext uri="{BB962C8B-B14F-4D97-AF65-F5344CB8AC3E}">
        <p14:creationId xmlns:p14="http://schemas.microsoft.com/office/powerpoint/2010/main" val="1575345972"/>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332691C9-BF68-4410-A1DF-53630D491FA7}" type="slidenum">
              <a:rPr lang="en-US"/>
              <a:pPr>
                <a:defRPr/>
              </a:pPr>
              <a:t>‹#›</a:t>
            </a:fld>
            <a:endParaRPr lang="en-US"/>
          </a:p>
        </p:txBody>
      </p:sp>
    </p:spTree>
    <p:extLst>
      <p:ext uri="{BB962C8B-B14F-4D97-AF65-F5344CB8AC3E}">
        <p14:creationId xmlns:p14="http://schemas.microsoft.com/office/powerpoint/2010/main" val="29031647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2907CA17-93BD-41B8-8A9F-32FCD7E97C94}" type="slidenum">
              <a:rPr lang="en-US"/>
              <a:pPr>
                <a:defRPr/>
              </a:pPr>
              <a:t>‹#›</a:t>
            </a:fld>
            <a:endParaRPr lang="en-US"/>
          </a:p>
        </p:txBody>
      </p:sp>
    </p:spTree>
    <p:extLst>
      <p:ext uri="{BB962C8B-B14F-4D97-AF65-F5344CB8AC3E}">
        <p14:creationId xmlns:p14="http://schemas.microsoft.com/office/powerpoint/2010/main" val="3742451297"/>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3B8E485A-05AC-48A4-BE16-878BE79B8B1B}" type="slidenum">
              <a:rPr lang="en-US"/>
              <a:pPr>
                <a:defRPr/>
              </a:pPr>
              <a:t>‹#›</a:t>
            </a:fld>
            <a:endParaRPr lang="en-US"/>
          </a:p>
        </p:txBody>
      </p:sp>
    </p:spTree>
    <p:extLst>
      <p:ext uri="{BB962C8B-B14F-4D97-AF65-F5344CB8AC3E}">
        <p14:creationId xmlns:p14="http://schemas.microsoft.com/office/powerpoint/2010/main" val="3505627720"/>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0455D9E-EACE-4169-B93B-9596FF257339}" type="slidenum">
              <a:rPr lang="en-US"/>
              <a:pPr>
                <a:defRPr/>
              </a:pPr>
              <a:t>‹#›</a:t>
            </a:fld>
            <a:endParaRPr lang="en-US"/>
          </a:p>
        </p:txBody>
      </p:sp>
    </p:spTree>
    <p:extLst>
      <p:ext uri="{BB962C8B-B14F-4D97-AF65-F5344CB8AC3E}">
        <p14:creationId xmlns:p14="http://schemas.microsoft.com/office/powerpoint/2010/main" val="2626571282"/>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7368DD30-7711-4A20-9BB7-7968F07B4F10}" type="slidenum">
              <a:rPr lang="en-US"/>
              <a:pPr>
                <a:defRPr/>
              </a:pPr>
              <a:t>‹#›</a:t>
            </a:fld>
            <a:endParaRPr lang="en-US"/>
          </a:p>
        </p:txBody>
      </p:sp>
    </p:spTree>
    <p:extLst>
      <p:ext uri="{BB962C8B-B14F-4D97-AF65-F5344CB8AC3E}">
        <p14:creationId xmlns:p14="http://schemas.microsoft.com/office/powerpoint/2010/main" val="307036301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72396-E1C8-4AA9-B20F-D5D0A3FD10F9}"/>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6A53EBC-9A81-4F2A-BBE5-B64D1F3064E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B921B124-CF81-4577-8A2C-480E3D667075}"/>
              </a:ext>
            </a:extLst>
          </p:cNvPr>
          <p:cNvSpPr>
            <a:spLocks noGrp="1"/>
          </p:cNvSpPr>
          <p:nvPr>
            <p:ph type="dt" sz="half" idx="10"/>
          </p:nvPr>
        </p:nvSpPr>
        <p:spPr/>
        <p:txBody>
          <a:bodyPr/>
          <a:lstStyle/>
          <a:p>
            <a:fld id="{EBFAF7CB-3E8F-475B-BACE-788F4A5E7758}" type="datetimeFigureOut">
              <a:rPr lang="en-US" smtClean="0"/>
              <a:t>3/27/2023</a:t>
            </a:fld>
            <a:endParaRPr lang="en-US"/>
          </a:p>
        </p:txBody>
      </p:sp>
      <p:sp>
        <p:nvSpPr>
          <p:cNvPr id="5" name="Footer Placeholder 4">
            <a:extLst>
              <a:ext uri="{FF2B5EF4-FFF2-40B4-BE49-F238E27FC236}">
                <a16:creationId xmlns:a16="http://schemas.microsoft.com/office/drawing/2014/main" id="{B674965F-AC83-4237-8775-7FAC8D7159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A81F1B-1DC2-4704-8548-83F7CB77EC99}"/>
              </a:ext>
            </a:extLst>
          </p:cNvPr>
          <p:cNvSpPr>
            <a:spLocks noGrp="1"/>
          </p:cNvSpPr>
          <p:nvPr>
            <p:ph type="sldNum" sz="quarter" idx="12"/>
          </p:nvPr>
        </p:nvSpPr>
        <p:spPr/>
        <p:txBody>
          <a:bodyPr/>
          <a:lstStyle/>
          <a:p>
            <a:fld id="{8934B582-E8AE-4F02-8EBB-9DBA8864BCFC}" type="slidenum">
              <a:rPr lang="en-US" smtClean="0"/>
              <a:t>‹#›</a:t>
            </a:fld>
            <a:endParaRPr lang="en-US"/>
          </a:p>
        </p:txBody>
      </p:sp>
    </p:spTree>
    <p:extLst>
      <p:ext uri="{BB962C8B-B14F-4D97-AF65-F5344CB8AC3E}">
        <p14:creationId xmlns:p14="http://schemas.microsoft.com/office/powerpoint/2010/main" val="2785321494"/>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1C114-7C83-432C-AC58-50BF543B3E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498530-9CF0-4A0C-8E0C-A6AC115BC2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16B252-9D39-4F66-8BC0-3355A4B4B34C}"/>
              </a:ext>
            </a:extLst>
          </p:cNvPr>
          <p:cNvSpPr>
            <a:spLocks noGrp="1"/>
          </p:cNvSpPr>
          <p:nvPr>
            <p:ph type="dt" sz="half" idx="10"/>
          </p:nvPr>
        </p:nvSpPr>
        <p:spPr/>
        <p:txBody>
          <a:bodyPr/>
          <a:lstStyle/>
          <a:p>
            <a:fld id="{EBFAF7CB-3E8F-475B-BACE-788F4A5E7758}" type="datetimeFigureOut">
              <a:rPr lang="en-US" smtClean="0"/>
              <a:t>3/27/2023</a:t>
            </a:fld>
            <a:endParaRPr lang="en-US"/>
          </a:p>
        </p:txBody>
      </p:sp>
      <p:sp>
        <p:nvSpPr>
          <p:cNvPr id="5" name="Footer Placeholder 4">
            <a:extLst>
              <a:ext uri="{FF2B5EF4-FFF2-40B4-BE49-F238E27FC236}">
                <a16:creationId xmlns:a16="http://schemas.microsoft.com/office/drawing/2014/main" id="{B2E08E05-CFE2-4F16-8466-DE2D029071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3AF22B-CF2A-4BC3-A674-CC04155A5F7D}"/>
              </a:ext>
            </a:extLst>
          </p:cNvPr>
          <p:cNvSpPr>
            <a:spLocks noGrp="1"/>
          </p:cNvSpPr>
          <p:nvPr>
            <p:ph type="sldNum" sz="quarter" idx="12"/>
          </p:nvPr>
        </p:nvSpPr>
        <p:spPr/>
        <p:txBody>
          <a:bodyPr/>
          <a:lstStyle/>
          <a:p>
            <a:fld id="{8934B582-E8AE-4F02-8EBB-9DBA8864BCFC}" type="slidenum">
              <a:rPr lang="en-US" smtClean="0"/>
              <a:t>‹#›</a:t>
            </a:fld>
            <a:endParaRPr lang="en-US"/>
          </a:p>
        </p:txBody>
      </p:sp>
    </p:spTree>
    <p:extLst>
      <p:ext uri="{BB962C8B-B14F-4D97-AF65-F5344CB8AC3E}">
        <p14:creationId xmlns:p14="http://schemas.microsoft.com/office/powerpoint/2010/main" val="3998248547"/>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8281B-A491-47E7-937D-D88A9954132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2449974-D523-4BA7-BD08-B93E481FF63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BC57A7-B4A8-44B4-BBD3-733F3933B0E7}"/>
              </a:ext>
            </a:extLst>
          </p:cNvPr>
          <p:cNvSpPr>
            <a:spLocks noGrp="1"/>
          </p:cNvSpPr>
          <p:nvPr>
            <p:ph type="dt" sz="half" idx="10"/>
          </p:nvPr>
        </p:nvSpPr>
        <p:spPr/>
        <p:txBody>
          <a:bodyPr/>
          <a:lstStyle/>
          <a:p>
            <a:fld id="{EBFAF7CB-3E8F-475B-BACE-788F4A5E7758}" type="datetimeFigureOut">
              <a:rPr lang="en-US" smtClean="0"/>
              <a:t>3/27/2023</a:t>
            </a:fld>
            <a:endParaRPr lang="en-US"/>
          </a:p>
        </p:txBody>
      </p:sp>
      <p:sp>
        <p:nvSpPr>
          <p:cNvPr id="5" name="Footer Placeholder 4">
            <a:extLst>
              <a:ext uri="{FF2B5EF4-FFF2-40B4-BE49-F238E27FC236}">
                <a16:creationId xmlns:a16="http://schemas.microsoft.com/office/drawing/2014/main" id="{D4324C4B-19B8-4C5B-8FB5-D2491A8784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EB7F24-4BF1-466C-8AF3-07E1948CCC1D}"/>
              </a:ext>
            </a:extLst>
          </p:cNvPr>
          <p:cNvSpPr>
            <a:spLocks noGrp="1"/>
          </p:cNvSpPr>
          <p:nvPr>
            <p:ph type="sldNum" sz="quarter" idx="12"/>
          </p:nvPr>
        </p:nvSpPr>
        <p:spPr/>
        <p:txBody>
          <a:bodyPr/>
          <a:lstStyle/>
          <a:p>
            <a:fld id="{8934B582-E8AE-4F02-8EBB-9DBA8864BCFC}" type="slidenum">
              <a:rPr lang="en-US" smtClean="0"/>
              <a:t>‹#›</a:t>
            </a:fld>
            <a:endParaRPr lang="en-US"/>
          </a:p>
        </p:txBody>
      </p:sp>
    </p:spTree>
    <p:extLst>
      <p:ext uri="{BB962C8B-B14F-4D97-AF65-F5344CB8AC3E}">
        <p14:creationId xmlns:p14="http://schemas.microsoft.com/office/powerpoint/2010/main" val="8840651"/>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DC650-8142-4247-9448-C222CF25AC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416D8B-C8E0-4D28-B6B1-6AAC5DC8798F}"/>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67C303-138A-4CBE-A9FF-64B54A8B565C}"/>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FD7C0F-D6DF-4B54-B283-531A623D2EA2}"/>
              </a:ext>
            </a:extLst>
          </p:cNvPr>
          <p:cNvSpPr>
            <a:spLocks noGrp="1"/>
          </p:cNvSpPr>
          <p:nvPr>
            <p:ph type="dt" sz="half" idx="10"/>
          </p:nvPr>
        </p:nvSpPr>
        <p:spPr/>
        <p:txBody>
          <a:bodyPr/>
          <a:lstStyle/>
          <a:p>
            <a:fld id="{EBFAF7CB-3E8F-475B-BACE-788F4A5E7758}" type="datetimeFigureOut">
              <a:rPr lang="en-US" smtClean="0"/>
              <a:t>3/27/2023</a:t>
            </a:fld>
            <a:endParaRPr lang="en-US"/>
          </a:p>
        </p:txBody>
      </p:sp>
      <p:sp>
        <p:nvSpPr>
          <p:cNvPr id="6" name="Footer Placeholder 5">
            <a:extLst>
              <a:ext uri="{FF2B5EF4-FFF2-40B4-BE49-F238E27FC236}">
                <a16:creationId xmlns:a16="http://schemas.microsoft.com/office/drawing/2014/main" id="{04B71B3C-9F06-426F-8ECB-5761AD4F67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D8640F-1D2B-491D-BBF7-13CF88681460}"/>
              </a:ext>
            </a:extLst>
          </p:cNvPr>
          <p:cNvSpPr>
            <a:spLocks noGrp="1"/>
          </p:cNvSpPr>
          <p:nvPr>
            <p:ph type="sldNum" sz="quarter" idx="12"/>
          </p:nvPr>
        </p:nvSpPr>
        <p:spPr/>
        <p:txBody>
          <a:bodyPr/>
          <a:lstStyle/>
          <a:p>
            <a:fld id="{8934B582-E8AE-4F02-8EBB-9DBA8864BCFC}" type="slidenum">
              <a:rPr lang="en-US" smtClean="0"/>
              <a:t>‹#›</a:t>
            </a:fld>
            <a:endParaRPr lang="en-US"/>
          </a:p>
        </p:txBody>
      </p:sp>
    </p:spTree>
    <p:extLst>
      <p:ext uri="{BB962C8B-B14F-4D97-AF65-F5344CB8AC3E}">
        <p14:creationId xmlns:p14="http://schemas.microsoft.com/office/powerpoint/2010/main" val="773435122"/>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05835-D36E-4196-BA02-3392F4DCDAD5}"/>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1B2A54-B117-4CFC-BC11-F0B85069D6C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9ABC8EF-0EB0-44F1-A47D-2027B38E4E1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A8ECCB-20C4-4997-A270-9FB8A9F8D98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AF10FAB-2A69-4805-BEDD-D6E42B23EB3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1ABA9-4210-47D9-98E6-7840472832C5}"/>
              </a:ext>
            </a:extLst>
          </p:cNvPr>
          <p:cNvSpPr>
            <a:spLocks noGrp="1"/>
          </p:cNvSpPr>
          <p:nvPr>
            <p:ph type="dt" sz="half" idx="10"/>
          </p:nvPr>
        </p:nvSpPr>
        <p:spPr/>
        <p:txBody>
          <a:bodyPr/>
          <a:lstStyle/>
          <a:p>
            <a:fld id="{EBFAF7CB-3E8F-475B-BACE-788F4A5E7758}" type="datetimeFigureOut">
              <a:rPr lang="en-US" smtClean="0"/>
              <a:t>3/27/2023</a:t>
            </a:fld>
            <a:endParaRPr lang="en-US"/>
          </a:p>
        </p:txBody>
      </p:sp>
      <p:sp>
        <p:nvSpPr>
          <p:cNvPr id="8" name="Footer Placeholder 7">
            <a:extLst>
              <a:ext uri="{FF2B5EF4-FFF2-40B4-BE49-F238E27FC236}">
                <a16:creationId xmlns:a16="http://schemas.microsoft.com/office/drawing/2014/main" id="{FB13B572-D7B7-4E85-A9FB-D9F268237A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B46A80-A8C8-45EA-A588-88334B596EC6}"/>
              </a:ext>
            </a:extLst>
          </p:cNvPr>
          <p:cNvSpPr>
            <a:spLocks noGrp="1"/>
          </p:cNvSpPr>
          <p:nvPr>
            <p:ph type="sldNum" sz="quarter" idx="12"/>
          </p:nvPr>
        </p:nvSpPr>
        <p:spPr/>
        <p:txBody>
          <a:bodyPr/>
          <a:lstStyle/>
          <a:p>
            <a:fld id="{8934B582-E8AE-4F02-8EBB-9DBA8864BCFC}" type="slidenum">
              <a:rPr lang="en-US" smtClean="0"/>
              <a:t>‹#›</a:t>
            </a:fld>
            <a:endParaRPr lang="en-US"/>
          </a:p>
        </p:txBody>
      </p:sp>
    </p:spTree>
    <p:extLst>
      <p:ext uri="{BB962C8B-B14F-4D97-AF65-F5344CB8AC3E}">
        <p14:creationId xmlns:p14="http://schemas.microsoft.com/office/powerpoint/2010/main" val="191556121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5EFDB58A-AA44-4038-BBA4-CDF693E6F343}" type="slidenum">
              <a:rPr lang="en-US"/>
              <a:pPr>
                <a:defRPr/>
              </a:pPr>
              <a:t>‹#›</a:t>
            </a:fld>
            <a:endParaRPr lang="en-US"/>
          </a:p>
        </p:txBody>
      </p:sp>
    </p:spTree>
    <p:extLst>
      <p:ext uri="{BB962C8B-B14F-4D97-AF65-F5344CB8AC3E}">
        <p14:creationId xmlns:p14="http://schemas.microsoft.com/office/powerpoint/2010/main" val="3470047029"/>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BE178-8E66-4E98-BAAE-2D4311BF50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707E43-C8B4-4E80-84DB-0CBCFA064D53}"/>
              </a:ext>
            </a:extLst>
          </p:cNvPr>
          <p:cNvSpPr>
            <a:spLocks noGrp="1"/>
          </p:cNvSpPr>
          <p:nvPr>
            <p:ph type="dt" sz="half" idx="10"/>
          </p:nvPr>
        </p:nvSpPr>
        <p:spPr/>
        <p:txBody>
          <a:bodyPr/>
          <a:lstStyle/>
          <a:p>
            <a:fld id="{EBFAF7CB-3E8F-475B-BACE-788F4A5E7758}" type="datetimeFigureOut">
              <a:rPr lang="en-US" smtClean="0"/>
              <a:t>3/27/2023</a:t>
            </a:fld>
            <a:endParaRPr lang="en-US"/>
          </a:p>
        </p:txBody>
      </p:sp>
      <p:sp>
        <p:nvSpPr>
          <p:cNvPr id="4" name="Footer Placeholder 3">
            <a:extLst>
              <a:ext uri="{FF2B5EF4-FFF2-40B4-BE49-F238E27FC236}">
                <a16:creationId xmlns:a16="http://schemas.microsoft.com/office/drawing/2014/main" id="{16218288-E2F2-4865-8990-AF5D08EB16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693396-0271-476F-BE4A-9C3C2BEAD22C}"/>
              </a:ext>
            </a:extLst>
          </p:cNvPr>
          <p:cNvSpPr>
            <a:spLocks noGrp="1"/>
          </p:cNvSpPr>
          <p:nvPr>
            <p:ph type="sldNum" sz="quarter" idx="12"/>
          </p:nvPr>
        </p:nvSpPr>
        <p:spPr/>
        <p:txBody>
          <a:bodyPr/>
          <a:lstStyle/>
          <a:p>
            <a:fld id="{8934B582-E8AE-4F02-8EBB-9DBA8864BCFC}" type="slidenum">
              <a:rPr lang="en-US" smtClean="0"/>
              <a:t>‹#›</a:t>
            </a:fld>
            <a:endParaRPr lang="en-US"/>
          </a:p>
        </p:txBody>
      </p:sp>
    </p:spTree>
    <p:extLst>
      <p:ext uri="{BB962C8B-B14F-4D97-AF65-F5344CB8AC3E}">
        <p14:creationId xmlns:p14="http://schemas.microsoft.com/office/powerpoint/2010/main" val="3419034698"/>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9BAB22-E115-4FBE-8B79-594152F6261C}"/>
              </a:ext>
            </a:extLst>
          </p:cNvPr>
          <p:cNvSpPr>
            <a:spLocks noGrp="1"/>
          </p:cNvSpPr>
          <p:nvPr>
            <p:ph type="dt" sz="half" idx="10"/>
          </p:nvPr>
        </p:nvSpPr>
        <p:spPr/>
        <p:txBody>
          <a:bodyPr/>
          <a:lstStyle/>
          <a:p>
            <a:fld id="{EBFAF7CB-3E8F-475B-BACE-788F4A5E7758}" type="datetimeFigureOut">
              <a:rPr lang="en-US" smtClean="0"/>
              <a:t>3/27/2023</a:t>
            </a:fld>
            <a:endParaRPr lang="en-US"/>
          </a:p>
        </p:txBody>
      </p:sp>
      <p:sp>
        <p:nvSpPr>
          <p:cNvPr id="3" name="Footer Placeholder 2">
            <a:extLst>
              <a:ext uri="{FF2B5EF4-FFF2-40B4-BE49-F238E27FC236}">
                <a16:creationId xmlns:a16="http://schemas.microsoft.com/office/drawing/2014/main" id="{0F1E3BBF-68EA-4387-9E25-0100107C4C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85E46A-4EA5-4C5D-A1E2-E9953E17F7A7}"/>
              </a:ext>
            </a:extLst>
          </p:cNvPr>
          <p:cNvSpPr>
            <a:spLocks noGrp="1"/>
          </p:cNvSpPr>
          <p:nvPr>
            <p:ph type="sldNum" sz="quarter" idx="12"/>
          </p:nvPr>
        </p:nvSpPr>
        <p:spPr/>
        <p:txBody>
          <a:bodyPr/>
          <a:lstStyle/>
          <a:p>
            <a:fld id="{8934B582-E8AE-4F02-8EBB-9DBA8864BCFC}" type="slidenum">
              <a:rPr lang="en-US" smtClean="0"/>
              <a:t>‹#›</a:t>
            </a:fld>
            <a:endParaRPr lang="en-US"/>
          </a:p>
        </p:txBody>
      </p:sp>
    </p:spTree>
    <p:extLst>
      <p:ext uri="{BB962C8B-B14F-4D97-AF65-F5344CB8AC3E}">
        <p14:creationId xmlns:p14="http://schemas.microsoft.com/office/powerpoint/2010/main" val="1879289406"/>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9258F-39C4-4260-96F5-4CE6F714A8F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FD6A3A9E-F1E8-4A4F-9AA8-04EDD7BAB3C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5EB0C4-3F22-4455-96AD-1B9B8ABD95F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D6D9D24-3000-474A-ACD6-76D604FE928F}"/>
              </a:ext>
            </a:extLst>
          </p:cNvPr>
          <p:cNvSpPr>
            <a:spLocks noGrp="1"/>
          </p:cNvSpPr>
          <p:nvPr>
            <p:ph type="dt" sz="half" idx="10"/>
          </p:nvPr>
        </p:nvSpPr>
        <p:spPr/>
        <p:txBody>
          <a:bodyPr/>
          <a:lstStyle/>
          <a:p>
            <a:fld id="{EBFAF7CB-3E8F-475B-BACE-788F4A5E7758}" type="datetimeFigureOut">
              <a:rPr lang="en-US" smtClean="0"/>
              <a:t>3/27/2023</a:t>
            </a:fld>
            <a:endParaRPr lang="en-US"/>
          </a:p>
        </p:txBody>
      </p:sp>
      <p:sp>
        <p:nvSpPr>
          <p:cNvPr id="6" name="Footer Placeholder 5">
            <a:extLst>
              <a:ext uri="{FF2B5EF4-FFF2-40B4-BE49-F238E27FC236}">
                <a16:creationId xmlns:a16="http://schemas.microsoft.com/office/drawing/2014/main" id="{F2ACA24C-1451-417D-9F3D-2818495230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64E8B1-5468-4690-A866-BB6A78D5310D}"/>
              </a:ext>
            </a:extLst>
          </p:cNvPr>
          <p:cNvSpPr>
            <a:spLocks noGrp="1"/>
          </p:cNvSpPr>
          <p:nvPr>
            <p:ph type="sldNum" sz="quarter" idx="12"/>
          </p:nvPr>
        </p:nvSpPr>
        <p:spPr/>
        <p:txBody>
          <a:bodyPr/>
          <a:lstStyle/>
          <a:p>
            <a:fld id="{8934B582-E8AE-4F02-8EBB-9DBA8864BCFC}" type="slidenum">
              <a:rPr lang="en-US" smtClean="0"/>
              <a:t>‹#›</a:t>
            </a:fld>
            <a:endParaRPr lang="en-US"/>
          </a:p>
        </p:txBody>
      </p:sp>
    </p:spTree>
    <p:extLst>
      <p:ext uri="{BB962C8B-B14F-4D97-AF65-F5344CB8AC3E}">
        <p14:creationId xmlns:p14="http://schemas.microsoft.com/office/powerpoint/2010/main" val="2032783030"/>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9424E-887E-4AD6-B0C1-0FAF1FB0F22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9153D25E-CEA8-4C54-89A3-5F6E5FB90B7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EB61D01A-833D-45D9-97B5-C4E3A3DE1CC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C79B4E3-838B-41EA-9BB2-1C6A2025018E}"/>
              </a:ext>
            </a:extLst>
          </p:cNvPr>
          <p:cNvSpPr>
            <a:spLocks noGrp="1"/>
          </p:cNvSpPr>
          <p:nvPr>
            <p:ph type="dt" sz="half" idx="10"/>
          </p:nvPr>
        </p:nvSpPr>
        <p:spPr/>
        <p:txBody>
          <a:bodyPr/>
          <a:lstStyle/>
          <a:p>
            <a:fld id="{EBFAF7CB-3E8F-475B-BACE-788F4A5E7758}" type="datetimeFigureOut">
              <a:rPr lang="en-US" smtClean="0"/>
              <a:t>3/27/2023</a:t>
            </a:fld>
            <a:endParaRPr lang="en-US"/>
          </a:p>
        </p:txBody>
      </p:sp>
      <p:sp>
        <p:nvSpPr>
          <p:cNvPr id="6" name="Footer Placeholder 5">
            <a:extLst>
              <a:ext uri="{FF2B5EF4-FFF2-40B4-BE49-F238E27FC236}">
                <a16:creationId xmlns:a16="http://schemas.microsoft.com/office/drawing/2014/main" id="{7DF99716-F535-4184-978F-B42B8872B0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653641-59E3-4205-AF29-2EE4D056761E}"/>
              </a:ext>
            </a:extLst>
          </p:cNvPr>
          <p:cNvSpPr>
            <a:spLocks noGrp="1"/>
          </p:cNvSpPr>
          <p:nvPr>
            <p:ph type="sldNum" sz="quarter" idx="12"/>
          </p:nvPr>
        </p:nvSpPr>
        <p:spPr/>
        <p:txBody>
          <a:bodyPr/>
          <a:lstStyle/>
          <a:p>
            <a:fld id="{8934B582-E8AE-4F02-8EBB-9DBA8864BCFC}" type="slidenum">
              <a:rPr lang="en-US" smtClean="0"/>
              <a:t>‹#›</a:t>
            </a:fld>
            <a:endParaRPr lang="en-US"/>
          </a:p>
        </p:txBody>
      </p:sp>
    </p:spTree>
    <p:extLst>
      <p:ext uri="{BB962C8B-B14F-4D97-AF65-F5344CB8AC3E}">
        <p14:creationId xmlns:p14="http://schemas.microsoft.com/office/powerpoint/2010/main" val="988039318"/>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E2E0A-9E8F-469C-A18B-5CCDFE70BD6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D302C7-92C4-481E-BC62-EED00CD06F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4F8497-1042-4B44-8537-1C6CE8B2125D}"/>
              </a:ext>
            </a:extLst>
          </p:cNvPr>
          <p:cNvSpPr>
            <a:spLocks noGrp="1"/>
          </p:cNvSpPr>
          <p:nvPr>
            <p:ph type="dt" sz="half" idx="10"/>
          </p:nvPr>
        </p:nvSpPr>
        <p:spPr/>
        <p:txBody>
          <a:bodyPr/>
          <a:lstStyle/>
          <a:p>
            <a:fld id="{EBFAF7CB-3E8F-475B-BACE-788F4A5E7758}" type="datetimeFigureOut">
              <a:rPr lang="en-US" smtClean="0"/>
              <a:t>3/27/2023</a:t>
            </a:fld>
            <a:endParaRPr lang="en-US"/>
          </a:p>
        </p:txBody>
      </p:sp>
      <p:sp>
        <p:nvSpPr>
          <p:cNvPr id="5" name="Footer Placeholder 4">
            <a:extLst>
              <a:ext uri="{FF2B5EF4-FFF2-40B4-BE49-F238E27FC236}">
                <a16:creationId xmlns:a16="http://schemas.microsoft.com/office/drawing/2014/main" id="{98D66589-1A0F-418E-B2D7-5598ADBC0B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561263-5CB6-461C-80C7-F3204E149DAA}"/>
              </a:ext>
            </a:extLst>
          </p:cNvPr>
          <p:cNvSpPr>
            <a:spLocks noGrp="1"/>
          </p:cNvSpPr>
          <p:nvPr>
            <p:ph type="sldNum" sz="quarter" idx="12"/>
          </p:nvPr>
        </p:nvSpPr>
        <p:spPr/>
        <p:txBody>
          <a:bodyPr/>
          <a:lstStyle/>
          <a:p>
            <a:fld id="{8934B582-E8AE-4F02-8EBB-9DBA8864BCFC}" type="slidenum">
              <a:rPr lang="en-US" smtClean="0"/>
              <a:t>‹#›</a:t>
            </a:fld>
            <a:endParaRPr lang="en-US"/>
          </a:p>
        </p:txBody>
      </p:sp>
    </p:spTree>
    <p:extLst>
      <p:ext uri="{BB962C8B-B14F-4D97-AF65-F5344CB8AC3E}">
        <p14:creationId xmlns:p14="http://schemas.microsoft.com/office/powerpoint/2010/main" val="1165357072"/>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2C8089-08A0-48DC-A791-AF23775D545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07DCB5-1473-4DAB-82F0-CF4C16FCC885}"/>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DCAAA0-4ACD-4DAB-8E95-7EF532350832}"/>
              </a:ext>
            </a:extLst>
          </p:cNvPr>
          <p:cNvSpPr>
            <a:spLocks noGrp="1"/>
          </p:cNvSpPr>
          <p:nvPr>
            <p:ph type="dt" sz="half" idx="10"/>
          </p:nvPr>
        </p:nvSpPr>
        <p:spPr/>
        <p:txBody>
          <a:bodyPr/>
          <a:lstStyle/>
          <a:p>
            <a:fld id="{EBFAF7CB-3E8F-475B-BACE-788F4A5E7758}" type="datetimeFigureOut">
              <a:rPr lang="en-US" smtClean="0"/>
              <a:t>3/27/2023</a:t>
            </a:fld>
            <a:endParaRPr lang="en-US"/>
          </a:p>
        </p:txBody>
      </p:sp>
      <p:sp>
        <p:nvSpPr>
          <p:cNvPr id="5" name="Footer Placeholder 4">
            <a:extLst>
              <a:ext uri="{FF2B5EF4-FFF2-40B4-BE49-F238E27FC236}">
                <a16:creationId xmlns:a16="http://schemas.microsoft.com/office/drawing/2014/main" id="{802972DD-30AA-454C-88B5-F1C446CCA3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ED44DF-E4FD-4214-9111-5A173B5E582C}"/>
              </a:ext>
            </a:extLst>
          </p:cNvPr>
          <p:cNvSpPr>
            <a:spLocks noGrp="1"/>
          </p:cNvSpPr>
          <p:nvPr>
            <p:ph type="sldNum" sz="quarter" idx="12"/>
          </p:nvPr>
        </p:nvSpPr>
        <p:spPr/>
        <p:txBody>
          <a:bodyPr/>
          <a:lstStyle/>
          <a:p>
            <a:fld id="{8934B582-E8AE-4F02-8EBB-9DBA8864BCFC}" type="slidenum">
              <a:rPr lang="en-US" smtClean="0"/>
              <a:t>‹#›</a:t>
            </a:fld>
            <a:endParaRPr lang="en-US"/>
          </a:p>
        </p:txBody>
      </p:sp>
    </p:spTree>
    <p:extLst>
      <p:ext uri="{BB962C8B-B14F-4D97-AF65-F5344CB8AC3E}">
        <p14:creationId xmlns:p14="http://schemas.microsoft.com/office/powerpoint/2010/main" val="131918072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5877BC47-81F5-4F4C-BD11-D59EF6CDA384}" type="slidenum">
              <a:rPr lang="en-US"/>
              <a:pPr>
                <a:defRPr/>
              </a:pPr>
              <a:t>‹#›</a:t>
            </a:fld>
            <a:endParaRPr lang="en-US"/>
          </a:p>
        </p:txBody>
      </p:sp>
    </p:spTree>
    <p:extLst>
      <p:ext uri="{BB962C8B-B14F-4D97-AF65-F5344CB8AC3E}">
        <p14:creationId xmlns:p14="http://schemas.microsoft.com/office/powerpoint/2010/main" val="389631279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1524474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332691C9-BF68-4410-A1DF-53630D491FA7}" type="slidenum">
              <a:rPr lang="en-US"/>
              <a:pPr>
                <a:defRPr/>
              </a:pPr>
              <a:t>‹#›</a:t>
            </a:fld>
            <a:endParaRPr lang="en-US"/>
          </a:p>
        </p:txBody>
      </p:sp>
    </p:spTree>
    <p:extLst>
      <p:ext uri="{BB962C8B-B14F-4D97-AF65-F5344CB8AC3E}">
        <p14:creationId xmlns:p14="http://schemas.microsoft.com/office/powerpoint/2010/main" val="215745261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2907CA17-93BD-41B8-8A9F-32FCD7E97C94}" type="slidenum">
              <a:rPr lang="en-US"/>
              <a:pPr>
                <a:defRPr/>
              </a:pPr>
              <a:t>‹#›</a:t>
            </a:fld>
            <a:endParaRPr lang="en-US"/>
          </a:p>
        </p:txBody>
      </p:sp>
    </p:spTree>
    <p:extLst>
      <p:ext uri="{BB962C8B-B14F-4D97-AF65-F5344CB8AC3E}">
        <p14:creationId xmlns:p14="http://schemas.microsoft.com/office/powerpoint/2010/main" val="188595493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3B8E485A-05AC-48A4-BE16-878BE79B8B1B}" type="slidenum">
              <a:rPr lang="en-US"/>
              <a:pPr>
                <a:defRPr/>
              </a:pPr>
              <a:t>‹#›</a:t>
            </a:fld>
            <a:endParaRPr lang="en-US"/>
          </a:p>
        </p:txBody>
      </p:sp>
    </p:spTree>
    <p:extLst>
      <p:ext uri="{BB962C8B-B14F-4D97-AF65-F5344CB8AC3E}">
        <p14:creationId xmlns:p14="http://schemas.microsoft.com/office/powerpoint/2010/main" val="376647128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2A47F5E-6BA5-4E69-9AD0-A3C611094076}"/>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852134" y="5638800"/>
            <a:ext cx="2291866" cy="1001476"/>
          </a:xfrm>
          <a:prstGeom prst="rect">
            <a:avLst/>
          </a:prstGeom>
        </p:spPr>
      </p:pic>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DCE11CA6-D5FA-44BE-8CB3-B47D8C4F22CA}" type="slidenum">
              <a:rPr lang="en-US"/>
              <a:pPr>
                <a:defRPr/>
              </a:pPr>
              <a:t>‹#›</a:t>
            </a:fld>
            <a:endParaRPr lang="en-US"/>
          </a:p>
        </p:txBody>
      </p:sp>
      <p:sp>
        <p:nvSpPr>
          <p:cNvPr id="1032" name="Line 4"/>
          <p:cNvSpPr>
            <a:spLocks noChangeShapeType="1"/>
          </p:cNvSpPr>
          <p:nvPr/>
        </p:nvSpPr>
        <p:spPr bwMode="auto">
          <a:xfrm>
            <a:off x="152400" y="6553200"/>
            <a:ext cx="8839200" cy="0"/>
          </a:xfrm>
          <a:prstGeom prst="line">
            <a:avLst/>
          </a:prstGeom>
          <a:noFill/>
          <a:ln w="9525">
            <a:solidFill>
              <a:schemeClr val="bg2"/>
            </a:solidFill>
            <a:round/>
          </a:ln>
          <a:extLst>
            <a:ext uri="{909E8E84-426E-40DD-AFC4-6F175D3DCCD1}">
              <a14:hiddenFill xmlns:a14="http://schemas.microsoft.com/office/drawing/2010/main">
                <a:noFill/>
              </a14:hiddenFill>
            </a:ext>
          </a:extLst>
        </p:spPr>
        <p:txBody>
          <a:bodyPr/>
          <a:lstStyle/>
          <a:p>
            <a:endParaRPr lang="en-US"/>
          </a:p>
        </p:txBody>
      </p:sp>
      <p:sp>
        <p:nvSpPr>
          <p:cNvPr id="26" name="Text Box 11">
            <a:extLst>
              <a:ext uri="{FF2B5EF4-FFF2-40B4-BE49-F238E27FC236}">
                <a16:creationId xmlns:a16="http://schemas.microsoft.com/office/drawing/2014/main" id="{34552F5A-FBEA-4D65-93AB-FCE76C9CE80A}"/>
              </a:ext>
            </a:extLst>
          </p:cNvPr>
          <p:cNvSpPr txBox="1">
            <a:spLocks noChangeArrowheads="1"/>
          </p:cNvSpPr>
          <p:nvPr userDrawn="1"/>
        </p:nvSpPr>
        <p:spPr bwMode="auto">
          <a:xfrm>
            <a:off x="76200" y="6324600"/>
            <a:ext cx="18998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eaLnBrk="1" hangingPunct="1">
              <a:defRPr/>
            </a:pPr>
            <a:r>
              <a:rPr lang="en-US" altLang="en-US" sz="1000" b="1">
                <a:solidFill>
                  <a:schemeClr val="bg2"/>
                </a:solidFill>
                <a:latin typeface="+mn-lt"/>
              </a:rPr>
              <a:t>© </a:t>
            </a:r>
            <a:r>
              <a:rPr lang="en-US" altLang="en-US" sz="1000">
                <a:solidFill>
                  <a:schemeClr val="bg2"/>
                </a:solidFill>
                <a:latin typeface="+mn-lt"/>
              </a:rPr>
              <a:t>Copyright 2023 Saul Ewing LLP</a:t>
            </a:r>
          </a:p>
        </p:txBody>
      </p:sp>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4" r:id="rId12"/>
  </p:sldLayoutIdLst>
  <p:transition/>
  <p:txStyles>
    <p:titleStyle>
      <a:lvl1pPr algn="ctr" rtl="0" eaLnBrk="1" fontAlgn="base" hangingPunct="1">
        <a:spcBef>
          <a:spcPct val="0"/>
        </a:spcBef>
        <a:spcAft>
          <a:spcPct val="0"/>
        </a:spcAft>
        <a:defRPr sz="4400">
          <a:solidFill>
            <a:schemeClr val="tx2"/>
          </a:solidFill>
          <a:latin typeface="Calibri" panose="020F0502020204030204" pitchFamily="34" charset="0"/>
          <a:ea typeface="+mj-ea"/>
          <a:cs typeface="Calibri" panose="020F0502020204030204" pitchFamily="34" charset="0"/>
        </a:defRPr>
      </a:lvl1pPr>
      <a:lvl2pPr algn="ctr" rtl="0" eaLnBrk="1" fontAlgn="base" hangingPunct="1">
        <a:spcBef>
          <a:spcPct val="0"/>
        </a:spcBef>
        <a:spcAft>
          <a:spcPct val="0"/>
        </a:spcAft>
        <a:defRPr sz="4400">
          <a:solidFill>
            <a:schemeClr val="tx2"/>
          </a:solidFill>
          <a:latin typeface="Georgia" pitchFamily="18" charset="0"/>
        </a:defRPr>
      </a:lvl2pPr>
      <a:lvl3pPr algn="ctr" rtl="0" eaLnBrk="1" fontAlgn="base" hangingPunct="1">
        <a:spcBef>
          <a:spcPct val="0"/>
        </a:spcBef>
        <a:spcAft>
          <a:spcPct val="0"/>
        </a:spcAft>
        <a:defRPr sz="4400">
          <a:solidFill>
            <a:schemeClr val="tx2"/>
          </a:solidFill>
          <a:latin typeface="Georgia" pitchFamily="18" charset="0"/>
        </a:defRPr>
      </a:lvl3pPr>
      <a:lvl4pPr algn="ctr" rtl="0" eaLnBrk="1" fontAlgn="base" hangingPunct="1">
        <a:spcBef>
          <a:spcPct val="0"/>
        </a:spcBef>
        <a:spcAft>
          <a:spcPct val="0"/>
        </a:spcAft>
        <a:defRPr sz="4400">
          <a:solidFill>
            <a:schemeClr val="tx2"/>
          </a:solidFill>
          <a:latin typeface="Georgia" pitchFamily="18" charset="0"/>
        </a:defRPr>
      </a:lvl4pPr>
      <a:lvl5pPr algn="ctr" rtl="0" eaLnBrk="1" fontAlgn="base" hangingPunct="1">
        <a:spcBef>
          <a:spcPct val="0"/>
        </a:spcBef>
        <a:spcAft>
          <a:spcPct val="0"/>
        </a:spcAft>
        <a:defRPr sz="4400">
          <a:solidFill>
            <a:schemeClr val="tx2"/>
          </a:solidFill>
          <a:latin typeface="Georgia" pitchFamily="18" charset="0"/>
        </a:defRPr>
      </a:lvl5pPr>
      <a:lvl6pPr marL="457200" algn="ctr" rtl="0" eaLnBrk="1" fontAlgn="base" hangingPunct="1">
        <a:spcBef>
          <a:spcPct val="0"/>
        </a:spcBef>
        <a:spcAft>
          <a:spcPct val="0"/>
        </a:spcAft>
        <a:defRPr sz="4400">
          <a:solidFill>
            <a:schemeClr val="tx2"/>
          </a:solidFill>
          <a:latin typeface="Arial"/>
        </a:defRPr>
      </a:lvl6pPr>
      <a:lvl7pPr marL="914400" algn="ctr" rtl="0" eaLnBrk="1" fontAlgn="base" hangingPunct="1">
        <a:spcBef>
          <a:spcPct val="0"/>
        </a:spcBef>
        <a:spcAft>
          <a:spcPct val="0"/>
        </a:spcAft>
        <a:defRPr sz="4400">
          <a:solidFill>
            <a:schemeClr val="tx2"/>
          </a:solidFill>
          <a:latin typeface="Arial"/>
        </a:defRPr>
      </a:lvl7pPr>
      <a:lvl8pPr marL="1371600" algn="ctr" rtl="0" eaLnBrk="1" fontAlgn="base" hangingPunct="1">
        <a:spcBef>
          <a:spcPct val="0"/>
        </a:spcBef>
        <a:spcAft>
          <a:spcPct val="0"/>
        </a:spcAft>
        <a:defRPr sz="4400">
          <a:solidFill>
            <a:schemeClr val="tx2"/>
          </a:solidFill>
          <a:latin typeface="Arial"/>
        </a:defRPr>
      </a:lvl8pPr>
      <a:lvl9pPr marL="1828800" algn="ctr" rtl="0" eaLnBrk="1" fontAlgn="base" hangingPunct="1">
        <a:spcBef>
          <a:spcPct val="0"/>
        </a:spcBef>
        <a:spcAft>
          <a:spcPct val="0"/>
        </a:spcAft>
        <a:defRPr sz="4400">
          <a:solidFill>
            <a:schemeClr val="tx2"/>
          </a:solidFill>
          <a:latin typeface="Arial"/>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SzPct val="55000"/>
        <a:buFont typeface="Webdings" pitchFamily="18" charset="2"/>
        <a:buChar char="4"/>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Saul Ewing Logo">
            <a:extLst>
              <a:ext uri="{FF2B5EF4-FFF2-40B4-BE49-F238E27FC236}">
                <a16:creationId xmlns:a16="http://schemas.microsoft.com/office/drawing/2014/main" id="{82A47F5E-6BA5-4E69-9AD0-A3C61109407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852134" y="5638800"/>
            <a:ext cx="2291866" cy="1001476"/>
          </a:xfrm>
          <a:prstGeom prst="rect">
            <a:avLst/>
          </a:prstGeom>
        </p:spPr>
      </p:pic>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DCE11CA6-D5FA-44BE-8CB3-B47D8C4F22CA}" type="slidenum">
              <a:rPr lang="en-US"/>
              <a:pPr>
                <a:defRPr/>
              </a:pPr>
              <a:t>‹#›</a:t>
            </a:fld>
            <a:endParaRPr lang="en-US"/>
          </a:p>
        </p:txBody>
      </p:sp>
      <p:sp>
        <p:nvSpPr>
          <p:cNvPr id="1032" name="Line 4"/>
          <p:cNvSpPr>
            <a:spLocks noChangeShapeType="1"/>
          </p:cNvSpPr>
          <p:nvPr/>
        </p:nvSpPr>
        <p:spPr bwMode="auto">
          <a:xfrm>
            <a:off x="152400" y="6553200"/>
            <a:ext cx="8839200" cy="0"/>
          </a:xfrm>
          <a:prstGeom prst="line">
            <a:avLst/>
          </a:prstGeom>
          <a:noFill/>
          <a:ln w="9525">
            <a:solidFill>
              <a:schemeClr val="bg2"/>
            </a:solidFill>
            <a:round/>
          </a:ln>
          <a:extLst>
            <a:ext uri="{909E8E84-426E-40DD-AFC4-6F175D3DCCD1}">
              <a14:hiddenFill xmlns:a14="http://schemas.microsoft.com/office/drawing/2010/main">
                <a:noFill/>
              </a14:hiddenFill>
            </a:ext>
          </a:extLst>
        </p:spPr>
        <p:txBody>
          <a:bodyPr/>
          <a:lstStyle/>
          <a:p>
            <a:endParaRPr lang="en-US"/>
          </a:p>
        </p:txBody>
      </p:sp>
      <p:sp>
        <p:nvSpPr>
          <p:cNvPr id="26" name="Text Box 11">
            <a:extLst>
              <a:ext uri="{FF2B5EF4-FFF2-40B4-BE49-F238E27FC236}">
                <a16:creationId xmlns:a16="http://schemas.microsoft.com/office/drawing/2014/main" id="{34552F5A-FBEA-4D65-93AB-FCE76C9CE80A}"/>
              </a:ext>
            </a:extLst>
          </p:cNvPr>
          <p:cNvSpPr txBox="1">
            <a:spLocks noChangeArrowheads="1"/>
          </p:cNvSpPr>
          <p:nvPr userDrawn="1"/>
        </p:nvSpPr>
        <p:spPr bwMode="auto">
          <a:xfrm>
            <a:off x="76200" y="6324600"/>
            <a:ext cx="18998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eaLnBrk="1" hangingPunct="1">
              <a:defRPr/>
            </a:pPr>
            <a:r>
              <a:rPr lang="en-US" altLang="en-US" sz="1000" b="1">
                <a:solidFill>
                  <a:schemeClr val="bg2"/>
                </a:solidFill>
                <a:latin typeface="+mn-lt"/>
              </a:rPr>
              <a:t>© </a:t>
            </a:r>
            <a:r>
              <a:rPr lang="en-US" altLang="en-US" sz="1000">
                <a:solidFill>
                  <a:schemeClr val="bg2"/>
                </a:solidFill>
                <a:latin typeface="+mn-lt"/>
              </a:rPr>
              <a:t>Copyright 2023 Saul Ewing LLP</a:t>
            </a:r>
          </a:p>
        </p:txBody>
      </p:sp>
    </p:spTree>
    <p:extLst>
      <p:ext uri="{BB962C8B-B14F-4D97-AF65-F5344CB8AC3E}">
        <p14:creationId xmlns:p14="http://schemas.microsoft.com/office/powerpoint/2010/main" val="288873054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ransition/>
  <p:txStyles>
    <p:titleStyle>
      <a:lvl1pPr algn="ctr" rtl="0" eaLnBrk="1" fontAlgn="base" hangingPunct="1">
        <a:spcBef>
          <a:spcPct val="0"/>
        </a:spcBef>
        <a:spcAft>
          <a:spcPct val="0"/>
        </a:spcAft>
        <a:defRPr sz="4400">
          <a:solidFill>
            <a:schemeClr val="tx2"/>
          </a:solidFill>
          <a:latin typeface="Calibri" panose="020F0502020204030204" pitchFamily="34" charset="0"/>
          <a:ea typeface="+mj-ea"/>
          <a:cs typeface="Calibri" panose="020F0502020204030204" pitchFamily="34" charset="0"/>
        </a:defRPr>
      </a:lvl1pPr>
      <a:lvl2pPr algn="ctr" rtl="0" eaLnBrk="1" fontAlgn="base" hangingPunct="1">
        <a:spcBef>
          <a:spcPct val="0"/>
        </a:spcBef>
        <a:spcAft>
          <a:spcPct val="0"/>
        </a:spcAft>
        <a:defRPr sz="4400">
          <a:solidFill>
            <a:schemeClr val="tx2"/>
          </a:solidFill>
          <a:latin typeface="Georgia" pitchFamily="18" charset="0"/>
        </a:defRPr>
      </a:lvl2pPr>
      <a:lvl3pPr algn="ctr" rtl="0" eaLnBrk="1" fontAlgn="base" hangingPunct="1">
        <a:spcBef>
          <a:spcPct val="0"/>
        </a:spcBef>
        <a:spcAft>
          <a:spcPct val="0"/>
        </a:spcAft>
        <a:defRPr sz="4400">
          <a:solidFill>
            <a:schemeClr val="tx2"/>
          </a:solidFill>
          <a:latin typeface="Georgia" pitchFamily="18" charset="0"/>
        </a:defRPr>
      </a:lvl3pPr>
      <a:lvl4pPr algn="ctr" rtl="0" eaLnBrk="1" fontAlgn="base" hangingPunct="1">
        <a:spcBef>
          <a:spcPct val="0"/>
        </a:spcBef>
        <a:spcAft>
          <a:spcPct val="0"/>
        </a:spcAft>
        <a:defRPr sz="4400">
          <a:solidFill>
            <a:schemeClr val="tx2"/>
          </a:solidFill>
          <a:latin typeface="Georgia" pitchFamily="18" charset="0"/>
        </a:defRPr>
      </a:lvl4pPr>
      <a:lvl5pPr algn="ctr" rtl="0" eaLnBrk="1" fontAlgn="base" hangingPunct="1">
        <a:spcBef>
          <a:spcPct val="0"/>
        </a:spcBef>
        <a:spcAft>
          <a:spcPct val="0"/>
        </a:spcAft>
        <a:defRPr sz="4400">
          <a:solidFill>
            <a:schemeClr val="tx2"/>
          </a:solidFill>
          <a:latin typeface="Georgia" pitchFamily="18" charset="0"/>
        </a:defRPr>
      </a:lvl5pPr>
      <a:lvl6pPr marL="457200" algn="ctr" rtl="0" eaLnBrk="1" fontAlgn="base" hangingPunct="1">
        <a:spcBef>
          <a:spcPct val="0"/>
        </a:spcBef>
        <a:spcAft>
          <a:spcPct val="0"/>
        </a:spcAft>
        <a:defRPr sz="4400">
          <a:solidFill>
            <a:schemeClr val="tx2"/>
          </a:solidFill>
          <a:latin typeface="Arial"/>
        </a:defRPr>
      </a:lvl6pPr>
      <a:lvl7pPr marL="914400" algn="ctr" rtl="0" eaLnBrk="1" fontAlgn="base" hangingPunct="1">
        <a:spcBef>
          <a:spcPct val="0"/>
        </a:spcBef>
        <a:spcAft>
          <a:spcPct val="0"/>
        </a:spcAft>
        <a:defRPr sz="4400">
          <a:solidFill>
            <a:schemeClr val="tx2"/>
          </a:solidFill>
          <a:latin typeface="Arial"/>
        </a:defRPr>
      </a:lvl7pPr>
      <a:lvl8pPr marL="1371600" algn="ctr" rtl="0" eaLnBrk="1" fontAlgn="base" hangingPunct="1">
        <a:spcBef>
          <a:spcPct val="0"/>
        </a:spcBef>
        <a:spcAft>
          <a:spcPct val="0"/>
        </a:spcAft>
        <a:defRPr sz="4400">
          <a:solidFill>
            <a:schemeClr val="tx2"/>
          </a:solidFill>
          <a:latin typeface="Arial"/>
        </a:defRPr>
      </a:lvl8pPr>
      <a:lvl9pPr marL="1828800" algn="ctr" rtl="0" eaLnBrk="1" fontAlgn="base" hangingPunct="1">
        <a:spcBef>
          <a:spcPct val="0"/>
        </a:spcBef>
        <a:spcAft>
          <a:spcPct val="0"/>
        </a:spcAft>
        <a:defRPr sz="4400">
          <a:solidFill>
            <a:schemeClr val="tx2"/>
          </a:solidFill>
          <a:latin typeface="Arial"/>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SzPct val="55000"/>
        <a:buFont typeface="Webdings" pitchFamily="18" charset="2"/>
        <a:buChar char="4"/>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13">
            <a:extLst>
              <a:ext uri="{28A0092B-C50C-407E-A947-70E740481C1C}">
                <a14:useLocalDpi xmlns:a14="http://schemas.microsoft.com/office/drawing/2010/main" val="0"/>
              </a:ext>
            </a:extLst>
          </a:blip>
          <a:stretch>
            <a:fillRect/>
          </a:stretch>
        </p:blipFill>
        <p:spPr bwMode="auto">
          <a:xfrm>
            <a:off x="7524750" y="5654760"/>
            <a:ext cx="14668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DCE11CA6-D5FA-44BE-8CB3-B47D8C4F22CA}" type="slidenum">
              <a:rPr lang="en-US"/>
              <a:pPr>
                <a:defRPr/>
              </a:pPr>
              <a:t>‹#›</a:t>
            </a:fld>
            <a:endParaRPr lang="en-US"/>
          </a:p>
        </p:txBody>
      </p:sp>
      <p:sp>
        <p:nvSpPr>
          <p:cNvPr id="1032" name="Line 4"/>
          <p:cNvSpPr>
            <a:spLocks noChangeShapeType="1"/>
          </p:cNvSpPr>
          <p:nvPr/>
        </p:nvSpPr>
        <p:spPr bwMode="auto">
          <a:xfrm>
            <a:off x="152400" y="6553200"/>
            <a:ext cx="8839200" cy="0"/>
          </a:xfrm>
          <a:prstGeom prst="line">
            <a:avLst/>
          </a:prstGeom>
          <a:noFill/>
          <a:ln w="9525">
            <a:solidFill>
              <a:srgbClr val="0046BA"/>
            </a:solidFill>
            <a:round/>
          </a:ln>
          <a:extLst>
            <a:ext uri="{909E8E84-426E-40DD-AFC4-6F175D3DCCD1}">
              <a14:hiddenFill xmlns:a14="http://schemas.microsoft.com/office/drawing/2010/main">
                <a:noFill/>
              </a14:hiddenFill>
            </a:ext>
          </a:extLst>
        </p:spPr>
        <p:txBody>
          <a:bodyPr/>
          <a:lstStyle/>
          <a:p>
            <a:endParaRPr lang="en-US"/>
          </a:p>
        </p:txBody>
      </p:sp>
      <p:sp>
        <p:nvSpPr>
          <p:cNvPr id="1033" name="Text Box 11"/>
          <p:cNvSpPr txBox="1">
            <a:spLocks noChangeArrowheads="1"/>
          </p:cNvSpPr>
          <p:nvPr/>
        </p:nvSpPr>
        <p:spPr bwMode="auto">
          <a:xfrm>
            <a:off x="152400" y="6324600"/>
            <a:ext cx="302679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eaLnBrk="1" hangingPunct="1">
              <a:defRPr/>
            </a:pPr>
            <a:r>
              <a:rPr lang="en-US" altLang="en-US" sz="1000" b="1">
                <a:solidFill>
                  <a:schemeClr val="bg2"/>
                </a:solidFill>
              </a:rPr>
              <a:t>© </a:t>
            </a:r>
            <a:r>
              <a:rPr lang="en-US" altLang="en-US" sz="1000">
                <a:solidFill>
                  <a:schemeClr val="bg2"/>
                </a:solidFill>
              </a:rPr>
              <a:t>Copyright 2021 Saul Ewing Arnstein &amp; Lehr LLP</a:t>
            </a:r>
          </a:p>
        </p:txBody>
      </p:sp>
    </p:spTree>
    <p:extLst>
      <p:ext uri="{BB962C8B-B14F-4D97-AF65-F5344CB8AC3E}">
        <p14:creationId xmlns:p14="http://schemas.microsoft.com/office/powerpoint/2010/main" val="3716643565"/>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ransition/>
  <p:txStyles>
    <p:titleStyle>
      <a:lvl1pPr algn="ctr" rtl="0" eaLnBrk="1" fontAlgn="base" hangingPunct="1">
        <a:spcBef>
          <a:spcPct val="0"/>
        </a:spcBef>
        <a:spcAft>
          <a:spcPct val="0"/>
        </a:spcAft>
        <a:defRPr sz="4400">
          <a:solidFill>
            <a:schemeClr val="tx2"/>
          </a:solidFill>
          <a:latin typeface="Georgia" pitchFamily="18" charset="0"/>
          <a:ea typeface="+mj-ea"/>
          <a:cs typeface="+mj-cs"/>
        </a:defRPr>
      </a:lvl1pPr>
      <a:lvl2pPr algn="ctr" rtl="0" eaLnBrk="1" fontAlgn="base" hangingPunct="1">
        <a:spcBef>
          <a:spcPct val="0"/>
        </a:spcBef>
        <a:spcAft>
          <a:spcPct val="0"/>
        </a:spcAft>
        <a:defRPr sz="4400">
          <a:solidFill>
            <a:schemeClr val="tx2"/>
          </a:solidFill>
          <a:latin typeface="Georgia" pitchFamily="18" charset="0"/>
        </a:defRPr>
      </a:lvl2pPr>
      <a:lvl3pPr algn="ctr" rtl="0" eaLnBrk="1" fontAlgn="base" hangingPunct="1">
        <a:spcBef>
          <a:spcPct val="0"/>
        </a:spcBef>
        <a:spcAft>
          <a:spcPct val="0"/>
        </a:spcAft>
        <a:defRPr sz="4400">
          <a:solidFill>
            <a:schemeClr val="tx2"/>
          </a:solidFill>
          <a:latin typeface="Georgia" pitchFamily="18" charset="0"/>
        </a:defRPr>
      </a:lvl3pPr>
      <a:lvl4pPr algn="ctr" rtl="0" eaLnBrk="1" fontAlgn="base" hangingPunct="1">
        <a:spcBef>
          <a:spcPct val="0"/>
        </a:spcBef>
        <a:spcAft>
          <a:spcPct val="0"/>
        </a:spcAft>
        <a:defRPr sz="4400">
          <a:solidFill>
            <a:schemeClr val="tx2"/>
          </a:solidFill>
          <a:latin typeface="Georgia" pitchFamily="18" charset="0"/>
        </a:defRPr>
      </a:lvl4pPr>
      <a:lvl5pPr algn="ctr" rtl="0" eaLnBrk="1" fontAlgn="base" hangingPunct="1">
        <a:spcBef>
          <a:spcPct val="0"/>
        </a:spcBef>
        <a:spcAft>
          <a:spcPct val="0"/>
        </a:spcAft>
        <a:defRPr sz="4400">
          <a:solidFill>
            <a:schemeClr val="tx2"/>
          </a:solidFill>
          <a:latin typeface="Georgia" pitchFamily="18" charset="0"/>
        </a:defRPr>
      </a:lvl5pPr>
      <a:lvl6pPr marL="457200" algn="ctr" rtl="0" eaLnBrk="1" fontAlgn="base" hangingPunct="1">
        <a:spcBef>
          <a:spcPct val="0"/>
        </a:spcBef>
        <a:spcAft>
          <a:spcPct val="0"/>
        </a:spcAft>
        <a:defRPr sz="4400">
          <a:solidFill>
            <a:schemeClr val="tx2"/>
          </a:solidFill>
          <a:latin typeface="Arial"/>
        </a:defRPr>
      </a:lvl6pPr>
      <a:lvl7pPr marL="914400" algn="ctr" rtl="0" eaLnBrk="1" fontAlgn="base" hangingPunct="1">
        <a:spcBef>
          <a:spcPct val="0"/>
        </a:spcBef>
        <a:spcAft>
          <a:spcPct val="0"/>
        </a:spcAft>
        <a:defRPr sz="4400">
          <a:solidFill>
            <a:schemeClr val="tx2"/>
          </a:solidFill>
          <a:latin typeface="Arial"/>
        </a:defRPr>
      </a:lvl7pPr>
      <a:lvl8pPr marL="1371600" algn="ctr" rtl="0" eaLnBrk="1" fontAlgn="base" hangingPunct="1">
        <a:spcBef>
          <a:spcPct val="0"/>
        </a:spcBef>
        <a:spcAft>
          <a:spcPct val="0"/>
        </a:spcAft>
        <a:defRPr sz="4400">
          <a:solidFill>
            <a:schemeClr val="tx2"/>
          </a:solidFill>
          <a:latin typeface="Arial"/>
        </a:defRPr>
      </a:lvl8pPr>
      <a:lvl9pPr marL="1828800" algn="ctr" rtl="0" eaLnBrk="1" fontAlgn="base" hangingPunct="1">
        <a:spcBef>
          <a:spcPct val="0"/>
        </a:spcBef>
        <a:spcAft>
          <a:spcPct val="0"/>
        </a:spcAft>
        <a:defRPr sz="4400">
          <a:solidFill>
            <a:schemeClr val="tx2"/>
          </a:solidFill>
          <a:latin typeface="Arial"/>
        </a:defRPr>
      </a:lvl9pPr>
    </p:titleStyle>
    <p:bodyStyle>
      <a:lvl1pPr marL="342900" indent="-342900" algn="l" rtl="0" eaLnBrk="1" fontAlgn="base" hangingPunct="1">
        <a:spcBef>
          <a:spcPct val="20000"/>
        </a:spcBef>
        <a:spcAft>
          <a:spcPct val="0"/>
        </a:spcAft>
        <a:buChar char="•"/>
        <a:defRPr sz="3200">
          <a:solidFill>
            <a:schemeClr val="tx1"/>
          </a:solidFill>
          <a:latin typeface="Georgia" pitchFamily="18" charset="0"/>
          <a:ea typeface="+mn-ea"/>
          <a:cs typeface="+mn-cs"/>
        </a:defRPr>
      </a:lvl1pPr>
      <a:lvl2pPr marL="742950" indent="-285750" algn="l" rtl="0" eaLnBrk="1" fontAlgn="base" hangingPunct="1">
        <a:spcBef>
          <a:spcPct val="20000"/>
        </a:spcBef>
        <a:spcAft>
          <a:spcPct val="0"/>
        </a:spcAft>
        <a:buFont typeface="Wingdings" pitchFamily="2" charset="2"/>
        <a:buChar char="§"/>
        <a:defRPr sz="2800">
          <a:solidFill>
            <a:schemeClr val="tx1"/>
          </a:solidFill>
          <a:latin typeface="Georgia" pitchFamily="18" charset="0"/>
        </a:defRPr>
      </a:lvl2pPr>
      <a:lvl3pPr marL="1143000" indent="-228600" algn="l" rtl="0" eaLnBrk="1" fontAlgn="base" hangingPunct="1">
        <a:spcBef>
          <a:spcPct val="20000"/>
        </a:spcBef>
        <a:spcAft>
          <a:spcPct val="0"/>
        </a:spcAft>
        <a:buChar char="•"/>
        <a:defRPr sz="2400">
          <a:solidFill>
            <a:schemeClr val="tx1"/>
          </a:solidFill>
          <a:latin typeface="Georgia" pitchFamily="18" charset="0"/>
        </a:defRPr>
      </a:lvl3pPr>
      <a:lvl4pPr marL="1600200" indent="-228600" algn="l" rtl="0" eaLnBrk="1" fontAlgn="base" hangingPunct="1">
        <a:spcBef>
          <a:spcPct val="20000"/>
        </a:spcBef>
        <a:spcAft>
          <a:spcPct val="0"/>
        </a:spcAft>
        <a:buFont typeface="Wingdings" pitchFamily="2" charset="2"/>
        <a:buChar char="§"/>
        <a:defRPr sz="2000">
          <a:solidFill>
            <a:schemeClr val="tx1"/>
          </a:solidFill>
          <a:latin typeface="Georgia" pitchFamily="18" charset="0"/>
        </a:defRPr>
      </a:lvl4pPr>
      <a:lvl5pPr marL="2057400" indent="-228600" algn="l" rtl="0" eaLnBrk="1" fontAlgn="base" hangingPunct="1">
        <a:spcBef>
          <a:spcPct val="20000"/>
        </a:spcBef>
        <a:spcAft>
          <a:spcPct val="0"/>
        </a:spcAft>
        <a:buSzPct val="55000"/>
        <a:buFont typeface="Webdings" pitchFamily="18" charset="2"/>
        <a:buChar char="4"/>
        <a:defRPr sz="2000">
          <a:solidFill>
            <a:schemeClr val="tx1"/>
          </a:solidFill>
          <a:latin typeface="Georgia" pitchFamily="18"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6E6ADF-2E8D-40D1-B2EE-6173E0E4435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825100-7538-4E7C-A79C-AA4938AABA2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09E5D4-487F-471F-99D1-129ABCC1678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BFAF7CB-3E8F-475B-BACE-788F4A5E7758}" type="datetimeFigureOut">
              <a:rPr lang="en-US" smtClean="0"/>
              <a:t>3/27/2023</a:t>
            </a:fld>
            <a:endParaRPr lang="en-US"/>
          </a:p>
        </p:txBody>
      </p:sp>
      <p:sp>
        <p:nvSpPr>
          <p:cNvPr id="5" name="Footer Placeholder 4">
            <a:extLst>
              <a:ext uri="{FF2B5EF4-FFF2-40B4-BE49-F238E27FC236}">
                <a16:creationId xmlns:a16="http://schemas.microsoft.com/office/drawing/2014/main" id="{B4536D5D-C03D-4B72-B49F-BA7FAF6B778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776D9C-B8B3-4705-9363-5E493DCBDE8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934B582-E8AE-4F02-8EBB-9DBA8864BCFC}" type="slidenum">
              <a:rPr lang="en-US" smtClean="0"/>
              <a:t>‹#›</a:t>
            </a:fld>
            <a:endParaRPr lang="en-US"/>
          </a:p>
        </p:txBody>
      </p:sp>
    </p:spTree>
    <p:extLst>
      <p:ext uri="{BB962C8B-B14F-4D97-AF65-F5344CB8AC3E}">
        <p14:creationId xmlns:p14="http://schemas.microsoft.com/office/powerpoint/2010/main" val="270556243"/>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5.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5.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5.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5.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5.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5.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4.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2.xml"/><Relationship Id="rId1" Type="http://schemas.openxmlformats.org/officeDocument/2006/relationships/slideLayout" Target="../slideLayouts/slideLayout1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4.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4"/>
          <p:cNvSpPr>
            <a:spLocks noGrp="1" noChangeArrowheads="1"/>
          </p:cNvSpPr>
          <p:nvPr>
            <p:ph type="ctrTitle"/>
          </p:nvPr>
        </p:nvSpPr>
        <p:spPr>
          <a:xfrm>
            <a:off x="0" y="371857"/>
            <a:ext cx="9144000" cy="1676399"/>
          </a:xfrm>
        </p:spPr>
        <p:txBody>
          <a:bodyPr/>
          <a:lstStyle/>
          <a:p>
            <a:pPr algn="ctr"/>
            <a:r>
              <a:rPr lang="en-US" altLang="en-US" sz="2800" b="1" i="1">
                <a:solidFill>
                  <a:srgbClr val="0046BA"/>
                </a:solidFill>
                <a:cs typeface="Geneva"/>
              </a:rPr>
              <a:t>2023 AHEAD in Texas Conference</a:t>
            </a:r>
            <a:br>
              <a:rPr lang="en-US" altLang="en-US" sz="2800" b="1" i="1">
                <a:solidFill>
                  <a:srgbClr val="0046BA"/>
                </a:solidFill>
                <a:cs typeface="Geneva"/>
              </a:rPr>
            </a:br>
            <a:r>
              <a:rPr lang="en-US" altLang="en-US" sz="2800" b="1" i="1">
                <a:solidFill>
                  <a:srgbClr val="0046BA"/>
                </a:solidFill>
                <a:cs typeface="Geneva"/>
              </a:rPr>
              <a:t>March 28, 2023 </a:t>
            </a:r>
            <a:br>
              <a:rPr lang="en-US" altLang="en-US" sz="2000" b="1" i="1">
                <a:solidFill>
                  <a:srgbClr val="0046BA"/>
                </a:solidFill>
                <a:cs typeface="Geneva"/>
              </a:rPr>
            </a:br>
            <a:br>
              <a:rPr lang="en-US" altLang="en-US" sz="2000" b="1" i="1">
                <a:solidFill>
                  <a:srgbClr val="0046BA"/>
                </a:solidFill>
                <a:cs typeface="Geneva"/>
              </a:rPr>
            </a:br>
            <a:endParaRPr lang="en-US" altLang="en-US" sz="2000" b="1">
              <a:solidFill>
                <a:srgbClr val="0046BA"/>
              </a:solidFill>
            </a:endParaRPr>
          </a:p>
        </p:txBody>
      </p:sp>
      <p:sp>
        <p:nvSpPr>
          <p:cNvPr id="3075" name="Rectangle 15"/>
          <p:cNvSpPr>
            <a:spLocks noGrp="1" noChangeArrowheads="1"/>
          </p:cNvSpPr>
          <p:nvPr>
            <p:ph type="subTitle" idx="1"/>
          </p:nvPr>
        </p:nvSpPr>
        <p:spPr>
          <a:xfrm>
            <a:off x="521208" y="4800600"/>
            <a:ext cx="4355592" cy="1371600"/>
          </a:xfrm>
        </p:spPr>
        <p:txBody>
          <a:bodyPr/>
          <a:lstStyle/>
          <a:p>
            <a:pPr eaLnBrk="1" hangingPunct="1">
              <a:spcBef>
                <a:spcPct val="0"/>
              </a:spcBef>
              <a:defRPr/>
            </a:pPr>
            <a:r>
              <a:rPr lang="en-US" sz="1600" b="1"/>
              <a:t>Robert L. Duston, Esq. </a:t>
            </a:r>
          </a:p>
          <a:p>
            <a:pPr eaLnBrk="1" hangingPunct="1">
              <a:spcBef>
                <a:spcPct val="0"/>
              </a:spcBef>
              <a:defRPr/>
            </a:pPr>
            <a:r>
              <a:rPr lang="en-US" sz="1600" b="1" cap="small"/>
              <a:t>SAUL EWING LLP</a:t>
            </a:r>
          </a:p>
          <a:p>
            <a:pPr eaLnBrk="1" hangingPunct="1">
              <a:spcBef>
                <a:spcPct val="0"/>
              </a:spcBef>
              <a:defRPr/>
            </a:pPr>
            <a:r>
              <a:rPr lang="en-US" sz="1600" b="1" cap="small"/>
              <a:t>Washington, D.C. </a:t>
            </a:r>
            <a:endParaRPr lang="en-US" sz="1600" b="1"/>
          </a:p>
          <a:p>
            <a:pPr eaLnBrk="1" hangingPunct="1">
              <a:spcBef>
                <a:spcPct val="0"/>
              </a:spcBef>
              <a:defRPr/>
            </a:pPr>
            <a:r>
              <a:rPr lang="en-US" sz="1600" b="1"/>
              <a:t>(202) 342-3415</a:t>
            </a:r>
          </a:p>
          <a:p>
            <a:pPr eaLnBrk="1" hangingPunct="1">
              <a:spcBef>
                <a:spcPct val="0"/>
              </a:spcBef>
              <a:defRPr/>
            </a:pPr>
            <a:r>
              <a:rPr lang="en-US" sz="1600" b="1"/>
              <a:t>rob.duston@saul.com</a:t>
            </a:r>
          </a:p>
        </p:txBody>
      </p:sp>
      <p:sp>
        <p:nvSpPr>
          <p:cNvPr id="2" name="Rectangle 1"/>
          <p:cNvSpPr/>
          <p:nvPr/>
        </p:nvSpPr>
        <p:spPr>
          <a:xfrm>
            <a:off x="673608" y="1804270"/>
            <a:ext cx="7772400" cy="1754326"/>
          </a:xfrm>
          <a:prstGeom prst="rect">
            <a:avLst/>
          </a:prstGeom>
        </p:spPr>
        <p:txBody>
          <a:bodyPr wrap="square">
            <a:spAutoFit/>
          </a:bodyPr>
          <a:lstStyle/>
          <a:p>
            <a:pPr algn="ctr"/>
            <a:r>
              <a:rPr lang="en-US" altLang="en-US" sz="3600" b="1" dirty="0">
                <a:solidFill>
                  <a:srgbClr val="0046BA"/>
                </a:solidFill>
                <a:latin typeface="Georgia" pitchFamily="18" charset="0"/>
                <a:cs typeface="Geneva"/>
              </a:rPr>
              <a:t>ADA and Section 504 Trends, Best Practices and Common Challenges Across the U.S.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8AEB35A-8567-40BD-A3FF-385E43065758}"/>
              </a:ext>
            </a:extLst>
          </p:cNvPr>
          <p:cNvSpPr>
            <a:spLocks noGrp="1"/>
          </p:cNvSpPr>
          <p:nvPr>
            <p:ph type="title"/>
          </p:nvPr>
        </p:nvSpPr>
        <p:spPr>
          <a:xfrm>
            <a:off x="381000" y="838200"/>
            <a:ext cx="8229600" cy="990600"/>
          </a:xfrm>
        </p:spPr>
        <p:txBody>
          <a:bodyPr/>
          <a:lstStyle/>
          <a:p>
            <a:pPr eaLnBrk="1" hangingPunct="1"/>
            <a:r>
              <a:rPr lang="en-US" altLang="en-US" sz="4000" b="1" dirty="0">
                <a:solidFill>
                  <a:srgbClr val="0046BA"/>
                </a:solidFill>
              </a:rPr>
              <a:t>Pop Quiz </a:t>
            </a:r>
          </a:p>
        </p:txBody>
      </p:sp>
      <p:sp>
        <p:nvSpPr>
          <p:cNvPr id="17411" name="Content Placeholder 2">
            <a:extLst>
              <a:ext uri="{FF2B5EF4-FFF2-40B4-BE49-F238E27FC236}">
                <a16:creationId xmlns:a16="http://schemas.microsoft.com/office/drawing/2014/main" id="{C220BD95-26D8-49D3-9DAF-0D9C8ACCEC5E}"/>
              </a:ext>
            </a:extLst>
          </p:cNvPr>
          <p:cNvSpPr>
            <a:spLocks noGrp="1"/>
          </p:cNvSpPr>
          <p:nvPr>
            <p:ph idx="1"/>
          </p:nvPr>
        </p:nvSpPr>
        <p:spPr>
          <a:xfrm>
            <a:off x="457200" y="1981200"/>
            <a:ext cx="8229600" cy="4144963"/>
          </a:xfrm>
        </p:spPr>
        <p:txBody>
          <a:bodyPr/>
          <a:lstStyle/>
          <a:p>
            <a:pPr eaLnBrk="1" hangingPunct="1"/>
            <a:r>
              <a:rPr lang="en-US" altLang="en-US"/>
              <a:t>There are still a lot of people who think that the ADA and Section 504 cover a narrow class of individuals.  </a:t>
            </a:r>
          </a:p>
          <a:p>
            <a:pPr eaLnBrk="1" hangingPunct="1"/>
            <a:r>
              <a:rPr lang="en-US" altLang="en-US"/>
              <a:t>Students with the following conditions have applied for admission to the University.  Which of these are protected by the ADA and Section 504?</a:t>
            </a:r>
          </a:p>
        </p:txBody>
      </p:sp>
      <p:sp>
        <p:nvSpPr>
          <p:cNvPr id="4" name="Slide Number Placeholder 3">
            <a:extLst>
              <a:ext uri="{FF2B5EF4-FFF2-40B4-BE49-F238E27FC236}">
                <a16:creationId xmlns:a16="http://schemas.microsoft.com/office/drawing/2014/main" id="{3C3CC15E-C9BF-49B7-B637-1E2929702A7B}"/>
              </a:ext>
            </a:extLst>
          </p:cNvPr>
          <p:cNvSpPr>
            <a:spLocks noGrp="1"/>
          </p:cNvSpPr>
          <p:nvPr>
            <p:ph type="sldNum" sz="quarter" idx="4294967295"/>
          </p:nvPr>
        </p:nvSpPr>
        <p:spPr>
          <a:xfrm>
            <a:off x="6553200" y="6477000"/>
            <a:ext cx="2133600" cy="322263"/>
          </a:xfrm>
          <a:prstGeom prst="rect">
            <a:avLst/>
          </a:prstGeom>
        </p:spPr>
        <p:txBody>
          <a:bodyPr/>
          <a:lstStyle>
            <a:lvl1pPr eaLnBrk="0" hangingPunct="0">
              <a:defRPr>
                <a:solidFill>
                  <a:schemeClr val="tx1"/>
                </a:solidFill>
                <a:latin typeface="Georgia" pitchFamily="18" charset="0"/>
                <a:cs typeface="Arial" panose="020B0604020202020204" pitchFamily="34" charset="0"/>
              </a:defRPr>
            </a:lvl1pPr>
            <a:lvl2pPr marL="742950" indent="-285750" eaLnBrk="0" hangingPunct="0">
              <a:defRPr>
                <a:solidFill>
                  <a:schemeClr val="tx1"/>
                </a:solidFill>
                <a:latin typeface="Georgia" pitchFamily="18" charset="0"/>
                <a:cs typeface="Arial" panose="020B0604020202020204" pitchFamily="34" charset="0"/>
              </a:defRPr>
            </a:lvl2pPr>
            <a:lvl3pPr marL="1143000" indent="-228600" eaLnBrk="0" hangingPunct="0">
              <a:defRPr>
                <a:solidFill>
                  <a:schemeClr val="tx1"/>
                </a:solidFill>
                <a:latin typeface="Georgia" pitchFamily="18" charset="0"/>
                <a:cs typeface="Arial" panose="020B0604020202020204" pitchFamily="34" charset="0"/>
              </a:defRPr>
            </a:lvl3pPr>
            <a:lvl4pPr marL="1600200" indent="-228600" eaLnBrk="0" hangingPunct="0">
              <a:defRPr>
                <a:solidFill>
                  <a:schemeClr val="tx1"/>
                </a:solidFill>
                <a:latin typeface="Georgia" pitchFamily="18" charset="0"/>
                <a:cs typeface="Arial" panose="020B0604020202020204" pitchFamily="34" charset="0"/>
              </a:defRPr>
            </a:lvl4pPr>
            <a:lvl5pPr marL="2057400" indent="-228600" eaLnBrk="0" hangingPunct="0">
              <a:defRPr>
                <a:solidFill>
                  <a:schemeClr val="tx1"/>
                </a:solidFill>
                <a:latin typeface="Georgia"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D52C18C5-349D-433E-8B15-EDEEB065B5A9}" type="slidenum">
              <a:rPr kumimoji="0" lang="en-US" altLang="en-US" sz="1400" b="0" i="0" u="none" strike="noStrike" kern="1200" cap="none" spc="0" normalizeH="0" baseline="0" noProof="0">
                <a:ln>
                  <a:noFill/>
                </a:ln>
                <a:solidFill>
                  <a:srgbClr val="000000"/>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10</a:t>
            </a:fld>
            <a:endParaRPr kumimoji="0" lang="en-US" altLang="en-US" sz="1400" b="0" i="0" u="none" strike="noStrike" kern="1200" cap="none" spc="0" normalizeH="0" baseline="0" noProof="0">
              <a:ln>
                <a:noFill/>
              </a:ln>
              <a:solidFill>
                <a:srgbClr val="000000"/>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193307283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B5A0F821-E2A5-48C0-BC40-D32353A602A6}"/>
              </a:ext>
            </a:extLst>
          </p:cNvPr>
          <p:cNvSpPr>
            <a:spLocks noGrp="1"/>
          </p:cNvSpPr>
          <p:nvPr>
            <p:ph type="title"/>
          </p:nvPr>
        </p:nvSpPr>
        <p:spPr>
          <a:xfrm>
            <a:off x="152400" y="914400"/>
            <a:ext cx="8229600" cy="762000"/>
          </a:xfrm>
        </p:spPr>
        <p:txBody>
          <a:bodyPr/>
          <a:lstStyle/>
          <a:p>
            <a:pPr eaLnBrk="1" hangingPunct="1"/>
            <a:r>
              <a:rPr lang="en-US" altLang="en-US" sz="4000" b="1" dirty="0">
                <a:solidFill>
                  <a:srgbClr val="0046BA"/>
                </a:solidFill>
              </a:rPr>
              <a:t>Pop Quiz  </a:t>
            </a:r>
          </a:p>
        </p:txBody>
      </p:sp>
      <p:sp>
        <p:nvSpPr>
          <p:cNvPr id="3" name="Content Placeholder 2">
            <a:extLst>
              <a:ext uri="{FF2B5EF4-FFF2-40B4-BE49-F238E27FC236}">
                <a16:creationId xmlns:a16="http://schemas.microsoft.com/office/drawing/2014/main" id="{EA0ECB11-0A1B-43B2-BD1F-276FBBCCDCC9}"/>
              </a:ext>
            </a:extLst>
          </p:cNvPr>
          <p:cNvSpPr>
            <a:spLocks noGrp="1"/>
          </p:cNvSpPr>
          <p:nvPr>
            <p:ph idx="1"/>
          </p:nvPr>
        </p:nvSpPr>
        <p:spPr/>
        <p:txBody>
          <a:bodyPr/>
          <a:lstStyle/>
          <a:p>
            <a:pPr marL="457200" indent="-457200" eaLnBrk="1" hangingPunct="1">
              <a:buFontTx/>
              <a:buAutoNum type="arabicPeriod"/>
            </a:pPr>
            <a:r>
              <a:rPr lang="en-US" altLang="en-US"/>
              <a:t>Heroin addict on methadone </a:t>
            </a:r>
          </a:p>
          <a:p>
            <a:pPr marL="457200" indent="-457200" eaLnBrk="1" hangingPunct="1">
              <a:buFontTx/>
              <a:buAutoNum type="arabicPeriod"/>
            </a:pPr>
            <a:r>
              <a:rPr lang="en-US" altLang="en-US"/>
              <a:t>HIV positive, contracted as a teenager due to risky behavior </a:t>
            </a:r>
          </a:p>
          <a:p>
            <a:pPr marL="457200" indent="-457200" eaLnBrk="1" hangingPunct="1">
              <a:buFontTx/>
              <a:buAutoNum type="arabicPeriod"/>
            </a:pPr>
            <a:r>
              <a:rPr lang="en-US" altLang="en-US"/>
              <a:t>Legally Deaf, uses a sign language interpreter, has some speech </a:t>
            </a:r>
          </a:p>
          <a:p>
            <a:pPr marL="457200" indent="-457200" eaLnBrk="1" hangingPunct="1">
              <a:buFontTx/>
              <a:buAutoNum type="arabicPeriod"/>
            </a:pPr>
            <a:r>
              <a:rPr lang="en-US" altLang="en-US"/>
              <a:t>Breast cancer survivor</a:t>
            </a:r>
          </a:p>
          <a:p>
            <a:pPr marL="457200" indent="-457200" eaLnBrk="1" hangingPunct="1">
              <a:buFontTx/>
              <a:buAutoNum type="arabicPeriod"/>
            </a:pPr>
            <a:r>
              <a:rPr lang="en-US" altLang="en-US"/>
              <a:t>Paralyzed veteran, recently returned, in counseling for PTSD. </a:t>
            </a:r>
          </a:p>
          <a:p>
            <a:pPr marL="457200" indent="-457200" eaLnBrk="1" hangingPunct="1"/>
            <a:endParaRPr lang="en-US" altLang="en-US"/>
          </a:p>
        </p:txBody>
      </p:sp>
      <p:sp>
        <p:nvSpPr>
          <p:cNvPr id="4" name="Slide Number Placeholder 3">
            <a:extLst>
              <a:ext uri="{FF2B5EF4-FFF2-40B4-BE49-F238E27FC236}">
                <a16:creationId xmlns:a16="http://schemas.microsoft.com/office/drawing/2014/main" id="{6937A42D-B7A2-463F-9CB3-0587D88B427D}"/>
              </a:ext>
            </a:extLst>
          </p:cNvPr>
          <p:cNvSpPr>
            <a:spLocks noGrp="1"/>
          </p:cNvSpPr>
          <p:nvPr>
            <p:ph type="sldNum" sz="quarter" idx="4294967295"/>
          </p:nvPr>
        </p:nvSpPr>
        <p:spPr>
          <a:xfrm>
            <a:off x="6553200" y="6477000"/>
            <a:ext cx="2133600" cy="322263"/>
          </a:xfrm>
          <a:prstGeom prst="rect">
            <a:avLst/>
          </a:prstGeom>
        </p:spPr>
        <p:txBody>
          <a:bodyPr/>
          <a:lstStyle>
            <a:lvl1pPr eaLnBrk="0" hangingPunct="0">
              <a:defRPr>
                <a:solidFill>
                  <a:schemeClr val="tx1"/>
                </a:solidFill>
                <a:latin typeface="Georgia" pitchFamily="18" charset="0"/>
                <a:cs typeface="Arial" panose="020B0604020202020204" pitchFamily="34" charset="0"/>
              </a:defRPr>
            </a:lvl1pPr>
            <a:lvl2pPr marL="742950" indent="-285750" eaLnBrk="0" hangingPunct="0">
              <a:defRPr>
                <a:solidFill>
                  <a:schemeClr val="tx1"/>
                </a:solidFill>
                <a:latin typeface="Georgia" pitchFamily="18" charset="0"/>
                <a:cs typeface="Arial" panose="020B0604020202020204" pitchFamily="34" charset="0"/>
              </a:defRPr>
            </a:lvl2pPr>
            <a:lvl3pPr marL="1143000" indent="-228600" eaLnBrk="0" hangingPunct="0">
              <a:defRPr>
                <a:solidFill>
                  <a:schemeClr val="tx1"/>
                </a:solidFill>
                <a:latin typeface="Georgia" pitchFamily="18" charset="0"/>
                <a:cs typeface="Arial" panose="020B0604020202020204" pitchFamily="34" charset="0"/>
              </a:defRPr>
            </a:lvl3pPr>
            <a:lvl4pPr marL="1600200" indent="-228600" eaLnBrk="0" hangingPunct="0">
              <a:defRPr>
                <a:solidFill>
                  <a:schemeClr val="tx1"/>
                </a:solidFill>
                <a:latin typeface="Georgia" pitchFamily="18" charset="0"/>
                <a:cs typeface="Arial" panose="020B0604020202020204" pitchFamily="34" charset="0"/>
              </a:defRPr>
            </a:lvl4pPr>
            <a:lvl5pPr marL="2057400" indent="-228600" eaLnBrk="0" hangingPunct="0">
              <a:defRPr>
                <a:solidFill>
                  <a:schemeClr val="tx1"/>
                </a:solidFill>
                <a:latin typeface="Georgia"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D16DC699-4936-4D36-89F5-6F1EB7529183}" type="slidenum">
              <a:rPr kumimoji="0" lang="en-US" altLang="en-US" sz="1400" b="0" i="0" u="none" strike="noStrike" kern="1200" cap="none" spc="0" normalizeH="0" baseline="0" noProof="0">
                <a:ln>
                  <a:noFill/>
                </a:ln>
                <a:solidFill>
                  <a:srgbClr val="000000"/>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11</a:t>
            </a:fld>
            <a:endParaRPr kumimoji="0" lang="en-US" altLang="en-US" sz="1400" b="0" i="0" u="none" strike="noStrike" kern="1200" cap="none" spc="0" normalizeH="0" baseline="0" noProof="0">
              <a:ln>
                <a:noFill/>
              </a:ln>
              <a:solidFill>
                <a:srgbClr val="000000"/>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320820833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8CF9501-7C09-4658-95FB-7DB447A906A1}"/>
              </a:ext>
            </a:extLst>
          </p:cNvPr>
          <p:cNvSpPr>
            <a:spLocks noGrp="1"/>
          </p:cNvSpPr>
          <p:nvPr>
            <p:ph type="title"/>
          </p:nvPr>
        </p:nvSpPr>
        <p:spPr>
          <a:xfrm>
            <a:off x="19050" y="914400"/>
            <a:ext cx="8229600" cy="762000"/>
          </a:xfrm>
        </p:spPr>
        <p:txBody>
          <a:bodyPr/>
          <a:lstStyle/>
          <a:p>
            <a:pPr eaLnBrk="1" hangingPunct="1"/>
            <a:r>
              <a:rPr lang="en-US" altLang="en-US" sz="4000" b="1" dirty="0">
                <a:solidFill>
                  <a:srgbClr val="0046BA"/>
                </a:solidFill>
              </a:rPr>
              <a:t>Pop Quiz  </a:t>
            </a:r>
          </a:p>
        </p:txBody>
      </p:sp>
      <p:sp>
        <p:nvSpPr>
          <p:cNvPr id="19459" name="Content Placeholder 2">
            <a:extLst>
              <a:ext uri="{FF2B5EF4-FFF2-40B4-BE49-F238E27FC236}">
                <a16:creationId xmlns:a16="http://schemas.microsoft.com/office/drawing/2014/main" id="{C94AF9F0-9909-466D-8B6B-B4B43E675186}"/>
              </a:ext>
            </a:extLst>
          </p:cNvPr>
          <p:cNvSpPr>
            <a:spLocks noGrp="1"/>
          </p:cNvSpPr>
          <p:nvPr>
            <p:ph idx="1"/>
          </p:nvPr>
        </p:nvSpPr>
        <p:spPr>
          <a:xfrm>
            <a:off x="457200" y="1828800"/>
            <a:ext cx="8229600" cy="4495800"/>
          </a:xfrm>
        </p:spPr>
        <p:txBody>
          <a:bodyPr/>
          <a:lstStyle/>
          <a:p>
            <a:pPr marL="571500" indent="-571500" eaLnBrk="1" hangingPunct="1">
              <a:buFont typeface="Georgia" pitchFamily="18" charset="0"/>
              <a:buAutoNum type="arabicPeriod" startAt="6"/>
            </a:pPr>
            <a:r>
              <a:rPr lang="en-US" altLang="en-US"/>
              <a:t>Autism spectrum disorder (Asperger's) with significant limitation in social skills, but brilliant.</a:t>
            </a:r>
          </a:p>
          <a:p>
            <a:pPr marL="571500" indent="-571500" eaLnBrk="1" hangingPunct="1">
              <a:buFont typeface="Georgia" pitchFamily="18" charset="0"/>
              <a:buAutoNum type="arabicPeriod" startAt="6"/>
            </a:pPr>
            <a:r>
              <a:rPr lang="en-US" altLang="en-US"/>
              <a:t>Epilepsy, largely controlled</a:t>
            </a:r>
          </a:p>
          <a:p>
            <a:pPr marL="571500" indent="-571500" eaLnBrk="1" hangingPunct="1">
              <a:buFont typeface="Georgia" pitchFamily="18" charset="0"/>
              <a:buAutoNum type="arabicPeriod" startAt="6"/>
            </a:pPr>
            <a:r>
              <a:rPr lang="en-US" altLang="en-US"/>
              <a:t>Visual processing disorder, requires extended time on tests </a:t>
            </a:r>
          </a:p>
          <a:p>
            <a:pPr marL="571500" indent="-571500" eaLnBrk="1" hangingPunct="1">
              <a:buFont typeface="Georgia" pitchFamily="18" charset="0"/>
              <a:buAutoNum type="arabicPeriod" startAt="6"/>
            </a:pPr>
            <a:r>
              <a:rPr lang="en-US" altLang="en-US"/>
              <a:t>Chronic colitis from Crohn’s disease  </a:t>
            </a:r>
          </a:p>
          <a:p>
            <a:pPr marL="571500" indent="-571500" eaLnBrk="1" hangingPunct="1">
              <a:buFont typeface="Georgia" pitchFamily="18" charset="0"/>
              <a:buAutoNum type="arabicPeriod" startAt="6"/>
            </a:pPr>
            <a:r>
              <a:rPr lang="en-US" altLang="en-US"/>
              <a:t>Gender identity disorder/transgender    </a:t>
            </a:r>
          </a:p>
        </p:txBody>
      </p:sp>
      <p:sp>
        <p:nvSpPr>
          <p:cNvPr id="4" name="Slide Number Placeholder 3">
            <a:extLst>
              <a:ext uri="{FF2B5EF4-FFF2-40B4-BE49-F238E27FC236}">
                <a16:creationId xmlns:a16="http://schemas.microsoft.com/office/drawing/2014/main" id="{2481EA4C-4BF1-42AF-8FD2-2A1A93828C93}"/>
              </a:ext>
            </a:extLst>
          </p:cNvPr>
          <p:cNvSpPr>
            <a:spLocks noGrp="1"/>
          </p:cNvSpPr>
          <p:nvPr>
            <p:ph type="sldNum" sz="quarter" idx="4294967295"/>
          </p:nvPr>
        </p:nvSpPr>
        <p:spPr>
          <a:xfrm>
            <a:off x="6553200" y="6477000"/>
            <a:ext cx="2133600" cy="322263"/>
          </a:xfrm>
          <a:prstGeom prst="rect">
            <a:avLst/>
          </a:prstGeom>
        </p:spPr>
        <p:txBody>
          <a:bodyPr/>
          <a:lstStyle>
            <a:lvl1pPr eaLnBrk="0" hangingPunct="0">
              <a:defRPr>
                <a:solidFill>
                  <a:schemeClr val="tx1"/>
                </a:solidFill>
                <a:latin typeface="Georgia" pitchFamily="18" charset="0"/>
                <a:cs typeface="Arial" panose="020B0604020202020204" pitchFamily="34" charset="0"/>
              </a:defRPr>
            </a:lvl1pPr>
            <a:lvl2pPr marL="742950" indent="-285750" eaLnBrk="0" hangingPunct="0">
              <a:defRPr>
                <a:solidFill>
                  <a:schemeClr val="tx1"/>
                </a:solidFill>
                <a:latin typeface="Georgia" pitchFamily="18" charset="0"/>
                <a:cs typeface="Arial" panose="020B0604020202020204" pitchFamily="34" charset="0"/>
              </a:defRPr>
            </a:lvl2pPr>
            <a:lvl3pPr marL="1143000" indent="-228600" eaLnBrk="0" hangingPunct="0">
              <a:defRPr>
                <a:solidFill>
                  <a:schemeClr val="tx1"/>
                </a:solidFill>
                <a:latin typeface="Georgia" pitchFamily="18" charset="0"/>
                <a:cs typeface="Arial" panose="020B0604020202020204" pitchFamily="34" charset="0"/>
              </a:defRPr>
            </a:lvl3pPr>
            <a:lvl4pPr marL="1600200" indent="-228600" eaLnBrk="0" hangingPunct="0">
              <a:defRPr>
                <a:solidFill>
                  <a:schemeClr val="tx1"/>
                </a:solidFill>
                <a:latin typeface="Georgia" pitchFamily="18" charset="0"/>
                <a:cs typeface="Arial" panose="020B0604020202020204" pitchFamily="34" charset="0"/>
              </a:defRPr>
            </a:lvl4pPr>
            <a:lvl5pPr marL="2057400" indent="-228600" eaLnBrk="0" hangingPunct="0">
              <a:defRPr>
                <a:solidFill>
                  <a:schemeClr val="tx1"/>
                </a:solidFill>
                <a:latin typeface="Georgia"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18CFEF5B-446B-4929-82D1-E90C76C3A445}" type="slidenum">
              <a:rPr kumimoji="0" lang="en-US" altLang="en-US" sz="1400" b="0" i="0" u="none" strike="noStrike" kern="1200" cap="none" spc="0" normalizeH="0" baseline="0" noProof="0">
                <a:ln>
                  <a:noFill/>
                </a:ln>
                <a:solidFill>
                  <a:srgbClr val="000000"/>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12</a:t>
            </a:fld>
            <a:endParaRPr kumimoji="0" lang="en-US" altLang="en-US" sz="1400" b="0" i="0" u="none" strike="noStrike" kern="1200" cap="none" spc="0" normalizeH="0" baseline="0" noProof="0">
              <a:ln>
                <a:noFill/>
              </a:ln>
              <a:solidFill>
                <a:srgbClr val="000000"/>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43978178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B2D11B37-FE22-4146-A381-73BD4D535C75}"/>
              </a:ext>
            </a:extLst>
          </p:cNvPr>
          <p:cNvSpPr>
            <a:spLocks noGrp="1"/>
          </p:cNvSpPr>
          <p:nvPr>
            <p:ph type="title"/>
          </p:nvPr>
        </p:nvSpPr>
        <p:spPr/>
        <p:txBody>
          <a:bodyPr/>
          <a:lstStyle/>
          <a:p>
            <a:pPr eaLnBrk="1" hangingPunct="1"/>
            <a:r>
              <a:rPr lang="en-US" altLang="en-US" sz="4000" b="1">
                <a:solidFill>
                  <a:srgbClr val="0046BA"/>
                </a:solidFill>
              </a:rPr>
              <a:t>Many People are Protected </a:t>
            </a:r>
          </a:p>
        </p:txBody>
      </p:sp>
      <p:sp>
        <p:nvSpPr>
          <p:cNvPr id="20483" name="Content Placeholder 2">
            <a:extLst>
              <a:ext uri="{FF2B5EF4-FFF2-40B4-BE49-F238E27FC236}">
                <a16:creationId xmlns:a16="http://schemas.microsoft.com/office/drawing/2014/main" id="{52D7BAE3-9396-4FE0-9095-7E8656E60746}"/>
              </a:ext>
            </a:extLst>
          </p:cNvPr>
          <p:cNvSpPr>
            <a:spLocks noGrp="1"/>
          </p:cNvSpPr>
          <p:nvPr>
            <p:ph idx="1"/>
          </p:nvPr>
        </p:nvSpPr>
        <p:spPr/>
        <p:txBody>
          <a:bodyPr/>
          <a:lstStyle/>
          <a:p>
            <a:pPr eaLnBrk="1" hangingPunct="1"/>
            <a:r>
              <a:rPr lang="en-US" altLang="en-US" sz="2800" dirty="0"/>
              <a:t>In the ADA Amendments Act Congress provided new rules on what these mean, what facts can be considered,  and expanded coverage to any individual who suffered an adverse action due to a physical or mental  impairment. </a:t>
            </a:r>
          </a:p>
          <a:p>
            <a:pPr eaLnBrk="1" hangingPunct="1"/>
            <a:r>
              <a:rPr lang="en-US" altLang="en-US" sz="2800" dirty="0"/>
              <a:t>Congress wanted to shift the focus from whether the individual is protected by the ADA to whether a requested accommodation was reasonable or the</a:t>
            </a:r>
            <a:r>
              <a:rPr lang="en-US" altLang="en-US" sz="2400" dirty="0"/>
              <a:t> adverse action was based upon legitimate reasons </a:t>
            </a:r>
          </a:p>
        </p:txBody>
      </p:sp>
      <p:sp>
        <p:nvSpPr>
          <p:cNvPr id="10244" name="Slide Number Placeholder 1">
            <a:extLst>
              <a:ext uri="{FF2B5EF4-FFF2-40B4-BE49-F238E27FC236}">
                <a16:creationId xmlns:a16="http://schemas.microsoft.com/office/drawing/2014/main" id="{0086AE8F-92FB-4115-94E2-8F83C69A5F9D}"/>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BEB2A7C2-FC01-4CA3-8D3B-52739EA5B648}"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13</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212292147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7D9DDFE5-220F-43B4-8C26-9713E2448B20}"/>
              </a:ext>
            </a:extLst>
          </p:cNvPr>
          <p:cNvSpPr>
            <a:spLocks noGrp="1"/>
          </p:cNvSpPr>
          <p:nvPr>
            <p:ph type="title"/>
          </p:nvPr>
        </p:nvSpPr>
        <p:spPr>
          <a:xfrm>
            <a:off x="457200" y="762000"/>
            <a:ext cx="8229600" cy="762000"/>
          </a:xfrm>
        </p:spPr>
        <p:txBody>
          <a:bodyPr/>
          <a:lstStyle/>
          <a:p>
            <a:pPr eaLnBrk="1" hangingPunct="1"/>
            <a:r>
              <a:rPr lang="en-US" altLang="en-US" sz="3600" b="1" dirty="0">
                <a:solidFill>
                  <a:srgbClr val="0046BA"/>
                </a:solidFill>
              </a:rPr>
              <a:t>Look at EEOC Guidance</a:t>
            </a:r>
          </a:p>
        </p:txBody>
      </p:sp>
      <p:sp>
        <p:nvSpPr>
          <p:cNvPr id="21507" name="Content Placeholder 2">
            <a:extLst>
              <a:ext uri="{FF2B5EF4-FFF2-40B4-BE49-F238E27FC236}">
                <a16:creationId xmlns:a16="http://schemas.microsoft.com/office/drawing/2014/main" id="{5F40D6BE-15AC-4AD6-8BA0-BB4153A615B2}"/>
              </a:ext>
            </a:extLst>
          </p:cNvPr>
          <p:cNvSpPr>
            <a:spLocks noGrp="1"/>
          </p:cNvSpPr>
          <p:nvPr>
            <p:ph idx="1"/>
          </p:nvPr>
        </p:nvSpPr>
        <p:spPr>
          <a:xfrm>
            <a:off x="457200" y="1676400"/>
            <a:ext cx="8229600" cy="4572000"/>
          </a:xfrm>
        </p:spPr>
        <p:txBody>
          <a:bodyPr/>
          <a:lstStyle/>
          <a:p>
            <a:pPr eaLnBrk="1" hangingPunct="1"/>
            <a:r>
              <a:rPr lang="en-US" altLang="en-US" sz="3000" dirty="0"/>
              <a:t>EEOC regulations and interpretations, which have been followed by the courts, gives a broad definition of “disability” that applies to the ADA and Section 504.</a:t>
            </a:r>
          </a:p>
          <a:p>
            <a:pPr eaLnBrk="1" hangingPunct="1"/>
            <a:r>
              <a:rPr lang="en-US" altLang="en-US" sz="3000" dirty="0"/>
              <a:t> DOJ and OCR follow these  interpretations. </a:t>
            </a:r>
          </a:p>
        </p:txBody>
      </p:sp>
      <p:sp>
        <p:nvSpPr>
          <p:cNvPr id="6148" name="Slide Number Placeholder 1">
            <a:extLst>
              <a:ext uri="{FF2B5EF4-FFF2-40B4-BE49-F238E27FC236}">
                <a16:creationId xmlns:a16="http://schemas.microsoft.com/office/drawing/2014/main" id="{CD166DD4-6CD8-4418-A5DB-5BB804BBE152}"/>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C1064827-ECFB-4BF3-B2C2-BFD8D48F0DA8}"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14</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167737509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AA86074E-2C3E-4E7F-82F2-49D9DD5A63FB}"/>
              </a:ext>
            </a:extLst>
          </p:cNvPr>
          <p:cNvSpPr>
            <a:spLocks noGrp="1"/>
          </p:cNvSpPr>
          <p:nvPr>
            <p:ph type="title"/>
          </p:nvPr>
        </p:nvSpPr>
        <p:spPr/>
        <p:txBody>
          <a:bodyPr/>
          <a:lstStyle/>
          <a:p>
            <a:pPr eaLnBrk="1" hangingPunct="1"/>
            <a:r>
              <a:rPr lang="en-US" altLang="en-US" sz="4000" b="1">
                <a:solidFill>
                  <a:srgbClr val="0046BA"/>
                </a:solidFill>
              </a:rPr>
              <a:t>Physical Impairment</a:t>
            </a:r>
          </a:p>
        </p:txBody>
      </p:sp>
      <p:sp>
        <p:nvSpPr>
          <p:cNvPr id="22531" name="Content Placeholder 2">
            <a:extLst>
              <a:ext uri="{FF2B5EF4-FFF2-40B4-BE49-F238E27FC236}">
                <a16:creationId xmlns:a16="http://schemas.microsoft.com/office/drawing/2014/main" id="{578E7CDD-B5AE-4FFB-86EB-89A60B6B9C61}"/>
              </a:ext>
            </a:extLst>
          </p:cNvPr>
          <p:cNvSpPr>
            <a:spLocks noGrp="1"/>
          </p:cNvSpPr>
          <p:nvPr>
            <p:ph idx="1"/>
          </p:nvPr>
        </p:nvSpPr>
        <p:spPr>
          <a:xfrm>
            <a:off x="457200" y="1676400"/>
            <a:ext cx="8229600" cy="4449763"/>
          </a:xfrm>
        </p:spPr>
        <p:txBody>
          <a:bodyPr/>
          <a:lstStyle/>
          <a:p>
            <a:pPr eaLnBrk="1" hangingPunct="1"/>
            <a:r>
              <a:rPr lang="en-US" altLang="en-US" sz="2800"/>
              <a:t>Any physiological disorder or condition, cosmetic disfigurement, or anatomical loss affecting one or more body systems, such as neurological, musculoskeletal, special sense organs, respiratory (including speech organs), cardiovascular, reproductive, digestive, genitourinary, immune, circulatory, hemic, lymphatic, skin, and endocrine</a:t>
            </a:r>
          </a:p>
          <a:p>
            <a:pPr eaLnBrk="1" hangingPunct="1"/>
            <a:r>
              <a:rPr lang="en-US" altLang="en-US" sz="2800" i="1"/>
              <a:t>This definition is very broad and covers most medical conditions </a:t>
            </a:r>
          </a:p>
          <a:p>
            <a:pPr eaLnBrk="1" hangingPunct="1"/>
            <a:endParaRPr lang="en-US" altLang="en-US"/>
          </a:p>
        </p:txBody>
      </p:sp>
      <p:sp>
        <p:nvSpPr>
          <p:cNvPr id="7172" name="Slide Number Placeholder 1">
            <a:extLst>
              <a:ext uri="{FF2B5EF4-FFF2-40B4-BE49-F238E27FC236}">
                <a16:creationId xmlns:a16="http://schemas.microsoft.com/office/drawing/2014/main" id="{B8F316FC-55D7-4091-B76F-73B4A7E69805}"/>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53EB9B1B-3744-4D3C-AE40-48FD4A0D299B}"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15</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335704565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A8BE69F7-DD4C-4B31-A6B8-6F383370D792}"/>
              </a:ext>
            </a:extLst>
          </p:cNvPr>
          <p:cNvSpPr>
            <a:spLocks noGrp="1"/>
          </p:cNvSpPr>
          <p:nvPr>
            <p:ph type="title"/>
          </p:nvPr>
        </p:nvSpPr>
        <p:spPr/>
        <p:txBody>
          <a:bodyPr/>
          <a:lstStyle/>
          <a:p>
            <a:pPr eaLnBrk="1" hangingPunct="1"/>
            <a:r>
              <a:rPr lang="en-US" altLang="en-US" sz="4000" b="1">
                <a:solidFill>
                  <a:srgbClr val="0046BA"/>
                </a:solidFill>
              </a:rPr>
              <a:t>Mental Impairment </a:t>
            </a:r>
          </a:p>
        </p:txBody>
      </p:sp>
      <p:sp>
        <p:nvSpPr>
          <p:cNvPr id="23555" name="Content Placeholder 2">
            <a:extLst>
              <a:ext uri="{FF2B5EF4-FFF2-40B4-BE49-F238E27FC236}">
                <a16:creationId xmlns:a16="http://schemas.microsoft.com/office/drawing/2014/main" id="{DD63BD00-A9B4-4245-A4BF-C231974527E5}"/>
              </a:ext>
            </a:extLst>
          </p:cNvPr>
          <p:cNvSpPr>
            <a:spLocks noGrp="1"/>
          </p:cNvSpPr>
          <p:nvPr>
            <p:ph idx="1"/>
          </p:nvPr>
        </p:nvSpPr>
        <p:spPr/>
        <p:txBody>
          <a:bodyPr/>
          <a:lstStyle/>
          <a:p>
            <a:pPr eaLnBrk="1" hangingPunct="1"/>
            <a:r>
              <a:rPr lang="en-US" altLang="en-US" sz="2400"/>
              <a:t>Any mental or psychological disorder, such as an intellectual disability (formerly termed “mental retardation”), organic brain syndrome, emotional or mental illness, and specific learning disabilities</a:t>
            </a:r>
          </a:p>
          <a:p>
            <a:pPr eaLnBrk="1" hangingPunct="1"/>
            <a:r>
              <a:rPr lang="en-US" altLang="en-US" sz="2400" i="1"/>
              <a:t>This is also a broad definition that covers most diagnosable mental or psychological disorders</a:t>
            </a:r>
          </a:p>
          <a:p>
            <a:pPr eaLnBrk="1" hangingPunct="1"/>
            <a:r>
              <a:rPr lang="en-US" altLang="en-US" sz="2400"/>
              <a:t>Learning disabilities, by definition, are mental impairments. They become a “disability” when they substantially limit a major life activity such as learning </a:t>
            </a:r>
          </a:p>
          <a:p>
            <a:pPr eaLnBrk="1" hangingPunct="1"/>
            <a:endParaRPr lang="en-US" altLang="en-US"/>
          </a:p>
        </p:txBody>
      </p:sp>
      <p:sp>
        <p:nvSpPr>
          <p:cNvPr id="8196" name="Slide Number Placeholder 1">
            <a:extLst>
              <a:ext uri="{FF2B5EF4-FFF2-40B4-BE49-F238E27FC236}">
                <a16:creationId xmlns:a16="http://schemas.microsoft.com/office/drawing/2014/main" id="{D0B3287A-5C60-4E73-9FA2-95761CB05979}"/>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8043CEA9-0E6A-4FD1-BE39-18EA5173528C}"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16</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59558284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5767D13-A60F-4399-A162-EC2777D940D6}"/>
              </a:ext>
            </a:extLst>
          </p:cNvPr>
          <p:cNvSpPr>
            <a:spLocks noGrp="1"/>
          </p:cNvSpPr>
          <p:nvPr>
            <p:ph type="title"/>
          </p:nvPr>
        </p:nvSpPr>
        <p:spPr/>
        <p:txBody>
          <a:bodyPr/>
          <a:lstStyle/>
          <a:p>
            <a:pPr eaLnBrk="1" hangingPunct="1"/>
            <a:r>
              <a:rPr lang="en-US" altLang="en-US" sz="4000" b="1">
                <a:solidFill>
                  <a:srgbClr val="0046BA"/>
                </a:solidFill>
              </a:rPr>
              <a:t>What are Major Life Activities? </a:t>
            </a:r>
          </a:p>
        </p:txBody>
      </p:sp>
      <p:sp>
        <p:nvSpPr>
          <p:cNvPr id="24579" name="Content Placeholder 2">
            <a:extLst>
              <a:ext uri="{FF2B5EF4-FFF2-40B4-BE49-F238E27FC236}">
                <a16:creationId xmlns:a16="http://schemas.microsoft.com/office/drawing/2014/main" id="{A123BC2E-E6E2-49F9-BCBB-014EE2FC0C80}"/>
              </a:ext>
            </a:extLst>
          </p:cNvPr>
          <p:cNvSpPr>
            <a:spLocks noGrp="1"/>
          </p:cNvSpPr>
          <p:nvPr>
            <p:ph idx="1"/>
          </p:nvPr>
        </p:nvSpPr>
        <p:spPr/>
        <p:txBody>
          <a:bodyPr/>
          <a:lstStyle/>
          <a:p>
            <a:pPr eaLnBrk="1" hangingPunct="1"/>
            <a:r>
              <a:rPr lang="en-US" altLang="en-US" sz="2400"/>
              <a:t>Seeing, hearing, speaking, walking, speaking, thinking, learning, communicating,  working and some other activities were always considered  “major life activities” </a:t>
            </a:r>
          </a:p>
          <a:p>
            <a:pPr eaLnBrk="1" hangingPunct="1"/>
            <a:r>
              <a:rPr lang="en-US" altLang="en-US" sz="2400"/>
              <a:t>In the ADAAA Congress added as examples:</a:t>
            </a:r>
          </a:p>
          <a:p>
            <a:pPr lvl="1" eaLnBrk="1" hangingPunct="1"/>
            <a:r>
              <a:rPr lang="en-US" altLang="en-US" sz="2400"/>
              <a:t>impairments of bodily systems</a:t>
            </a:r>
          </a:p>
          <a:p>
            <a:pPr lvl="1" eaLnBrk="1" hangingPunct="1"/>
            <a:r>
              <a:rPr lang="en-US" altLang="en-US" sz="2400"/>
              <a:t>a range of cognitive impairments</a:t>
            </a:r>
          </a:p>
          <a:p>
            <a:pPr lvl="1" eaLnBrk="1" hangingPunct="1"/>
            <a:r>
              <a:rPr lang="en-US" altLang="en-US" sz="2400"/>
              <a:t>caring for oneself, performing manual tasks, eating, sleeping, walking, standing, lifting, bending, breathing, reading, concentrating, writing, engaging in sexual activities, drinking, chewing, swallowing, reaching, and fine motor coordination </a:t>
            </a:r>
          </a:p>
          <a:p>
            <a:pPr lvl="1" eaLnBrk="1" hangingPunct="1"/>
            <a:endParaRPr lang="en-US" altLang="en-US" sz="2400"/>
          </a:p>
        </p:txBody>
      </p:sp>
      <p:sp>
        <p:nvSpPr>
          <p:cNvPr id="9220" name="Slide Number Placeholder 1">
            <a:extLst>
              <a:ext uri="{FF2B5EF4-FFF2-40B4-BE49-F238E27FC236}">
                <a16:creationId xmlns:a16="http://schemas.microsoft.com/office/drawing/2014/main" id="{311DFD43-B09E-4BF1-B1C1-66821BA7B555}"/>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0616B53C-69D5-4FE4-A22C-5C9C77DC3C0C}"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17</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405783941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8D88EB7-8F02-4945-B605-2E7FBB267B36}"/>
              </a:ext>
            </a:extLst>
          </p:cNvPr>
          <p:cNvSpPr>
            <a:spLocks noGrp="1"/>
          </p:cNvSpPr>
          <p:nvPr>
            <p:ph type="title"/>
          </p:nvPr>
        </p:nvSpPr>
        <p:spPr/>
        <p:txBody>
          <a:bodyPr/>
          <a:lstStyle/>
          <a:p>
            <a:pPr eaLnBrk="1" hangingPunct="1"/>
            <a:r>
              <a:rPr lang="en-US" altLang="en-US" b="1" dirty="0">
                <a:solidFill>
                  <a:srgbClr val="0046BA"/>
                </a:solidFill>
              </a:rPr>
              <a:t>Examples of the Change</a:t>
            </a:r>
          </a:p>
        </p:txBody>
      </p:sp>
      <p:sp>
        <p:nvSpPr>
          <p:cNvPr id="25603" name="Content Placeholder 2">
            <a:extLst>
              <a:ext uri="{FF2B5EF4-FFF2-40B4-BE49-F238E27FC236}">
                <a16:creationId xmlns:a16="http://schemas.microsoft.com/office/drawing/2014/main" id="{E3F3E1F6-6F37-4F00-9C85-908DDBAC59AA}"/>
              </a:ext>
            </a:extLst>
          </p:cNvPr>
          <p:cNvSpPr>
            <a:spLocks noGrp="1"/>
          </p:cNvSpPr>
          <p:nvPr>
            <p:ph idx="1"/>
          </p:nvPr>
        </p:nvSpPr>
        <p:spPr/>
        <p:txBody>
          <a:bodyPr/>
          <a:lstStyle/>
          <a:p>
            <a:pPr eaLnBrk="1" hangingPunct="1"/>
            <a:r>
              <a:rPr lang="en-US" altLang="en-US" sz="2400"/>
              <a:t>As one example of the new rules, Congress said that in deciding whether someone has an ADA-covered disability, you can no longer consider the effects of mitigating measures, such as medication or assistive devices. </a:t>
            </a:r>
          </a:p>
          <a:p>
            <a:pPr lvl="1" eaLnBrk="1" hangingPunct="1"/>
            <a:r>
              <a:rPr lang="en-US" altLang="en-US" sz="2400"/>
              <a:t>A person who uses a hearing aid may not be substantially limited in hearing when using the device,  but still has a disability </a:t>
            </a:r>
          </a:p>
          <a:p>
            <a:pPr lvl="1" eaLnBrk="1" hangingPunct="1"/>
            <a:r>
              <a:rPr lang="en-US" altLang="en-US" sz="2400" i="1"/>
              <a:t>A student with depression that is controlled with medication, but who would be substantially limited in learning without the medication, has a disability </a:t>
            </a:r>
          </a:p>
          <a:p>
            <a:pPr eaLnBrk="1" hangingPunct="1"/>
            <a:endParaRPr lang="en-US" altLang="en-US" sz="2400"/>
          </a:p>
        </p:txBody>
      </p:sp>
      <p:sp>
        <p:nvSpPr>
          <p:cNvPr id="11268" name="Slide Number Placeholder 1">
            <a:extLst>
              <a:ext uri="{FF2B5EF4-FFF2-40B4-BE49-F238E27FC236}">
                <a16:creationId xmlns:a16="http://schemas.microsoft.com/office/drawing/2014/main" id="{D4E4237C-1E08-431B-BD9B-DFD360A7435D}"/>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6833237C-D08A-456B-A1EA-40A48D1AE34E}"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18</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244840280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CB32945C-68C5-4E2C-B096-FAC51E964406}"/>
              </a:ext>
            </a:extLst>
          </p:cNvPr>
          <p:cNvSpPr>
            <a:spLocks noGrp="1"/>
          </p:cNvSpPr>
          <p:nvPr>
            <p:ph type="title"/>
          </p:nvPr>
        </p:nvSpPr>
        <p:spPr/>
        <p:txBody>
          <a:bodyPr/>
          <a:lstStyle/>
          <a:p>
            <a:pPr eaLnBrk="1" hangingPunct="1"/>
            <a:r>
              <a:rPr lang="en-US" altLang="en-US" sz="4000" b="1">
                <a:solidFill>
                  <a:srgbClr val="0046BA"/>
                </a:solidFill>
              </a:rPr>
              <a:t>Temporary and Minor Impairments</a:t>
            </a:r>
          </a:p>
        </p:txBody>
      </p:sp>
      <p:sp>
        <p:nvSpPr>
          <p:cNvPr id="29699" name="Content Placeholder 2">
            <a:extLst>
              <a:ext uri="{FF2B5EF4-FFF2-40B4-BE49-F238E27FC236}">
                <a16:creationId xmlns:a16="http://schemas.microsoft.com/office/drawing/2014/main" id="{DDDC6246-1A42-48EF-AE1D-B71967570982}"/>
              </a:ext>
            </a:extLst>
          </p:cNvPr>
          <p:cNvSpPr>
            <a:spLocks noGrp="1"/>
          </p:cNvSpPr>
          <p:nvPr>
            <p:ph idx="1"/>
          </p:nvPr>
        </p:nvSpPr>
        <p:spPr/>
        <p:txBody>
          <a:bodyPr/>
          <a:lstStyle/>
          <a:p>
            <a:pPr eaLnBrk="1" hangingPunct="1"/>
            <a:r>
              <a:rPr lang="en-US" altLang="en-US"/>
              <a:t>Under the ADAAA an impairment that is both “temporary” (expected to last less than 6 months) </a:t>
            </a:r>
            <a:r>
              <a:rPr lang="en-US" altLang="en-US" i="1"/>
              <a:t>and</a:t>
            </a:r>
            <a:r>
              <a:rPr lang="en-US" altLang="en-US"/>
              <a:t> “minor” would not be considered an actual “disability” because the impairment is  not a  “substantial limitation” on any major life activities</a:t>
            </a:r>
          </a:p>
        </p:txBody>
      </p:sp>
      <p:sp>
        <p:nvSpPr>
          <p:cNvPr id="29700" name="Footer Placeholder 3">
            <a:extLst>
              <a:ext uri="{FF2B5EF4-FFF2-40B4-BE49-F238E27FC236}">
                <a16:creationId xmlns:a16="http://schemas.microsoft.com/office/drawing/2014/main" id="{C9F806CB-E1E7-4E2C-B2B0-C1EF2F2891C6}"/>
              </a:ext>
            </a:extLst>
          </p:cNvPr>
          <p:cNvSpPr>
            <a:spLocks noGrp="1"/>
          </p:cNvSpPr>
          <p:nvPr>
            <p:ph type="ftr" sz="quarter" idx="4294967295"/>
          </p:nvPr>
        </p:nvSpPr>
        <p:spPr>
          <a:xfrm>
            <a:off x="3124200" y="6524625"/>
            <a:ext cx="2895600" cy="290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t>Copyright 2013  Saul Ewing LLP</a:t>
            </a:r>
          </a:p>
        </p:txBody>
      </p:sp>
    </p:spTree>
    <p:extLst>
      <p:ext uri="{BB962C8B-B14F-4D97-AF65-F5344CB8AC3E}">
        <p14:creationId xmlns:p14="http://schemas.microsoft.com/office/powerpoint/2010/main" val="236089769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5DA02-E559-417C-851A-59D5D3F3DE6F}"/>
              </a:ext>
            </a:extLst>
          </p:cNvPr>
          <p:cNvSpPr>
            <a:spLocks noGrp="1"/>
          </p:cNvSpPr>
          <p:nvPr>
            <p:ph type="title"/>
          </p:nvPr>
        </p:nvSpPr>
        <p:spPr/>
        <p:txBody>
          <a:bodyPr/>
          <a:lstStyle/>
          <a:p>
            <a:r>
              <a:rPr lang="en-US" sz="4000" b="1">
                <a:solidFill>
                  <a:schemeClr val="accent2"/>
                </a:solidFill>
              </a:rPr>
              <a:t>Common Issues and Concerns </a:t>
            </a:r>
          </a:p>
        </p:txBody>
      </p:sp>
      <p:sp>
        <p:nvSpPr>
          <p:cNvPr id="3" name="Content Placeholder 2">
            <a:extLst>
              <a:ext uri="{FF2B5EF4-FFF2-40B4-BE49-F238E27FC236}">
                <a16:creationId xmlns:a16="http://schemas.microsoft.com/office/drawing/2014/main" id="{35263E0D-0810-41DE-8078-983F11989106}"/>
              </a:ext>
            </a:extLst>
          </p:cNvPr>
          <p:cNvSpPr>
            <a:spLocks noGrp="1"/>
          </p:cNvSpPr>
          <p:nvPr>
            <p:ph idx="1"/>
          </p:nvPr>
        </p:nvSpPr>
        <p:spPr/>
        <p:txBody>
          <a:bodyPr/>
          <a:lstStyle/>
          <a:p>
            <a:r>
              <a:rPr lang="en-US"/>
              <a:t>DEI&amp;A</a:t>
            </a:r>
          </a:p>
          <a:p>
            <a:r>
              <a:rPr lang="en-US"/>
              <a:t>Who is covered by the ADA &amp; Section 504 (and how that impacts disability services) </a:t>
            </a:r>
          </a:p>
          <a:p>
            <a:r>
              <a:rPr lang="en-US"/>
              <a:t>Students with Mental Health Issues </a:t>
            </a:r>
          </a:p>
          <a:p>
            <a:r>
              <a:rPr lang="en-US"/>
              <a:t>Attendance and other Post-COVID accommodations  </a:t>
            </a:r>
          </a:p>
        </p:txBody>
      </p:sp>
    </p:spTree>
    <p:extLst>
      <p:ext uri="{BB962C8B-B14F-4D97-AF65-F5344CB8AC3E}">
        <p14:creationId xmlns:p14="http://schemas.microsoft.com/office/powerpoint/2010/main" val="305777063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FE688-EAE6-467F-B3CB-5B08ADB5CDA5}"/>
              </a:ext>
            </a:extLst>
          </p:cNvPr>
          <p:cNvSpPr>
            <a:spLocks noGrp="1"/>
          </p:cNvSpPr>
          <p:nvPr>
            <p:ph type="title"/>
          </p:nvPr>
        </p:nvSpPr>
        <p:spPr/>
        <p:txBody>
          <a:bodyPr/>
          <a:lstStyle/>
          <a:p>
            <a:r>
              <a:rPr lang="en-US" sz="4000" b="1">
                <a:solidFill>
                  <a:schemeClr val="accent2"/>
                </a:solidFill>
              </a:rPr>
              <a:t>COVID-19 is Illustrative  </a:t>
            </a:r>
          </a:p>
        </p:txBody>
      </p:sp>
      <p:sp>
        <p:nvSpPr>
          <p:cNvPr id="3" name="Content Placeholder 2">
            <a:extLst>
              <a:ext uri="{FF2B5EF4-FFF2-40B4-BE49-F238E27FC236}">
                <a16:creationId xmlns:a16="http://schemas.microsoft.com/office/drawing/2014/main" id="{C2F66ECE-EEC2-449A-815C-38246A862235}"/>
              </a:ext>
            </a:extLst>
          </p:cNvPr>
          <p:cNvSpPr>
            <a:spLocks noGrp="1"/>
          </p:cNvSpPr>
          <p:nvPr>
            <p:ph idx="1"/>
          </p:nvPr>
        </p:nvSpPr>
        <p:spPr/>
        <p:txBody>
          <a:bodyPr/>
          <a:lstStyle/>
          <a:p>
            <a:r>
              <a:rPr lang="en-US"/>
              <a:t>Not a per se “disability” </a:t>
            </a:r>
          </a:p>
          <a:p>
            <a:r>
              <a:rPr lang="en-US"/>
              <a:t>Most people who test positive have symptoms that are both temporary or mild (flu-like symptoms).  </a:t>
            </a:r>
          </a:p>
          <a:p>
            <a:r>
              <a:rPr lang="en-US"/>
              <a:t>But symptoms that last more than a few months or are serious, can be a disability. </a:t>
            </a:r>
          </a:p>
          <a:p>
            <a:r>
              <a:rPr lang="en-US"/>
              <a:t>EEOC and DOJ recognized this with Long COVID.  </a:t>
            </a:r>
          </a:p>
        </p:txBody>
      </p:sp>
    </p:spTree>
    <p:extLst>
      <p:ext uri="{BB962C8B-B14F-4D97-AF65-F5344CB8AC3E}">
        <p14:creationId xmlns:p14="http://schemas.microsoft.com/office/powerpoint/2010/main" val="254360357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2FDC14F5-4234-481C-B515-940FC0F03E87}"/>
              </a:ext>
            </a:extLst>
          </p:cNvPr>
          <p:cNvSpPr>
            <a:spLocks noGrp="1"/>
          </p:cNvSpPr>
          <p:nvPr>
            <p:ph type="title"/>
          </p:nvPr>
        </p:nvSpPr>
        <p:spPr>
          <a:xfrm>
            <a:off x="381000" y="533400"/>
            <a:ext cx="8229600" cy="1295400"/>
          </a:xfrm>
        </p:spPr>
        <p:txBody>
          <a:bodyPr/>
          <a:lstStyle/>
          <a:p>
            <a:pPr eaLnBrk="1" hangingPunct="1"/>
            <a:r>
              <a:rPr lang="en-US" altLang="en-US" sz="4000" b="1" dirty="0">
                <a:solidFill>
                  <a:srgbClr val="0046BA"/>
                </a:solidFill>
              </a:rPr>
              <a:t>Implications for Students</a:t>
            </a:r>
          </a:p>
        </p:txBody>
      </p:sp>
      <p:sp>
        <p:nvSpPr>
          <p:cNvPr id="31747" name="Content Placeholder 2">
            <a:extLst>
              <a:ext uri="{FF2B5EF4-FFF2-40B4-BE49-F238E27FC236}">
                <a16:creationId xmlns:a16="http://schemas.microsoft.com/office/drawing/2014/main" id="{691A1983-4A97-439B-BB9B-FDC94C4FB629}"/>
              </a:ext>
            </a:extLst>
          </p:cNvPr>
          <p:cNvSpPr>
            <a:spLocks noGrp="1"/>
          </p:cNvSpPr>
          <p:nvPr>
            <p:ph idx="1"/>
          </p:nvPr>
        </p:nvSpPr>
        <p:spPr>
          <a:xfrm>
            <a:off x="457200" y="1981200"/>
            <a:ext cx="8229600" cy="3992563"/>
          </a:xfrm>
        </p:spPr>
        <p:txBody>
          <a:bodyPr/>
          <a:lstStyle/>
          <a:p>
            <a:pPr eaLnBrk="1" hangingPunct="1"/>
            <a:r>
              <a:rPr lang="en-US" altLang="en-US" sz="2600" i="1" dirty="0"/>
              <a:t>Most medical and psychological issues are going to be ADA and Section 504 issues </a:t>
            </a:r>
          </a:p>
          <a:p>
            <a:pPr eaLnBrk="1" hangingPunct="1"/>
            <a:r>
              <a:rPr lang="en-US" altLang="en-US" sz="2600" dirty="0"/>
              <a:t>This broad definition affects </a:t>
            </a:r>
          </a:p>
          <a:p>
            <a:pPr lvl="1" eaLnBrk="1" hangingPunct="1"/>
            <a:r>
              <a:rPr lang="en-US" altLang="en-US" sz="2600" dirty="0"/>
              <a:t> Who can qualify for disability services </a:t>
            </a:r>
          </a:p>
          <a:p>
            <a:pPr lvl="1" eaLnBrk="1" hangingPunct="1"/>
            <a:r>
              <a:rPr lang="en-US" altLang="en-US" sz="2600" dirty="0"/>
              <a:t>Who can seek accommodations in class and in other programs and services</a:t>
            </a:r>
          </a:p>
          <a:p>
            <a:pPr lvl="1" eaLnBrk="1" hangingPunct="1"/>
            <a:r>
              <a:rPr lang="en-US" altLang="en-US" sz="2600" dirty="0"/>
              <a:t>Who can assert rights under the ADA and Section 504 in discipline, suspension leave and other cases </a:t>
            </a:r>
          </a:p>
        </p:txBody>
      </p:sp>
      <p:sp>
        <p:nvSpPr>
          <p:cNvPr id="13316" name="Slide Number Placeholder 1">
            <a:extLst>
              <a:ext uri="{FF2B5EF4-FFF2-40B4-BE49-F238E27FC236}">
                <a16:creationId xmlns:a16="http://schemas.microsoft.com/office/drawing/2014/main" id="{4A4C8B4A-E392-4199-B679-E00C240D0D1E}"/>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F64F77DA-C499-44BB-8AB9-CDE870C43D27}"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21</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324842666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4F35B-E2A9-4D58-B374-C873AA850C61}"/>
              </a:ext>
            </a:extLst>
          </p:cNvPr>
          <p:cNvSpPr>
            <a:spLocks noGrp="1"/>
          </p:cNvSpPr>
          <p:nvPr>
            <p:ph type="title"/>
          </p:nvPr>
        </p:nvSpPr>
        <p:spPr/>
        <p:txBody>
          <a:bodyPr/>
          <a:lstStyle/>
          <a:p>
            <a:r>
              <a:rPr lang="en-US" sz="4000" b="1" dirty="0">
                <a:solidFill>
                  <a:schemeClr val="accent2"/>
                </a:solidFill>
              </a:rPr>
              <a:t>What Does This Mean for Documentation?  </a:t>
            </a:r>
          </a:p>
        </p:txBody>
      </p:sp>
      <p:sp>
        <p:nvSpPr>
          <p:cNvPr id="3" name="Content Placeholder 2">
            <a:extLst>
              <a:ext uri="{FF2B5EF4-FFF2-40B4-BE49-F238E27FC236}">
                <a16:creationId xmlns:a16="http://schemas.microsoft.com/office/drawing/2014/main" id="{FA5849F5-CF6B-4C46-BC58-7B574A6C3D4A}"/>
              </a:ext>
            </a:extLst>
          </p:cNvPr>
          <p:cNvSpPr>
            <a:spLocks noGrp="1"/>
          </p:cNvSpPr>
          <p:nvPr>
            <p:ph idx="1"/>
          </p:nvPr>
        </p:nvSpPr>
        <p:spPr/>
        <p:txBody>
          <a:bodyPr/>
          <a:lstStyle/>
          <a:p>
            <a:r>
              <a:rPr lang="en-US" sz="2800" dirty="0"/>
              <a:t>For all accommodation requests a school has a right to require documentation of “disability” and “need” for the requested accommodation. </a:t>
            </a:r>
          </a:p>
          <a:p>
            <a:r>
              <a:rPr lang="en-US" sz="2800" dirty="0"/>
              <a:t>Many procedures still require too much documentation of “disability”, when the focus should be on need.</a:t>
            </a:r>
          </a:p>
          <a:p>
            <a:r>
              <a:rPr lang="en-US" sz="2800" dirty="0"/>
              <a:t>But DOJ also restricts documentation of “need”, such as presuming that accommodations under the IDEA, Section 504 or on standardized tests are appropriate.  </a:t>
            </a:r>
          </a:p>
        </p:txBody>
      </p:sp>
    </p:spTree>
    <p:extLst>
      <p:ext uri="{BB962C8B-B14F-4D97-AF65-F5344CB8AC3E}">
        <p14:creationId xmlns:p14="http://schemas.microsoft.com/office/powerpoint/2010/main" val="320006044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a:extLst>
              <a:ext uri="{FF2B5EF4-FFF2-40B4-BE49-F238E27FC236}">
                <a16:creationId xmlns:a16="http://schemas.microsoft.com/office/drawing/2014/main" id="{D5A53971-B136-4231-9BD0-EFA61B862F4D}"/>
              </a:ext>
            </a:extLst>
          </p:cNvPr>
          <p:cNvSpPr>
            <a:spLocks noChangeArrowheads="1"/>
          </p:cNvSpPr>
          <p:nvPr/>
        </p:nvSpPr>
        <p:spPr bwMode="auto">
          <a:xfrm>
            <a:off x="609600" y="1447800"/>
            <a:ext cx="80772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4800" b="1" i="0" u="none" strike="noStrike" kern="1200" cap="none" spc="0" normalizeH="0" baseline="0" noProof="0">
                <a:ln>
                  <a:noFill/>
                </a:ln>
                <a:solidFill>
                  <a:srgbClr val="13327C"/>
                </a:solidFill>
                <a:effectLst/>
                <a:uLnTx/>
                <a:uFillTx/>
                <a:latin typeface="Calibri "/>
              </a:rPr>
              <a:t>Defenses: Undue Burden and “Fundamental Alteration” </a:t>
            </a:r>
          </a:p>
        </p:txBody>
      </p:sp>
      <p:sp>
        <p:nvSpPr>
          <p:cNvPr id="65539" name="Slide Number Placeholder 1">
            <a:extLst>
              <a:ext uri="{FF2B5EF4-FFF2-40B4-BE49-F238E27FC236}">
                <a16:creationId xmlns:a16="http://schemas.microsoft.com/office/drawing/2014/main" id="{D6794A07-4DA5-4C3E-A65D-1DE1E170041A}"/>
              </a:ext>
            </a:extLst>
          </p:cNvPr>
          <p:cNvSpPr>
            <a:spLocks noGrp="1"/>
          </p:cNvSpPr>
          <p:nvPr>
            <p:ph type="sldNum" sz="quarter" idx="4294967295"/>
          </p:nvPr>
        </p:nvSpPr>
        <p:spPr>
          <a:xfrm>
            <a:off x="6553200" y="6477000"/>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A2C74FF2-2B75-4ECB-8979-8C769E1C2F14}" type="slidenum">
              <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23</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
        <p:nvSpPr>
          <p:cNvPr id="4" name="TextBox 3">
            <a:extLst>
              <a:ext uri="{FF2B5EF4-FFF2-40B4-BE49-F238E27FC236}">
                <a16:creationId xmlns:a16="http://schemas.microsoft.com/office/drawing/2014/main" id="{C57E2DB2-4D17-4602-943A-399DEE628748}"/>
              </a:ext>
            </a:extLst>
          </p:cNvPr>
          <p:cNvSpPr txBox="1"/>
          <p:nvPr/>
        </p:nvSpPr>
        <p:spPr>
          <a:xfrm>
            <a:off x="4306491" y="6107668"/>
            <a:ext cx="531018"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defRPr/>
            </a:pPr>
            <a:fld id="{0340818E-4593-4086-877C-990CD6526862}" type="slidenum">
              <a:rPr kumimoji="0" lang="en-US" sz="1800" b="0" i="0" u="none" strike="noStrike" kern="1200" cap="none" spc="0" normalizeH="0" baseline="0" noProof="0" smtClean="0">
                <a:ln>
                  <a:noFill/>
                </a:ln>
                <a:solidFill>
                  <a:srgbClr val="000000"/>
                </a:solidFill>
                <a:effectLst/>
                <a:uLnTx/>
                <a:uFillTx/>
                <a:latin typeface="Arial"/>
                <a:ea typeface="+mn-ea"/>
                <a:cs typeface="Arial"/>
              </a:rPr>
              <a:pPr marL="0" marR="0" lvl="0" indent="0" algn="l" defTabSz="914400" rtl="0" eaLnBrk="1" fontAlgn="base" latinLnBrk="0" hangingPunct="1">
                <a:lnSpc>
                  <a:spcPct val="100000"/>
                </a:lnSpc>
                <a:spcBef>
                  <a:spcPct val="0"/>
                </a:spcBef>
                <a:spcAft>
                  <a:spcPct val="0"/>
                </a:spcAft>
                <a:buClrTx/>
                <a:buSzTx/>
                <a:buFontTx/>
                <a:buNone/>
                <a:defRPr/>
              </a:pPr>
              <a:t>23</a:t>
            </a:fld>
            <a:endParaRPr kumimoji="0" lang="en-US" sz="18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2354660673"/>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46466"/>
                                        </p:tgtEl>
                                        <p:attrNameLst>
                                          <p:attrName>style.visibility</p:attrName>
                                        </p:attrNameLst>
                                      </p:cBhvr>
                                      <p:to>
                                        <p:strVal val="visible"/>
                                      </p:to>
                                    </p:set>
                                    <p:animEffect transition="in" filter="wipe(up)">
                                      <p:cBhvr>
                                        <p:cTn id="7" dur="500"/>
                                        <p:tgtEl>
                                          <p:spTgt spid="446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66"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3">
            <a:extLst>
              <a:ext uri="{FF2B5EF4-FFF2-40B4-BE49-F238E27FC236}">
                <a16:creationId xmlns:a16="http://schemas.microsoft.com/office/drawing/2014/main" id="{DC3CCB5D-1D65-4E84-8369-1FA33BDE5F65}"/>
              </a:ext>
            </a:extLst>
          </p:cNvPr>
          <p:cNvSpPr>
            <a:spLocks noGrp="1" noChangeArrowheads="1"/>
          </p:cNvSpPr>
          <p:nvPr>
            <p:ph type="body" idx="1"/>
          </p:nvPr>
        </p:nvSpPr>
        <p:spPr>
          <a:xfrm>
            <a:off x="533400" y="1752600"/>
            <a:ext cx="8077200" cy="4495800"/>
          </a:xfrm>
        </p:spPr>
        <p:txBody>
          <a:bodyPr/>
          <a:lstStyle/>
          <a:p>
            <a:pPr marL="457200" indent="-457200" eaLnBrk="1" hangingPunct="1">
              <a:lnSpc>
                <a:spcPct val="90000"/>
              </a:lnSpc>
            </a:pPr>
            <a:r>
              <a:rPr lang="en-US" altLang="en-US" sz="2800"/>
              <a:t>The individual cannot perform the essential requirements of the program or satisfy legitimate minimum standards.</a:t>
            </a:r>
          </a:p>
          <a:p>
            <a:pPr marL="457200" indent="-457200" eaLnBrk="1" hangingPunct="1">
              <a:lnSpc>
                <a:spcPct val="90000"/>
              </a:lnSpc>
            </a:pPr>
            <a:r>
              <a:rPr lang="en-US" altLang="en-US" sz="2800"/>
              <a:t>Providing the accommodation or modifying a policy would result in a “fundamental alteration” of the nature of the program or service.</a:t>
            </a:r>
          </a:p>
          <a:p>
            <a:pPr marL="457200" indent="-457200" eaLnBrk="1" hangingPunct="1">
              <a:lnSpc>
                <a:spcPct val="90000"/>
              </a:lnSpc>
            </a:pPr>
            <a:r>
              <a:rPr lang="en-US" altLang="en-US" sz="2800"/>
              <a:t>The “accommodation” imposes an “undue financial or administrative burden.”</a:t>
            </a:r>
          </a:p>
          <a:p>
            <a:pPr marL="457200" indent="-457200" eaLnBrk="1" hangingPunct="1">
              <a:lnSpc>
                <a:spcPct val="90000"/>
              </a:lnSpc>
            </a:pPr>
            <a:r>
              <a:rPr lang="en-US" altLang="en-US" sz="2800"/>
              <a:t>Direct threat to the individual or others.</a:t>
            </a:r>
          </a:p>
        </p:txBody>
      </p:sp>
      <p:sp>
        <p:nvSpPr>
          <p:cNvPr id="41988" name="Text Box 4">
            <a:extLst>
              <a:ext uri="{FF2B5EF4-FFF2-40B4-BE49-F238E27FC236}">
                <a16:creationId xmlns:a16="http://schemas.microsoft.com/office/drawing/2014/main" id="{485E42F9-7B86-4824-B9F0-4590BA766BE1}"/>
              </a:ext>
            </a:extLst>
          </p:cNvPr>
          <p:cNvSpPr txBox="1">
            <a:spLocks noChangeArrowheads="1"/>
          </p:cNvSpPr>
          <p:nvPr/>
        </p:nvSpPr>
        <p:spPr bwMode="auto">
          <a:xfrm>
            <a:off x="533400" y="838200"/>
            <a:ext cx="7772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eorgia" pitchFamily="18" charset="0"/>
                <a:cs typeface="Arial" panose="020B0604020202020204" pitchFamily="34" charset="0"/>
              </a:defRPr>
            </a:lvl1pPr>
            <a:lvl2pPr marL="742950" indent="-285750" eaLnBrk="0" hangingPunct="0">
              <a:defRPr>
                <a:solidFill>
                  <a:schemeClr val="tx1"/>
                </a:solidFill>
                <a:latin typeface="Georgia" pitchFamily="18" charset="0"/>
                <a:cs typeface="Arial" panose="020B0604020202020204" pitchFamily="34" charset="0"/>
              </a:defRPr>
            </a:lvl2pPr>
            <a:lvl3pPr marL="1143000" indent="-228600" eaLnBrk="0" hangingPunct="0">
              <a:defRPr>
                <a:solidFill>
                  <a:schemeClr val="tx1"/>
                </a:solidFill>
                <a:latin typeface="Georgia" pitchFamily="18" charset="0"/>
                <a:cs typeface="Arial" panose="020B0604020202020204" pitchFamily="34" charset="0"/>
              </a:defRPr>
            </a:lvl3pPr>
            <a:lvl4pPr marL="1600200" indent="-228600" eaLnBrk="0" hangingPunct="0">
              <a:defRPr>
                <a:solidFill>
                  <a:schemeClr val="tx1"/>
                </a:solidFill>
                <a:latin typeface="Georgia" pitchFamily="18" charset="0"/>
                <a:cs typeface="Arial" panose="020B0604020202020204" pitchFamily="34" charset="0"/>
              </a:defRPr>
            </a:lvl4pPr>
            <a:lvl5pPr marL="2057400" indent="-228600" eaLnBrk="0" hangingPunct="0">
              <a:defRPr>
                <a:solidFill>
                  <a:schemeClr val="tx1"/>
                </a:solidFill>
                <a:latin typeface="Georgia"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itchFamily="18"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defRPr/>
            </a:pPr>
            <a:r>
              <a:rPr kumimoji="0" lang="en-US" altLang="en-US" sz="4000" b="1" i="0" u="none" strike="noStrike" kern="1200" cap="none" spc="0" normalizeH="0" noProof="0">
                <a:ln>
                  <a:noFill/>
                </a:ln>
                <a:solidFill>
                  <a:srgbClr val="13327C"/>
                </a:solidFill>
                <a:effectLst/>
                <a:uLnTx/>
                <a:uFillTx/>
                <a:latin typeface="Calibri" panose="020F0502020204030204" pitchFamily="34" charset="0"/>
                <a:ea typeface="+mn-ea"/>
                <a:cs typeface="Arial" panose="020B0604020202020204" pitchFamily="34" charset="0"/>
              </a:rPr>
              <a:t>Defenses </a:t>
            </a:r>
            <a:endParaRPr kumimoji="0" lang="en-US" altLang="en-US" sz="4000" b="0" i="0" u="none" strike="noStrike" kern="1200" cap="none" spc="0" normalizeH="0" noProof="0">
              <a:ln>
                <a:noFill/>
              </a:ln>
              <a:solidFill>
                <a:srgbClr val="13327C"/>
              </a:solidFill>
              <a:effectLst/>
              <a:uLnTx/>
              <a:uFillTx/>
              <a:latin typeface="Calibri" panose="020F0502020204030204" pitchFamily="34" charset="0"/>
              <a:ea typeface="+mn-ea"/>
              <a:cs typeface="Arial" panose="020B0604020202020204" pitchFamily="34" charset="0"/>
            </a:endParaRPr>
          </a:p>
        </p:txBody>
      </p:sp>
      <p:sp>
        <p:nvSpPr>
          <p:cNvPr id="63492" name="Slide Number Placeholder 1">
            <a:extLst>
              <a:ext uri="{FF2B5EF4-FFF2-40B4-BE49-F238E27FC236}">
                <a16:creationId xmlns:a16="http://schemas.microsoft.com/office/drawing/2014/main" id="{E645D1B1-6844-441F-B649-60A05FCAA039}"/>
              </a:ext>
            </a:extLst>
          </p:cNvPr>
          <p:cNvSpPr>
            <a:spLocks noGrp="1"/>
          </p:cNvSpPr>
          <p:nvPr>
            <p:ph type="sldNum" sz="quarter" idx="4294967295"/>
          </p:nvPr>
        </p:nvSpPr>
        <p:spPr>
          <a:xfrm>
            <a:off x="6553200" y="6508750"/>
            <a:ext cx="2133600" cy="3222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5F562F2D-BFB5-4685-AB85-F51C76984A4C}" type="slidenum">
              <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24</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Tree>
    <p:extLst>
      <p:ext uri="{BB962C8B-B14F-4D97-AF65-F5344CB8AC3E}">
        <p14:creationId xmlns:p14="http://schemas.microsoft.com/office/powerpoint/2010/main" val="1363861862"/>
      </p:ext>
    </p:extLst>
  </p:cSld>
  <p:clrMapOvr>
    <a:masterClrMapping/>
  </p:clrMapOvr>
  <p:transition>
    <p:cover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1988"/>
                                        </p:tgtEl>
                                        <p:attrNameLst>
                                          <p:attrName>style.visibility</p:attrName>
                                        </p:attrNameLst>
                                      </p:cBhvr>
                                      <p:to>
                                        <p:strVal val="visible"/>
                                      </p:to>
                                    </p:set>
                                    <p:anim calcmode="lin" valueType="num">
                                      <p:cBhvr>
                                        <p:cTn id="7" dur="500" fill="hold"/>
                                        <p:tgtEl>
                                          <p:spTgt spid="41988"/>
                                        </p:tgtEl>
                                        <p:attrNameLst>
                                          <p:attrName>ppt_w</p:attrName>
                                        </p:attrNameLst>
                                      </p:cBhvr>
                                      <p:tavLst>
                                        <p:tav tm="0">
                                          <p:val>
                                            <p:fltVal val="0"/>
                                          </p:val>
                                        </p:tav>
                                        <p:tav tm="100000">
                                          <p:val>
                                            <p:strVal val="#ppt_w"/>
                                          </p:val>
                                        </p:tav>
                                      </p:tavLst>
                                    </p:anim>
                                    <p:anim calcmode="lin" valueType="num">
                                      <p:cBhvr>
                                        <p:cTn id="8" dur="500" fill="hold"/>
                                        <p:tgtEl>
                                          <p:spTgt spid="4198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41987">
                                            <p:txEl>
                                              <p:pRg st="0" end="0"/>
                                            </p:txEl>
                                          </p:spTgt>
                                        </p:tgtEl>
                                        <p:attrNameLst>
                                          <p:attrName>style.visibility</p:attrName>
                                        </p:attrNameLst>
                                      </p:cBhvr>
                                      <p:to>
                                        <p:strVal val="visible"/>
                                      </p:to>
                                    </p:set>
                                    <p:animEffect transition="in" filter="wipe(left)">
                                      <p:cBhvr>
                                        <p:cTn id="13" dur="500"/>
                                        <p:tgtEl>
                                          <p:spTgt spid="41987">
                                            <p:txEl>
                                              <p:pRg st="0" end="0"/>
                                            </p:txEl>
                                          </p:spTgt>
                                        </p:tgtEl>
                                      </p:cBhvr>
                                    </p:animEffect>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1987">
                                            <p:txEl>
                                              <p:pRg st="1" end="1"/>
                                            </p:txEl>
                                          </p:spTgt>
                                        </p:tgtEl>
                                        <p:attrNameLst>
                                          <p:attrName>style.visibility</p:attrName>
                                        </p:attrNameLst>
                                      </p:cBhvr>
                                      <p:to>
                                        <p:strVal val="visible"/>
                                      </p:to>
                                    </p:set>
                                    <p:animEffect transition="in" filter="wipe(left)">
                                      <p:cBhvr>
                                        <p:cTn id="18" dur="500"/>
                                        <p:tgtEl>
                                          <p:spTgt spid="41987">
                                            <p:txEl>
                                              <p:pRg st="1" end="1"/>
                                            </p:txEl>
                                          </p:spTgt>
                                        </p:tgtEl>
                                      </p:cBhvr>
                                    </p:animEffect>
                                  </p:childTnLst>
                                </p:cTn>
                              </p:par>
                            </p:childTnLst>
                          </p:cTn>
                        </p:par>
                      </p:childTnLst>
                    </p:cTn>
                  </p:par>
                  <p:par>
                    <p:cTn id="19" fill="hold" nodeType="clickPar">
                      <p:stCondLst>
                        <p:cond delay="indefinite"/>
                        <p:cond evt="onBegin" delay="0">
                          <p:tn val="18"/>
                        </p:cond>
                      </p:stCondLst>
                      <p:childTnLst>
                        <p:par>
                          <p:cTn id="20" fill="hold" nodeType="after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1987">
                                            <p:txEl>
                                              <p:pRg st="2" end="2"/>
                                            </p:txEl>
                                          </p:spTgt>
                                        </p:tgtEl>
                                        <p:attrNameLst>
                                          <p:attrName>style.visibility</p:attrName>
                                        </p:attrNameLst>
                                      </p:cBhvr>
                                      <p:to>
                                        <p:strVal val="visible"/>
                                      </p:to>
                                    </p:set>
                                    <p:animEffect transition="in" filter="wipe(left)">
                                      <p:cBhvr>
                                        <p:cTn id="23" dur="500"/>
                                        <p:tgtEl>
                                          <p:spTgt spid="41987">
                                            <p:txEl>
                                              <p:pRg st="2" end="2"/>
                                            </p:txEl>
                                          </p:spTgt>
                                        </p:tgtEl>
                                      </p:cBhvr>
                                    </p:animEffect>
                                  </p:childTnLst>
                                </p:cTn>
                              </p:par>
                            </p:childTnLst>
                          </p:cTn>
                        </p:par>
                      </p:childTnLst>
                    </p:cTn>
                  </p:par>
                  <p:par>
                    <p:cTn id="24" fill="hold" nodeType="clickPar">
                      <p:stCondLst>
                        <p:cond delay="indefinite"/>
                        <p:cond evt="onBegin" delay="0">
                          <p:tn val="23"/>
                        </p:cond>
                      </p:stCondLst>
                      <p:childTnLst>
                        <p:par>
                          <p:cTn id="25" fill="hold" nodeType="after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1987">
                                            <p:txEl>
                                              <p:pRg st="3" end="3"/>
                                            </p:txEl>
                                          </p:spTgt>
                                        </p:tgtEl>
                                        <p:attrNameLst>
                                          <p:attrName>style.visibility</p:attrName>
                                        </p:attrNameLst>
                                      </p:cBhvr>
                                      <p:to>
                                        <p:strVal val="visible"/>
                                      </p:to>
                                    </p:set>
                                    <p:animEffect transition="in" filter="wipe(left)">
                                      <p:cBhvr>
                                        <p:cTn id="28"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uiExpand="1" build="p"/>
      <p:bldP spid="4198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2F150-48A2-2D6A-7C50-E287E29FBD09}"/>
              </a:ext>
            </a:extLst>
          </p:cNvPr>
          <p:cNvSpPr>
            <a:spLocks noGrp="1"/>
          </p:cNvSpPr>
          <p:nvPr>
            <p:ph type="title"/>
          </p:nvPr>
        </p:nvSpPr>
        <p:spPr/>
        <p:txBody>
          <a:bodyPr/>
          <a:lstStyle/>
          <a:p>
            <a:r>
              <a:rPr lang="en-US" sz="4000" b="1" dirty="0">
                <a:solidFill>
                  <a:schemeClr val="accent2"/>
                </a:solidFill>
              </a:rPr>
              <a:t>Who Decides? </a:t>
            </a:r>
          </a:p>
        </p:txBody>
      </p:sp>
      <p:sp>
        <p:nvSpPr>
          <p:cNvPr id="3" name="Content Placeholder 2">
            <a:extLst>
              <a:ext uri="{FF2B5EF4-FFF2-40B4-BE49-F238E27FC236}">
                <a16:creationId xmlns:a16="http://schemas.microsoft.com/office/drawing/2014/main" id="{F34D6055-0940-8108-B4A4-EA5ACA46D221}"/>
              </a:ext>
            </a:extLst>
          </p:cNvPr>
          <p:cNvSpPr>
            <a:spLocks noGrp="1"/>
          </p:cNvSpPr>
          <p:nvPr>
            <p:ph idx="1"/>
          </p:nvPr>
        </p:nvSpPr>
        <p:spPr/>
        <p:txBody>
          <a:bodyPr/>
          <a:lstStyle/>
          <a:p>
            <a:r>
              <a:rPr lang="en-US" dirty="0"/>
              <a:t>Under ADA Title II, the President or designee decides. Similar principles apply under Section 504.</a:t>
            </a:r>
          </a:p>
          <a:p>
            <a:r>
              <a:rPr lang="en-US" dirty="0"/>
              <a:t>Your internal procedures for accommodations and/or complaints will identify which level is the final decision-maker who can say “no”. </a:t>
            </a:r>
          </a:p>
          <a:p>
            <a:r>
              <a:rPr lang="en-US" dirty="0"/>
              <a:t>Faculty and Department Chairs are rarely the last step.  </a:t>
            </a:r>
          </a:p>
        </p:txBody>
      </p:sp>
    </p:spTree>
    <p:extLst>
      <p:ext uri="{BB962C8B-B14F-4D97-AF65-F5344CB8AC3E}">
        <p14:creationId xmlns:p14="http://schemas.microsoft.com/office/powerpoint/2010/main" val="44538443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74ACAAF7-01D9-4A03-8CD6-0AD2EBFD2AED}"/>
              </a:ext>
            </a:extLst>
          </p:cNvPr>
          <p:cNvSpPr>
            <a:spLocks noGrp="1"/>
          </p:cNvSpPr>
          <p:nvPr>
            <p:ph type="title"/>
          </p:nvPr>
        </p:nvSpPr>
        <p:spPr/>
        <p:txBody>
          <a:bodyPr/>
          <a:lstStyle/>
          <a:p>
            <a:pPr eaLnBrk="1" hangingPunct="1"/>
            <a:r>
              <a:rPr lang="en-US" altLang="en-US" sz="4000" b="1">
                <a:solidFill>
                  <a:schemeClr val="accent2"/>
                </a:solidFill>
              </a:rPr>
              <a:t>Undue Hardship/Undue Burden</a:t>
            </a:r>
          </a:p>
        </p:txBody>
      </p:sp>
      <p:sp>
        <p:nvSpPr>
          <p:cNvPr id="64515" name="Content Placeholder 2">
            <a:extLst>
              <a:ext uri="{FF2B5EF4-FFF2-40B4-BE49-F238E27FC236}">
                <a16:creationId xmlns:a16="http://schemas.microsoft.com/office/drawing/2014/main" id="{C9276161-E174-4325-8767-A4E0DFA8495F}"/>
              </a:ext>
            </a:extLst>
          </p:cNvPr>
          <p:cNvSpPr>
            <a:spLocks noGrp="1"/>
          </p:cNvSpPr>
          <p:nvPr>
            <p:ph idx="1"/>
          </p:nvPr>
        </p:nvSpPr>
        <p:spPr/>
        <p:txBody>
          <a:bodyPr/>
          <a:lstStyle/>
          <a:p>
            <a:pPr eaLnBrk="1" hangingPunct="1"/>
            <a:r>
              <a:rPr lang="en-US" altLang="en-US" sz="2800"/>
              <a:t>On issues of </a:t>
            </a:r>
            <a:r>
              <a:rPr lang="en-US" altLang="en-US" sz="2800" i="1"/>
              <a:t>cost</a:t>
            </a:r>
            <a:r>
              <a:rPr lang="en-US" altLang="en-US" sz="2800"/>
              <a:t>, there is no relationship between an employee’s salary, the student’s tuition, a ticket, etc. and the cost of the accommodation.  Rather, the defense of economic hardship takes into account </a:t>
            </a:r>
            <a:r>
              <a:rPr lang="en-US" altLang="en-US" sz="2800" i="1"/>
              <a:t>all </a:t>
            </a:r>
            <a:r>
              <a:rPr lang="en-US" altLang="en-US" sz="2800"/>
              <a:t>of the resources of the University.  </a:t>
            </a:r>
          </a:p>
          <a:p>
            <a:pPr eaLnBrk="1" hangingPunct="1"/>
            <a:r>
              <a:rPr lang="en-US" altLang="en-US" sz="2800"/>
              <a:t>But there may be non-economic impacts on the school or others in providing the requested accommodation that impose an undue burden.  </a:t>
            </a:r>
          </a:p>
          <a:p>
            <a:pPr eaLnBrk="1" hangingPunct="1"/>
            <a:endParaRPr lang="en-US" altLang="en-US"/>
          </a:p>
        </p:txBody>
      </p:sp>
      <p:sp>
        <p:nvSpPr>
          <p:cNvPr id="64516" name="Slide Number Placeholder 1">
            <a:extLst>
              <a:ext uri="{FF2B5EF4-FFF2-40B4-BE49-F238E27FC236}">
                <a16:creationId xmlns:a16="http://schemas.microsoft.com/office/drawing/2014/main" id="{D719F2D3-CBED-4B0E-B32A-533C247BB99C}"/>
              </a:ext>
            </a:extLst>
          </p:cNvPr>
          <p:cNvSpPr>
            <a:spLocks noGrp="1"/>
          </p:cNvSpPr>
          <p:nvPr>
            <p:ph type="sldNum" sz="quarter" idx="4294967295"/>
          </p:nvPr>
        </p:nvSpPr>
        <p:spPr>
          <a:xfrm>
            <a:off x="6553200" y="6508750"/>
            <a:ext cx="2133600" cy="3222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4D58F819-D97F-4651-A5C7-D24CD8572E4C}" type="slidenum">
              <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26</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Tree>
    <p:extLst>
      <p:ext uri="{BB962C8B-B14F-4D97-AF65-F5344CB8AC3E}">
        <p14:creationId xmlns:p14="http://schemas.microsoft.com/office/powerpoint/2010/main" val="126547577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4">
            <a:extLst>
              <a:ext uri="{FF2B5EF4-FFF2-40B4-BE49-F238E27FC236}">
                <a16:creationId xmlns:a16="http://schemas.microsoft.com/office/drawing/2014/main" id="{BB9C85A0-9A53-42EE-AE6F-78D24AD39944}"/>
              </a:ext>
            </a:extLst>
          </p:cNvPr>
          <p:cNvSpPr>
            <a:spLocks noGrp="1"/>
          </p:cNvSpPr>
          <p:nvPr>
            <p:ph type="title"/>
          </p:nvPr>
        </p:nvSpPr>
        <p:spPr>
          <a:xfrm>
            <a:off x="457200" y="914400"/>
            <a:ext cx="8229600" cy="990600"/>
          </a:xfrm>
        </p:spPr>
        <p:txBody>
          <a:bodyPr/>
          <a:lstStyle/>
          <a:p>
            <a:pPr eaLnBrk="1" hangingPunct="1"/>
            <a:r>
              <a:rPr lang="en-US" altLang="en-US" sz="4000" b="1">
                <a:solidFill>
                  <a:schemeClr val="accent2"/>
                </a:solidFill>
              </a:rPr>
              <a:t>Meeting Minimum Qualification Standards</a:t>
            </a:r>
          </a:p>
        </p:txBody>
      </p:sp>
      <p:sp>
        <p:nvSpPr>
          <p:cNvPr id="69635" name="Content Placeholder 5">
            <a:extLst>
              <a:ext uri="{FF2B5EF4-FFF2-40B4-BE49-F238E27FC236}">
                <a16:creationId xmlns:a16="http://schemas.microsoft.com/office/drawing/2014/main" id="{94298A32-81FA-4FB9-AEA5-B1C7B27B7785}"/>
              </a:ext>
            </a:extLst>
          </p:cNvPr>
          <p:cNvSpPr>
            <a:spLocks noGrp="1"/>
          </p:cNvSpPr>
          <p:nvPr>
            <p:ph idx="1"/>
          </p:nvPr>
        </p:nvSpPr>
        <p:spPr>
          <a:xfrm>
            <a:off x="457200" y="2057400"/>
            <a:ext cx="8229600" cy="4068763"/>
          </a:xfrm>
        </p:spPr>
        <p:txBody>
          <a:bodyPr/>
          <a:lstStyle/>
          <a:p>
            <a:pPr eaLnBrk="1" hangingPunct="1"/>
            <a:r>
              <a:rPr lang="en-US" altLang="en-US" sz="2400"/>
              <a:t>Schools </a:t>
            </a:r>
            <a:r>
              <a:rPr lang="en-US" altLang="en-US" sz="2400" i="1"/>
              <a:t>can</a:t>
            </a:r>
            <a:r>
              <a:rPr lang="en-US" altLang="en-US" sz="2400"/>
              <a:t> set and enforce non-discriminatory standards for admission, advancement or participation in particular activities, if such standards are applied equally without regard to disability. </a:t>
            </a:r>
          </a:p>
          <a:p>
            <a:pPr eaLnBrk="1" hangingPunct="1"/>
            <a:r>
              <a:rPr lang="en-US" altLang="en-US" sz="2400"/>
              <a:t>Schools </a:t>
            </a:r>
            <a:r>
              <a:rPr lang="en-US" altLang="en-US" sz="2400" i="1"/>
              <a:t>cannot </a:t>
            </a:r>
            <a:r>
              <a:rPr lang="en-US" altLang="en-US" sz="2400"/>
              <a:t>impose criteria that tend to screen out persons with disabilities unless they are “</a:t>
            </a:r>
            <a:r>
              <a:rPr lang="en-US" altLang="en-US" sz="2400" b="1"/>
              <a:t>necessary for the provision of the goods, services, facilities, privileges, advantages, or accommodations being offered” </a:t>
            </a:r>
            <a:r>
              <a:rPr lang="en-US" altLang="en-US" sz="2400"/>
              <a:t>28 C.F.R. § 36.301(a). </a:t>
            </a:r>
          </a:p>
        </p:txBody>
      </p:sp>
      <p:sp>
        <p:nvSpPr>
          <p:cNvPr id="23556" name="Slide Number Placeholder 1">
            <a:extLst>
              <a:ext uri="{FF2B5EF4-FFF2-40B4-BE49-F238E27FC236}">
                <a16:creationId xmlns:a16="http://schemas.microsoft.com/office/drawing/2014/main" id="{AE87CD28-DF0F-4FC4-85CD-689C182B4D26}"/>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B31E53C7-95E5-4BAA-8B7C-4847E88E45C7}" type="slidenum">
              <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27</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Tree>
    <p:extLst>
      <p:ext uri="{BB962C8B-B14F-4D97-AF65-F5344CB8AC3E}">
        <p14:creationId xmlns:p14="http://schemas.microsoft.com/office/powerpoint/2010/main" val="288609132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1BE925CF-AFF8-4C44-BC1A-959475652952}"/>
              </a:ext>
            </a:extLst>
          </p:cNvPr>
          <p:cNvSpPr>
            <a:spLocks noGrp="1"/>
          </p:cNvSpPr>
          <p:nvPr>
            <p:ph type="title"/>
          </p:nvPr>
        </p:nvSpPr>
        <p:spPr>
          <a:xfrm>
            <a:off x="533400" y="533400"/>
            <a:ext cx="8229600" cy="1143000"/>
          </a:xfrm>
        </p:spPr>
        <p:txBody>
          <a:bodyPr/>
          <a:lstStyle/>
          <a:p>
            <a:pPr eaLnBrk="1" hangingPunct="1"/>
            <a:r>
              <a:rPr lang="en-US" altLang="en-US"/>
              <a:t>  </a:t>
            </a:r>
            <a:r>
              <a:rPr lang="en-US" altLang="en-US" sz="4000" b="1">
                <a:solidFill>
                  <a:schemeClr val="accent2"/>
                </a:solidFill>
              </a:rPr>
              <a:t>Fundamental Alteration </a:t>
            </a:r>
            <a:br>
              <a:rPr lang="en-US" altLang="en-US" sz="4000" b="1">
                <a:solidFill>
                  <a:schemeClr val="accent2"/>
                </a:solidFill>
              </a:rPr>
            </a:br>
            <a:r>
              <a:rPr lang="en-US" altLang="en-US" sz="4000" b="1">
                <a:solidFill>
                  <a:schemeClr val="accent2"/>
                </a:solidFill>
              </a:rPr>
              <a:t>of the Program</a:t>
            </a:r>
          </a:p>
        </p:txBody>
      </p:sp>
      <p:sp>
        <p:nvSpPr>
          <p:cNvPr id="70659" name="Content Placeholder 2">
            <a:extLst>
              <a:ext uri="{FF2B5EF4-FFF2-40B4-BE49-F238E27FC236}">
                <a16:creationId xmlns:a16="http://schemas.microsoft.com/office/drawing/2014/main" id="{E40A48B9-9CC4-4E68-B651-9B8B15432DAE}"/>
              </a:ext>
            </a:extLst>
          </p:cNvPr>
          <p:cNvSpPr>
            <a:spLocks noGrp="1"/>
          </p:cNvSpPr>
          <p:nvPr>
            <p:ph idx="1"/>
          </p:nvPr>
        </p:nvSpPr>
        <p:spPr>
          <a:xfrm>
            <a:off x="457200" y="1752600"/>
            <a:ext cx="8229600" cy="4267200"/>
          </a:xfrm>
        </p:spPr>
        <p:txBody>
          <a:bodyPr/>
          <a:lstStyle/>
          <a:p>
            <a:pPr eaLnBrk="1" hangingPunct="1"/>
            <a:r>
              <a:rPr lang="en-US" altLang="en-US" sz="2400"/>
              <a:t>In S</a:t>
            </a:r>
            <a:r>
              <a:rPr lang="en-US" altLang="en-US" sz="2400" i="1"/>
              <a:t>outheastern Community College v. Davis, </a:t>
            </a:r>
            <a:r>
              <a:rPr lang="en-US" altLang="en-US" sz="2400"/>
              <a:t>the Supreme Court rejected a request by a deaf nursing student to waive a requirement that everyone participate in a rotation in an emergency room, finding that this was fundamental to the way the college designed its nursing program. </a:t>
            </a:r>
          </a:p>
          <a:p>
            <a:pPr eaLnBrk="1" hangingPunct="1"/>
            <a:r>
              <a:rPr lang="en-US" altLang="en-US" sz="2400"/>
              <a:t>In </a:t>
            </a:r>
            <a:r>
              <a:rPr lang="en-US" altLang="en-US" sz="2400" i="1"/>
              <a:t>Casey Martin v. PGA</a:t>
            </a:r>
            <a:r>
              <a:rPr lang="en-US" altLang="en-US" sz="2400"/>
              <a:t>, the Supreme Court found that the PGA’s refusal to allow a disabled pro golfer to use a cart violated the ADA, finding that Martin would not receive an advantage over other players and this rule was not fundamental to the game.</a:t>
            </a:r>
          </a:p>
        </p:txBody>
      </p:sp>
      <p:sp>
        <p:nvSpPr>
          <p:cNvPr id="24580" name="Slide Number Placeholder 1">
            <a:extLst>
              <a:ext uri="{FF2B5EF4-FFF2-40B4-BE49-F238E27FC236}">
                <a16:creationId xmlns:a16="http://schemas.microsoft.com/office/drawing/2014/main" id="{7408D651-7506-4873-9AF6-B0C597BE75EB}"/>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E6510A8B-EC04-4BF2-A643-687036E92B70}" type="slidenum">
              <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28</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Tree>
    <p:extLst>
      <p:ext uri="{BB962C8B-B14F-4D97-AF65-F5344CB8AC3E}">
        <p14:creationId xmlns:p14="http://schemas.microsoft.com/office/powerpoint/2010/main" val="170979296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7F94C582-BD7B-401D-88BC-C87605C7E905}"/>
              </a:ext>
            </a:extLst>
          </p:cNvPr>
          <p:cNvSpPr>
            <a:spLocks noGrp="1"/>
          </p:cNvSpPr>
          <p:nvPr>
            <p:ph type="title"/>
          </p:nvPr>
        </p:nvSpPr>
        <p:spPr>
          <a:xfrm>
            <a:off x="457200" y="609600"/>
            <a:ext cx="8229600" cy="685800"/>
          </a:xfrm>
        </p:spPr>
        <p:txBody>
          <a:bodyPr/>
          <a:lstStyle/>
          <a:p>
            <a:pPr eaLnBrk="1" hangingPunct="1"/>
            <a:r>
              <a:rPr lang="en-US" altLang="en-US" sz="4000" b="1">
                <a:solidFill>
                  <a:schemeClr val="accent2"/>
                </a:solidFill>
              </a:rPr>
              <a:t>Principles</a:t>
            </a:r>
          </a:p>
        </p:txBody>
      </p:sp>
      <p:sp>
        <p:nvSpPr>
          <p:cNvPr id="72707" name="Content Placeholder 2">
            <a:extLst>
              <a:ext uri="{FF2B5EF4-FFF2-40B4-BE49-F238E27FC236}">
                <a16:creationId xmlns:a16="http://schemas.microsoft.com/office/drawing/2014/main" id="{638585F3-F747-446D-8289-EACCB9F1CCF4}"/>
              </a:ext>
            </a:extLst>
          </p:cNvPr>
          <p:cNvSpPr>
            <a:spLocks noGrp="1"/>
          </p:cNvSpPr>
          <p:nvPr>
            <p:ph idx="1"/>
          </p:nvPr>
        </p:nvSpPr>
        <p:spPr>
          <a:xfrm>
            <a:off x="457200" y="1295400"/>
            <a:ext cx="8229600" cy="4724400"/>
          </a:xfrm>
        </p:spPr>
        <p:txBody>
          <a:bodyPr/>
          <a:lstStyle/>
          <a:p>
            <a:pPr eaLnBrk="1" hangingPunct="1"/>
            <a:r>
              <a:rPr lang="en-US" altLang="en-US" sz="2200"/>
              <a:t>The program or institution is not required to “lower or to effect substantial modifications of standards to accommodate a handicapped person.”  </a:t>
            </a:r>
          </a:p>
          <a:p>
            <a:pPr eaLnBrk="1" hangingPunct="1"/>
            <a:r>
              <a:rPr lang="en-US" altLang="en-US" sz="2200"/>
              <a:t>“Eligibility requirements are deemed ‘essential’ or ‘necessary’ when such requirements are reasonably necessary to accomplish the purposes of a particular program.” </a:t>
            </a:r>
            <a:r>
              <a:rPr lang="en-US" altLang="en-US" sz="2200" i="1"/>
              <a:t>Cole v. Nat'l Collegiate Athletic Ass'n</a:t>
            </a:r>
            <a:r>
              <a:rPr lang="en-US" altLang="en-US" sz="2200"/>
              <a:t>, 120 F. Supp. 2d 1060, 1070 (N.D. Ga. 2000)</a:t>
            </a:r>
          </a:p>
          <a:p>
            <a:pPr eaLnBrk="1" hangingPunct="1"/>
            <a:r>
              <a:rPr lang="en-US" altLang="en-US" sz="2200"/>
              <a:t>“Educational </a:t>
            </a:r>
            <a:r>
              <a:rPr lang="en-US" altLang="en-US" sz="2200" i="1"/>
              <a:t>institutions</a:t>
            </a:r>
            <a:r>
              <a:rPr lang="en-US" altLang="en-US" sz="2200"/>
              <a:t> are granted deference regarding accommodations that would devalue an academic degree.” </a:t>
            </a:r>
            <a:r>
              <a:rPr lang="en-US" altLang="en-US" sz="2200" i="1"/>
              <a:t>Wynne v. Tufts Univ. Sch. of Med.</a:t>
            </a:r>
            <a:r>
              <a:rPr lang="en-US" altLang="en-US" sz="2200"/>
              <a:t>, 976 </a:t>
            </a:r>
          </a:p>
          <a:p>
            <a:pPr eaLnBrk="1" hangingPunct="1"/>
            <a:r>
              <a:rPr lang="en-US" altLang="en-US" sz="2200"/>
              <a:t> 791, 795 (1st Cir. 1992)</a:t>
            </a:r>
          </a:p>
        </p:txBody>
      </p:sp>
      <p:sp>
        <p:nvSpPr>
          <p:cNvPr id="26628" name="Slide Number Placeholder 3">
            <a:extLst>
              <a:ext uri="{FF2B5EF4-FFF2-40B4-BE49-F238E27FC236}">
                <a16:creationId xmlns:a16="http://schemas.microsoft.com/office/drawing/2014/main" id="{4F7208BE-EDD4-43BC-A5BA-D007B3C0E4D3}"/>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EADEFE4D-6618-4F9E-8878-98729A7912E3}" type="slidenum">
              <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29</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Tree>
    <p:extLst>
      <p:ext uri="{BB962C8B-B14F-4D97-AF65-F5344CB8AC3E}">
        <p14:creationId xmlns:p14="http://schemas.microsoft.com/office/powerpoint/2010/main" val="20207508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BE797-6285-4540-8DE1-EE33F0DF351D}"/>
              </a:ext>
            </a:extLst>
          </p:cNvPr>
          <p:cNvSpPr>
            <a:spLocks noGrp="1"/>
          </p:cNvSpPr>
          <p:nvPr>
            <p:ph type="title"/>
          </p:nvPr>
        </p:nvSpPr>
        <p:spPr/>
        <p:txBody>
          <a:bodyPr/>
          <a:lstStyle/>
          <a:p>
            <a:r>
              <a:rPr lang="en-US" sz="4000" b="1" dirty="0">
                <a:solidFill>
                  <a:schemeClr val="accent2"/>
                </a:solidFill>
              </a:rPr>
              <a:t>Enforcement Priorities and Trends </a:t>
            </a:r>
            <a:br>
              <a:rPr lang="en-US" sz="4000" b="1" dirty="0">
                <a:solidFill>
                  <a:schemeClr val="accent2"/>
                </a:solidFill>
              </a:rPr>
            </a:br>
            <a:r>
              <a:rPr lang="en-US" sz="4000" b="1" dirty="0">
                <a:solidFill>
                  <a:schemeClr val="accent2"/>
                </a:solidFill>
              </a:rPr>
              <a:t>at DOJ and OCR </a:t>
            </a:r>
          </a:p>
        </p:txBody>
      </p:sp>
      <p:sp>
        <p:nvSpPr>
          <p:cNvPr id="3" name="Content Placeholder 2">
            <a:extLst>
              <a:ext uri="{FF2B5EF4-FFF2-40B4-BE49-F238E27FC236}">
                <a16:creationId xmlns:a16="http://schemas.microsoft.com/office/drawing/2014/main" id="{8C48C11A-FA5E-4854-AA74-DCA9F55FD50F}"/>
              </a:ext>
            </a:extLst>
          </p:cNvPr>
          <p:cNvSpPr>
            <a:spLocks noGrp="1"/>
          </p:cNvSpPr>
          <p:nvPr>
            <p:ph idx="1"/>
          </p:nvPr>
        </p:nvSpPr>
        <p:spPr/>
        <p:txBody>
          <a:bodyPr/>
          <a:lstStyle/>
          <a:p>
            <a:r>
              <a:rPr lang="en-US" sz="2800"/>
              <a:t>Digital Accessibility </a:t>
            </a:r>
          </a:p>
          <a:p>
            <a:r>
              <a:rPr lang="en-US" sz="2800"/>
              <a:t>Denial of Services</a:t>
            </a:r>
          </a:p>
          <a:p>
            <a:r>
              <a:rPr lang="en-US" sz="2800"/>
              <a:t>Effective Communication (Auxiliary Aids and Services)</a:t>
            </a:r>
          </a:p>
          <a:p>
            <a:r>
              <a:rPr lang="en-US" sz="2800"/>
              <a:t>Critters on Campus</a:t>
            </a:r>
          </a:p>
          <a:p>
            <a:r>
              <a:rPr lang="en-US" sz="2800"/>
              <a:t>Accessibility  of Events</a:t>
            </a:r>
          </a:p>
          <a:p>
            <a:r>
              <a:rPr lang="en-US" sz="2800"/>
              <a:t>Other Physical Accessibility  </a:t>
            </a:r>
          </a:p>
          <a:p>
            <a:r>
              <a:rPr lang="en-US" sz="2800"/>
              <a:t>Academic Accommodations</a:t>
            </a:r>
          </a:p>
          <a:p>
            <a:r>
              <a:rPr lang="en-US" sz="2800"/>
              <a:t>Retaliation</a:t>
            </a:r>
          </a:p>
        </p:txBody>
      </p:sp>
    </p:spTree>
    <p:extLst>
      <p:ext uri="{BB962C8B-B14F-4D97-AF65-F5344CB8AC3E}">
        <p14:creationId xmlns:p14="http://schemas.microsoft.com/office/powerpoint/2010/main" val="128010117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3">
            <a:extLst>
              <a:ext uri="{FF2B5EF4-FFF2-40B4-BE49-F238E27FC236}">
                <a16:creationId xmlns:a16="http://schemas.microsoft.com/office/drawing/2014/main" id="{AEF55A10-7106-4068-80C4-A576D366FA40}"/>
              </a:ext>
            </a:extLst>
          </p:cNvPr>
          <p:cNvSpPr>
            <a:spLocks noGrp="1"/>
          </p:cNvSpPr>
          <p:nvPr>
            <p:ph type="ctrTitle"/>
          </p:nvPr>
        </p:nvSpPr>
        <p:spPr>
          <a:xfrm>
            <a:off x="609600" y="2590800"/>
            <a:ext cx="7772400" cy="1470025"/>
          </a:xfrm>
        </p:spPr>
        <p:txBody>
          <a:bodyPr/>
          <a:lstStyle/>
          <a:p>
            <a:pPr algn="ctr" eaLnBrk="1" hangingPunct="1"/>
            <a:r>
              <a:rPr lang="en-US" altLang="en-US" b="1">
                <a:solidFill>
                  <a:srgbClr val="0046BA"/>
                </a:solidFill>
              </a:rPr>
              <a:t>Student Mental Health </a:t>
            </a:r>
          </a:p>
        </p:txBody>
      </p:sp>
    </p:spTree>
    <p:extLst>
      <p:ext uri="{BB962C8B-B14F-4D97-AF65-F5344CB8AC3E}">
        <p14:creationId xmlns:p14="http://schemas.microsoft.com/office/powerpoint/2010/main" val="207412115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955E8-0CFB-4C23-ADBD-5E09CA1FCA5D}"/>
              </a:ext>
            </a:extLst>
          </p:cNvPr>
          <p:cNvSpPr>
            <a:spLocks noGrp="1"/>
          </p:cNvSpPr>
          <p:nvPr>
            <p:ph type="title"/>
          </p:nvPr>
        </p:nvSpPr>
        <p:spPr>
          <a:xfrm>
            <a:off x="304800" y="381000"/>
            <a:ext cx="8534400" cy="1143000"/>
          </a:xfrm>
        </p:spPr>
        <p:txBody>
          <a:bodyPr/>
          <a:lstStyle/>
          <a:p>
            <a:r>
              <a:rPr lang="en-US" sz="4000" b="1">
                <a:solidFill>
                  <a:srgbClr val="0046BA"/>
                </a:solidFill>
              </a:rPr>
              <a:t>Serious and Growing Problem </a:t>
            </a:r>
          </a:p>
        </p:txBody>
      </p:sp>
      <p:sp>
        <p:nvSpPr>
          <p:cNvPr id="3" name="Content Placeholder 2">
            <a:extLst>
              <a:ext uri="{FF2B5EF4-FFF2-40B4-BE49-F238E27FC236}">
                <a16:creationId xmlns:a16="http://schemas.microsoft.com/office/drawing/2014/main" id="{B336E36E-79BD-46A3-A5BE-7AA111139E80}"/>
              </a:ext>
            </a:extLst>
          </p:cNvPr>
          <p:cNvSpPr>
            <a:spLocks noGrp="1"/>
          </p:cNvSpPr>
          <p:nvPr>
            <p:ph idx="1"/>
          </p:nvPr>
        </p:nvSpPr>
        <p:spPr>
          <a:xfrm>
            <a:off x="304800" y="1524000"/>
            <a:ext cx="8534400" cy="4724400"/>
          </a:xfrm>
        </p:spPr>
        <p:txBody>
          <a:bodyPr>
            <a:noAutofit/>
          </a:bodyPr>
          <a:lstStyle/>
          <a:p>
            <a:r>
              <a:rPr lang="en-US" sz="2200" dirty="0"/>
              <a:t>According to the National Alliance on Mental Illness, </a:t>
            </a:r>
            <a:r>
              <a:rPr lang="en-US" sz="2200" b="1" dirty="0"/>
              <a:t>one in five young adults</a:t>
            </a:r>
            <a:r>
              <a:rPr lang="en-US" sz="2200" dirty="0"/>
              <a:t> experience a mental health condition </a:t>
            </a:r>
            <a:r>
              <a:rPr lang="en-US" sz="2200" b="1" dirty="0"/>
              <a:t>during college</a:t>
            </a:r>
            <a:r>
              <a:rPr lang="en-US" sz="2200" dirty="0"/>
              <a:t>.</a:t>
            </a:r>
          </a:p>
          <a:p>
            <a:r>
              <a:rPr lang="en-US" sz="2200" dirty="0"/>
              <a:t>The National Institute of Mental Health found that in 2019, </a:t>
            </a:r>
            <a:r>
              <a:rPr lang="en-US" sz="2200" b="1" dirty="0"/>
              <a:t>young adults aged 18-25 </a:t>
            </a:r>
            <a:r>
              <a:rPr lang="en-US" sz="2200" dirty="0"/>
              <a:t>had the highest prevalence of “any” mental illness (29.4%). </a:t>
            </a:r>
          </a:p>
          <a:p>
            <a:r>
              <a:rPr lang="en-US" sz="2200" dirty="0"/>
              <a:t>The </a:t>
            </a:r>
            <a:r>
              <a:rPr lang="en-US" sz="2200" b="1" dirty="0"/>
              <a:t>pandemic</a:t>
            </a:r>
            <a:r>
              <a:rPr lang="en-US" sz="2200" dirty="0"/>
              <a:t> upended the lives of university students — sending many away from campus, taking away usual sources of social connection, and amplifying financial stress and fears about the future.</a:t>
            </a:r>
          </a:p>
          <a:p>
            <a:pPr algn="just">
              <a:spcBef>
                <a:spcPct val="0"/>
              </a:spcBef>
              <a:spcAft>
                <a:spcPts val="900"/>
              </a:spcAft>
            </a:pPr>
            <a:r>
              <a:rPr lang="en-US" sz="2200" dirty="0">
                <a:ea typeface="Calibri" panose="020F0502020204030204" pitchFamily="34" charset="0"/>
              </a:rPr>
              <a:t>Female and LGBTQ+ youth at higher risk. Youth Risk Behavior Survey shows nearly 1 in 3 teen girls reported in 2021 having seriously considered suicide; teen girls also reported highest ever level of persistent feelings of sadness and hopelessness at 57% (from 36% in 2011)</a:t>
            </a:r>
          </a:p>
          <a:p>
            <a:endParaRPr lang="en-US" sz="2000" dirty="0"/>
          </a:p>
          <a:p>
            <a:pPr marL="0" indent="0">
              <a:buNone/>
            </a:pPr>
            <a:endParaRPr lang="en-US" sz="1800" dirty="0"/>
          </a:p>
          <a:p>
            <a:endParaRPr lang="en-US" sz="1800" dirty="0"/>
          </a:p>
        </p:txBody>
      </p:sp>
    </p:spTree>
    <p:extLst>
      <p:ext uri="{BB962C8B-B14F-4D97-AF65-F5344CB8AC3E}">
        <p14:creationId xmlns:p14="http://schemas.microsoft.com/office/powerpoint/2010/main" val="3600994752"/>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0D4C4-B1BB-4535-B9B5-21D9BAB290C9}"/>
              </a:ext>
            </a:extLst>
          </p:cNvPr>
          <p:cNvSpPr>
            <a:spLocks noGrp="1"/>
          </p:cNvSpPr>
          <p:nvPr>
            <p:ph type="title"/>
          </p:nvPr>
        </p:nvSpPr>
        <p:spPr/>
        <p:txBody>
          <a:bodyPr>
            <a:normAutofit/>
          </a:bodyPr>
          <a:lstStyle/>
          <a:p>
            <a:pPr algn="ctr"/>
            <a:r>
              <a:rPr lang="en-US" sz="4000" b="1" dirty="0">
                <a:solidFill>
                  <a:schemeClr val="accent1"/>
                </a:solidFill>
                <a:effectLst/>
                <a:latin typeface="+mn-lt"/>
                <a:ea typeface="Times New Roman" panose="02020603050405020304" pitchFamily="18" charset="0"/>
                <a:cs typeface="Calibri" panose="020F0502020204030204" pitchFamily="34" charset="0"/>
              </a:rPr>
              <a:t>The Legal Landscape </a:t>
            </a:r>
            <a:endParaRPr lang="en-US" sz="4000" b="1" dirty="0">
              <a:solidFill>
                <a:schemeClr val="accent1"/>
              </a:solidFill>
              <a:latin typeface="+mn-lt"/>
            </a:endParaRPr>
          </a:p>
        </p:txBody>
      </p:sp>
      <p:sp>
        <p:nvSpPr>
          <p:cNvPr id="3" name="Content Placeholder 2">
            <a:extLst>
              <a:ext uri="{FF2B5EF4-FFF2-40B4-BE49-F238E27FC236}">
                <a16:creationId xmlns:a16="http://schemas.microsoft.com/office/drawing/2014/main" id="{5EFB01E0-58EF-4DF4-B8A9-07A99279089F}"/>
              </a:ext>
            </a:extLst>
          </p:cNvPr>
          <p:cNvSpPr>
            <a:spLocks noGrp="1"/>
          </p:cNvSpPr>
          <p:nvPr>
            <p:ph idx="1"/>
          </p:nvPr>
        </p:nvSpPr>
        <p:spPr/>
        <p:txBody>
          <a:bodyPr>
            <a:normAutofit/>
          </a:bodyPr>
          <a:lstStyle/>
          <a:p>
            <a:pPr algn="just"/>
            <a:r>
              <a:rPr lang="en-US" sz="2800" dirty="0">
                <a:ea typeface="Times New Roman" panose="02020603050405020304" pitchFamily="18" charset="0"/>
              </a:rPr>
              <a:t>Increase in accommodation requests related to mental health Has led to heightened demands for on campus support, issues related to medication (including use of medical marijuana), and new questions related to the continued availability of remote learning as live instruction returns</a:t>
            </a:r>
          </a:p>
          <a:p>
            <a:pPr algn="just"/>
            <a:r>
              <a:rPr lang="en-US" sz="2800" dirty="0">
                <a:ea typeface="Times New Roman" panose="02020603050405020304" pitchFamily="18" charset="0"/>
              </a:rPr>
              <a:t>Greater awareness of risk of students posing threats to themselves and/or others </a:t>
            </a:r>
          </a:p>
          <a:p>
            <a:pPr algn="just"/>
            <a:r>
              <a:rPr lang="en-US" sz="2800" dirty="0">
                <a:effectLst/>
                <a:ea typeface="Times New Roman" panose="02020603050405020304" pitchFamily="18" charset="0"/>
                <a:cs typeface="Calibri" panose="020F0502020204030204" pitchFamily="34" charset="0"/>
              </a:rPr>
              <a:t>OCR is active in this area</a:t>
            </a:r>
            <a:endParaRPr lang="en-US" sz="2800" dirty="0"/>
          </a:p>
        </p:txBody>
      </p:sp>
    </p:spTree>
    <p:extLst>
      <p:ext uri="{BB962C8B-B14F-4D97-AF65-F5344CB8AC3E}">
        <p14:creationId xmlns:p14="http://schemas.microsoft.com/office/powerpoint/2010/main" val="396916056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B6B4-A7AD-46CA-B87D-5B8821B5B58B}"/>
              </a:ext>
            </a:extLst>
          </p:cNvPr>
          <p:cNvSpPr>
            <a:spLocks noGrp="1"/>
          </p:cNvSpPr>
          <p:nvPr>
            <p:ph type="title"/>
          </p:nvPr>
        </p:nvSpPr>
        <p:spPr>
          <a:xfrm>
            <a:off x="457200" y="381000"/>
            <a:ext cx="8229600" cy="1143000"/>
          </a:xfrm>
        </p:spPr>
        <p:txBody>
          <a:bodyPr/>
          <a:lstStyle/>
          <a:p>
            <a:r>
              <a:rPr lang="en-US" sz="4000" b="1">
                <a:solidFill>
                  <a:srgbClr val="0046BA"/>
                </a:solidFill>
              </a:rPr>
              <a:t>Accommodations and Leave Policies</a:t>
            </a:r>
          </a:p>
        </p:txBody>
      </p:sp>
      <p:sp>
        <p:nvSpPr>
          <p:cNvPr id="3" name="Content Placeholder 2">
            <a:extLst>
              <a:ext uri="{FF2B5EF4-FFF2-40B4-BE49-F238E27FC236}">
                <a16:creationId xmlns:a16="http://schemas.microsoft.com/office/drawing/2014/main" id="{F0A2CD6B-9201-44EB-9A63-9D6929CCDCC8}"/>
              </a:ext>
            </a:extLst>
          </p:cNvPr>
          <p:cNvSpPr>
            <a:spLocks noGrp="1"/>
          </p:cNvSpPr>
          <p:nvPr>
            <p:ph idx="1"/>
          </p:nvPr>
        </p:nvSpPr>
        <p:spPr>
          <a:xfrm>
            <a:off x="477982" y="1676400"/>
            <a:ext cx="8229600" cy="4525963"/>
          </a:xfrm>
        </p:spPr>
        <p:txBody>
          <a:bodyPr>
            <a:noAutofit/>
          </a:bodyPr>
          <a:lstStyle/>
          <a:p>
            <a:r>
              <a:rPr lang="en-US" sz="2800" dirty="0"/>
              <a:t>Disability Services, Student Health and other areas will often try many strategies and accommodations to try to address students of concern struggling with mental health, e.g. reduced courseloads, extensions, hours, counseling, etc. </a:t>
            </a:r>
          </a:p>
          <a:p>
            <a:r>
              <a:rPr lang="en-US" sz="2800" dirty="0"/>
              <a:t>Leaves are usually the last option. </a:t>
            </a:r>
          </a:p>
          <a:p>
            <a:pPr marL="0" indent="0">
              <a:buNone/>
            </a:pPr>
            <a:endParaRPr lang="en-US" dirty="0"/>
          </a:p>
          <a:p>
            <a:endParaRPr lang="en-US" dirty="0"/>
          </a:p>
        </p:txBody>
      </p:sp>
    </p:spTree>
    <p:extLst>
      <p:ext uri="{BB962C8B-B14F-4D97-AF65-F5344CB8AC3E}">
        <p14:creationId xmlns:p14="http://schemas.microsoft.com/office/powerpoint/2010/main" val="419284171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00E94-AE40-47D4-8453-2C87E505B2A1}"/>
              </a:ext>
            </a:extLst>
          </p:cNvPr>
          <p:cNvSpPr>
            <a:spLocks noGrp="1"/>
          </p:cNvSpPr>
          <p:nvPr>
            <p:ph type="title"/>
          </p:nvPr>
        </p:nvSpPr>
        <p:spPr/>
        <p:txBody>
          <a:bodyPr>
            <a:normAutofit fontScale="90000"/>
          </a:bodyPr>
          <a:lstStyle/>
          <a:p>
            <a:pPr algn="ctr">
              <a:spcBef>
                <a:spcPct val="0"/>
              </a:spcBef>
            </a:pPr>
            <a:br>
              <a:rPr lang="en-US">
                <a:effectLst/>
              </a:rPr>
            </a:br>
            <a:r>
              <a:rPr lang="en-US" sz="4400" b="1">
                <a:solidFill>
                  <a:schemeClr val="accent1"/>
                </a:solidFill>
                <a:latin typeface="+mn-lt"/>
                <a:ea typeface="Times New Roman" panose="02020603050405020304" pitchFamily="18" charset="0"/>
              </a:rPr>
              <a:t>Voluntary Leave of </a:t>
            </a:r>
            <a:br>
              <a:rPr lang="en-US" sz="4400" b="1">
                <a:solidFill>
                  <a:schemeClr val="accent1"/>
                </a:solidFill>
                <a:latin typeface="+mn-lt"/>
                <a:ea typeface="Times New Roman" panose="02020603050405020304" pitchFamily="18" charset="0"/>
              </a:rPr>
            </a:br>
            <a:r>
              <a:rPr lang="en-US" sz="4400" b="1">
                <a:solidFill>
                  <a:schemeClr val="accent1"/>
                </a:solidFill>
                <a:latin typeface="+mn-lt"/>
                <a:ea typeface="Times New Roman" panose="02020603050405020304" pitchFamily="18" charset="0"/>
              </a:rPr>
              <a:t>Absence</a:t>
            </a:r>
            <a:br>
              <a:rPr lang="en-US" sz="825">
                <a:latin typeface="Calibri" panose="020F0502020204030204" pitchFamily="34" charset="0"/>
                <a:ea typeface="Calibri" panose="020F0502020204030204" pitchFamily="34" charset="0"/>
              </a:rPr>
            </a:br>
            <a:endParaRPr lang="en-US"/>
          </a:p>
        </p:txBody>
      </p:sp>
      <p:sp>
        <p:nvSpPr>
          <p:cNvPr id="3" name="Content Placeholder 2">
            <a:extLst>
              <a:ext uri="{FF2B5EF4-FFF2-40B4-BE49-F238E27FC236}">
                <a16:creationId xmlns:a16="http://schemas.microsoft.com/office/drawing/2014/main" id="{FC9117C5-A921-424B-BD32-FE7CB841A8BD}"/>
              </a:ext>
            </a:extLst>
          </p:cNvPr>
          <p:cNvSpPr>
            <a:spLocks noGrp="1"/>
          </p:cNvSpPr>
          <p:nvPr>
            <p:ph idx="1"/>
          </p:nvPr>
        </p:nvSpPr>
        <p:spPr>
          <a:xfrm>
            <a:off x="628650" y="1690689"/>
            <a:ext cx="7886700" cy="4557711"/>
          </a:xfrm>
        </p:spPr>
        <p:txBody>
          <a:bodyPr>
            <a:normAutofit/>
          </a:bodyPr>
          <a:lstStyle/>
          <a:p>
            <a:pPr algn="just">
              <a:lnSpc>
                <a:spcPct val="100000"/>
              </a:lnSpc>
              <a:spcBef>
                <a:spcPct val="0"/>
              </a:spcBef>
              <a:spcAft>
                <a:spcPts val="900"/>
              </a:spcAft>
            </a:pPr>
            <a:r>
              <a:rPr lang="en-US" sz="2200" dirty="0">
                <a:effectLst/>
              </a:rPr>
              <a:t>Voluntary leaves of absence should be easy for students to access</a:t>
            </a:r>
          </a:p>
          <a:p>
            <a:pPr lvl="1" algn="just">
              <a:lnSpc>
                <a:spcPct val="100000"/>
              </a:lnSpc>
              <a:spcBef>
                <a:spcPct val="0"/>
              </a:spcBef>
              <a:spcAft>
                <a:spcPts val="900"/>
              </a:spcAft>
            </a:pPr>
            <a:r>
              <a:rPr lang="en-US" sz="2200" dirty="0">
                <a:effectLst/>
              </a:rPr>
              <a:t>Parameters and consequences (on academic record, on financial aid) should be clear and documented</a:t>
            </a:r>
          </a:p>
          <a:p>
            <a:pPr lvl="1" algn="just">
              <a:lnSpc>
                <a:spcPct val="100000"/>
              </a:lnSpc>
              <a:spcBef>
                <a:spcPct val="0"/>
              </a:spcBef>
              <a:spcAft>
                <a:spcPts val="900"/>
              </a:spcAft>
            </a:pPr>
            <a:r>
              <a:rPr lang="en-US" sz="2200" dirty="0">
                <a:effectLst/>
              </a:rPr>
              <a:t>Voluntary leave should be offered before involuntary leave is imposed</a:t>
            </a:r>
          </a:p>
          <a:p>
            <a:pPr lvl="2" algn="just">
              <a:lnSpc>
                <a:spcPct val="100000"/>
              </a:lnSpc>
              <a:spcBef>
                <a:spcPct val="0"/>
              </a:spcBef>
              <a:spcAft>
                <a:spcPts val="900"/>
              </a:spcAft>
            </a:pPr>
            <a:r>
              <a:rPr lang="en-US" sz="2200" dirty="0"/>
              <a:t>Involuntary leave is a last resort</a:t>
            </a:r>
          </a:p>
          <a:p>
            <a:pPr lvl="2" algn="just">
              <a:lnSpc>
                <a:spcPct val="100000"/>
              </a:lnSpc>
              <a:spcBef>
                <a:spcPct val="0"/>
              </a:spcBef>
              <a:spcAft>
                <a:spcPts val="900"/>
              </a:spcAft>
            </a:pPr>
            <a:r>
              <a:rPr lang="en-US" sz="2200" dirty="0">
                <a:solidFill>
                  <a:srgbClr val="000000"/>
                </a:solidFill>
              </a:rPr>
              <a:t>Exercise</a:t>
            </a:r>
            <a:r>
              <a:rPr lang="en-US" sz="2200" b="0" i="0" u="none" strike="noStrike" baseline="0" dirty="0">
                <a:solidFill>
                  <a:srgbClr val="000000"/>
                </a:solidFill>
              </a:rPr>
              <a:t> caution in using the conduct process to address students who, for example, engage in self-harming behaviors—even if there is technically a code violation, is this the best path forward? Is the conduct process being used as a “back door” to exclude the student?  </a:t>
            </a:r>
          </a:p>
          <a:p>
            <a:pPr lvl="2" algn="just">
              <a:lnSpc>
                <a:spcPct val="100000"/>
              </a:lnSpc>
              <a:spcBef>
                <a:spcPct val="0"/>
              </a:spcBef>
              <a:spcAft>
                <a:spcPts val="900"/>
              </a:spcAft>
            </a:pPr>
            <a:endParaRPr lang="en-US" sz="2200" dirty="0"/>
          </a:p>
          <a:p>
            <a:endParaRPr lang="en-US" dirty="0"/>
          </a:p>
        </p:txBody>
      </p:sp>
    </p:spTree>
    <p:extLst>
      <p:ext uri="{BB962C8B-B14F-4D97-AF65-F5344CB8AC3E}">
        <p14:creationId xmlns:p14="http://schemas.microsoft.com/office/powerpoint/2010/main" val="373961496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00E94-AE40-47D4-8453-2C87E505B2A1}"/>
              </a:ext>
            </a:extLst>
          </p:cNvPr>
          <p:cNvSpPr>
            <a:spLocks noGrp="1"/>
          </p:cNvSpPr>
          <p:nvPr>
            <p:ph type="title"/>
          </p:nvPr>
        </p:nvSpPr>
        <p:spPr/>
        <p:txBody>
          <a:bodyPr>
            <a:normAutofit/>
          </a:bodyPr>
          <a:lstStyle/>
          <a:p>
            <a:pPr algn="ctr">
              <a:lnSpc>
                <a:spcPct val="100000"/>
              </a:lnSpc>
              <a:spcBef>
                <a:spcPct val="0"/>
              </a:spcBef>
            </a:pPr>
            <a:br>
              <a:rPr lang="en-US">
                <a:effectLst/>
              </a:rPr>
            </a:br>
            <a:r>
              <a:rPr lang="en-US" sz="4000" b="1">
                <a:solidFill>
                  <a:schemeClr val="accent1"/>
                </a:solidFill>
                <a:effectLst/>
                <a:latin typeface="+mn-lt"/>
              </a:rPr>
              <a:t>Direct Threat to Self </a:t>
            </a:r>
            <a:endParaRPr lang="en-US" sz="4000" b="1">
              <a:solidFill>
                <a:schemeClr val="accent1"/>
              </a:solidFill>
              <a:latin typeface="+mn-lt"/>
            </a:endParaRPr>
          </a:p>
        </p:txBody>
      </p:sp>
      <p:sp>
        <p:nvSpPr>
          <p:cNvPr id="3" name="Content Placeholder 2">
            <a:extLst>
              <a:ext uri="{FF2B5EF4-FFF2-40B4-BE49-F238E27FC236}">
                <a16:creationId xmlns:a16="http://schemas.microsoft.com/office/drawing/2014/main" id="{FC9117C5-A921-424B-BD32-FE7CB841A8BD}"/>
              </a:ext>
            </a:extLst>
          </p:cNvPr>
          <p:cNvSpPr>
            <a:spLocks noGrp="1"/>
          </p:cNvSpPr>
          <p:nvPr>
            <p:ph idx="1"/>
          </p:nvPr>
        </p:nvSpPr>
        <p:spPr>
          <a:xfrm>
            <a:off x="628650" y="2226468"/>
            <a:ext cx="7886700" cy="3774282"/>
          </a:xfrm>
        </p:spPr>
        <p:txBody>
          <a:bodyPr>
            <a:normAutofit/>
          </a:bodyPr>
          <a:lstStyle/>
          <a:p>
            <a:pPr algn="just">
              <a:spcBef>
                <a:spcPct val="0"/>
              </a:spcBef>
              <a:spcAft>
                <a:spcPts val="900"/>
              </a:spcAft>
            </a:pPr>
            <a:r>
              <a:rPr lang="en-US" sz="2800">
                <a:ea typeface="Times New Roman" panose="02020603050405020304" pitchFamily="18" charset="0"/>
              </a:rPr>
              <a:t>ADA Title II and III have always been silent on “direct threat to self”. </a:t>
            </a:r>
          </a:p>
          <a:p>
            <a:pPr algn="just">
              <a:spcBef>
                <a:spcPct val="0"/>
              </a:spcBef>
              <a:spcAft>
                <a:spcPts val="900"/>
              </a:spcAft>
            </a:pPr>
            <a:r>
              <a:rPr lang="en-US" sz="2800">
                <a:ea typeface="Times New Roman" panose="02020603050405020304" pitchFamily="18" charset="0"/>
              </a:rPr>
              <a:t>OCR disfavors “threat to self” analysis; instead, addresses the issue under a health and safety framework</a:t>
            </a:r>
          </a:p>
          <a:p>
            <a:pPr lvl="1" algn="just">
              <a:spcBef>
                <a:spcPct val="0"/>
              </a:spcBef>
              <a:spcAft>
                <a:spcPts val="900"/>
              </a:spcAft>
            </a:pPr>
            <a:r>
              <a:rPr lang="en-US" sz="2800" i="1">
                <a:solidFill>
                  <a:srgbClr val="211D1E"/>
                </a:solidFill>
                <a:ea typeface="Calibri" panose="020F0502020204030204" pitchFamily="34" charset="0"/>
              </a:rPr>
              <a:t>See </a:t>
            </a:r>
            <a:r>
              <a:rPr lang="en-US" sz="2800">
                <a:solidFill>
                  <a:srgbClr val="211D1E"/>
                </a:solidFill>
                <a:ea typeface="Calibri" panose="020F0502020204030204" pitchFamily="34" charset="0"/>
              </a:rPr>
              <a:t>2018 OCR voluntary resolution agreement with Rutgers (Case 02-18-2006)</a:t>
            </a:r>
          </a:p>
        </p:txBody>
      </p:sp>
    </p:spTree>
    <p:extLst>
      <p:ext uri="{BB962C8B-B14F-4D97-AF65-F5344CB8AC3E}">
        <p14:creationId xmlns:p14="http://schemas.microsoft.com/office/powerpoint/2010/main" val="3453610059"/>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00E94-AE40-47D4-8453-2C87E505B2A1}"/>
              </a:ext>
            </a:extLst>
          </p:cNvPr>
          <p:cNvSpPr>
            <a:spLocks noGrp="1"/>
          </p:cNvSpPr>
          <p:nvPr>
            <p:ph type="title"/>
          </p:nvPr>
        </p:nvSpPr>
        <p:spPr/>
        <p:txBody>
          <a:bodyPr>
            <a:normAutofit/>
          </a:bodyPr>
          <a:lstStyle/>
          <a:p>
            <a:pPr algn="ctr">
              <a:spcBef>
                <a:spcPct val="0"/>
              </a:spcBef>
            </a:pPr>
            <a:br>
              <a:rPr lang="en-US" dirty="0">
                <a:effectLst/>
              </a:rPr>
            </a:br>
            <a:r>
              <a:rPr lang="en-US" sz="4000" b="1" dirty="0">
                <a:solidFill>
                  <a:schemeClr val="accent1"/>
                </a:solidFill>
                <a:effectLst/>
                <a:latin typeface="+mn-lt"/>
              </a:rPr>
              <a:t>Direct Threat to Others </a:t>
            </a:r>
            <a:endParaRPr lang="en-US" sz="4000" b="1" dirty="0">
              <a:solidFill>
                <a:schemeClr val="accent1"/>
              </a:solidFill>
              <a:latin typeface="+mn-lt"/>
            </a:endParaRPr>
          </a:p>
        </p:txBody>
      </p:sp>
      <p:sp>
        <p:nvSpPr>
          <p:cNvPr id="3" name="Content Placeholder 2">
            <a:extLst>
              <a:ext uri="{FF2B5EF4-FFF2-40B4-BE49-F238E27FC236}">
                <a16:creationId xmlns:a16="http://schemas.microsoft.com/office/drawing/2014/main" id="{FC9117C5-A921-424B-BD32-FE7CB841A8BD}"/>
              </a:ext>
            </a:extLst>
          </p:cNvPr>
          <p:cNvSpPr>
            <a:spLocks noGrp="1"/>
          </p:cNvSpPr>
          <p:nvPr>
            <p:ph idx="1"/>
          </p:nvPr>
        </p:nvSpPr>
        <p:spPr>
          <a:xfrm>
            <a:off x="628650" y="1690689"/>
            <a:ext cx="7886700" cy="4106463"/>
          </a:xfrm>
        </p:spPr>
        <p:txBody>
          <a:bodyPr>
            <a:normAutofit fontScale="92500" lnSpcReduction="10000"/>
          </a:bodyPr>
          <a:lstStyle/>
          <a:p>
            <a:pPr algn="just">
              <a:lnSpc>
                <a:spcPct val="100000"/>
              </a:lnSpc>
              <a:spcBef>
                <a:spcPct val="0"/>
              </a:spcBef>
              <a:spcAft>
                <a:spcPts val="900"/>
              </a:spcAft>
            </a:pPr>
            <a:r>
              <a:rPr lang="en-US" sz="2400" dirty="0">
                <a:effectLst/>
              </a:rPr>
              <a:t>The A</a:t>
            </a:r>
            <a:r>
              <a:rPr lang="en-US" sz="2400" dirty="0">
                <a:effectLst/>
                <a:ea typeface="Times New Roman" panose="02020603050405020304" pitchFamily="18" charset="0"/>
              </a:rPr>
              <a:t>DA and Section 504 permit the imposition of involuntary leave when the student’s continued presence presents a direct threat to others</a:t>
            </a:r>
          </a:p>
          <a:p>
            <a:pPr lvl="1" algn="just">
              <a:lnSpc>
                <a:spcPct val="100000"/>
              </a:lnSpc>
              <a:spcBef>
                <a:spcPct val="0"/>
              </a:spcBef>
              <a:spcAft>
                <a:spcPts val="900"/>
              </a:spcAft>
            </a:pPr>
            <a:r>
              <a:rPr lang="en-US" sz="2400" dirty="0">
                <a:ea typeface="Times New Roman" panose="02020603050405020304" pitchFamily="18" charset="0"/>
              </a:rPr>
              <a:t>A </a:t>
            </a:r>
            <a:r>
              <a:rPr lang="en-US" sz="2400" dirty="0"/>
              <a:t>significant risk to health or safety</a:t>
            </a:r>
            <a:r>
              <a:rPr lang="en-US" sz="2400" b="1" i="1" dirty="0"/>
              <a:t> </a:t>
            </a:r>
            <a:r>
              <a:rPr lang="en-US" sz="2400" dirty="0"/>
              <a:t>that cannot be eliminated by a modification of policies, practices, or procedures, or by the provision of auxiliary aids or services</a:t>
            </a:r>
          </a:p>
          <a:p>
            <a:pPr lvl="1" algn="just">
              <a:lnSpc>
                <a:spcPct val="100000"/>
              </a:lnSpc>
              <a:spcBef>
                <a:spcPct val="0"/>
              </a:spcBef>
              <a:spcAft>
                <a:spcPts val="900"/>
              </a:spcAft>
            </a:pPr>
            <a:r>
              <a:rPr lang="en-US" sz="2400" dirty="0">
                <a:solidFill>
                  <a:srgbClr val="211D1E"/>
                </a:solidFill>
                <a:ea typeface="Calibri" panose="020F0502020204030204" pitchFamily="34" charset="0"/>
              </a:rPr>
              <a:t>Institutions are entitled to “impose legitimate safety requirements necessary for the safe operation of its services, programs, or activities” when such requirements are “based on actual risks, not on mere speculation, stereotypes, or generalizations about individuals with disabilities” </a:t>
            </a:r>
            <a:endParaRPr lang="en-US" sz="2400" dirty="0">
              <a:solidFill>
                <a:srgbClr val="000000"/>
              </a:solidFill>
            </a:endParaRPr>
          </a:p>
          <a:p>
            <a:pPr lvl="1" algn="just">
              <a:lnSpc>
                <a:spcPct val="100000"/>
              </a:lnSpc>
              <a:spcBef>
                <a:spcPct val="0"/>
              </a:spcBef>
              <a:spcAft>
                <a:spcPts val="900"/>
              </a:spcAft>
            </a:pPr>
            <a:endParaRPr lang="en-US" sz="2400" dirty="0"/>
          </a:p>
          <a:p>
            <a:endParaRPr lang="en-US" dirty="0"/>
          </a:p>
        </p:txBody>
      </p:sp>
    </p:spTree>
    <p:extLst>
      <p:ext uri="{BB962C8B-B14F-4D97-AF65-F5344CB8AC3E}">
        <p14:creationId xmlns:p14="http://schemas.microsoft.com/office/powerpoint/2010/main" val="21285014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00E94-AE40-47D4-8453-2C87E505B2A1}"/>
              </a:ext>
            </a:extLst>
          </p:cNvPr>
          <p:cNvSpPr>
            <a:spLocks noGrp="1"/>
          </p:cNvSpPr>
          <p:nvPr>
            <p:ph type="title"/>
          </p:nvPr>
        </p:nvSpPr>
        <p:spPr/>
        <p:txBody>
          <a:bodyPr>
            <a:normAutofit/>
          </a:bodyPr>
          <a:lstStyle/>
          <a:p>
            <a:pPr algn="ctr">
              <a:lnSpc>
                <a:spcPct val="100000"/>
              </a:lnSpc>
              <a:spcBef>
                <a:spcPct val="0"/>
              </a:spcBef>
            </a:pPr>
            <a:br>
              <a:rPr lang="en-US">
                <a:effectLst/>
              </a:rPr>
            </a:br>
            <a:r>
              <a:rPr lang="en-US" sz="4000" b="1">
                <a:solidFill>
                  <a:schemeClr val="accent1"/>
                </a:solidFill>
                <a:effectLst/>
                <a:latin typeface="+mn-lt"/>
              </a:rPr>
              <a:t>Risks to Self or Others </a:t>
            </a:r>
            <a:endParaRPr lang="en-US" sz="4000" b="1">
              <a:solidFill>
                <a:schemeClr val="accent1"/>
              </a:solidFill>
              <a:latin typeface="+mn-lt"/>
            </a:endParaRPr>
          </a:p>
        </p:txBody>
      </p:sp>
      <p:sp>
        <p:nvSpPr>
          <p:cNvPr id="3" name="Content Placeholder 2">
            <a:extLst>
              <a:ext uri="{FF2B5EF4-FFF2-40B4-BE49-F238E27FC236}">
                <a16:creationId xmlns:a16="http://schemas.microsoft.com/office/drawing/2014/main" id="{FC9117C5-A921-424B-BD32-FE7CB841A8BD}"/>
              </a:ext>
            </a:extLst>
          </p:cNvPr>
          <p:cNvSpPr>
            <a:spLocks noGrp="1"/>
          </p:cNvSpPr>
          <p:nvPr>
            <p:ph idx="1"/>
          </p:nvPr>
        </p:nvSpPr>
        <p:spPr>
          <a:xfrm>
            <a:off x="628650" y="1828800"/>
            <a:ext cx="7886700" cy="4664074"/>
          </a:xfrm>
        </p:spPr>
        <p:txBody>
          <a:bodyPr>
            <a:noAutofit/>
          </a:bodyPr>
          <a:lstStyle/>
          <a:p>
            <a:pPr algn="just">
              <a:spcBef>
                <a:spcPct val="0"/>
              </a:spcBef>
              <a:spcAft>
                <a:spcPts val="900"/>
              </a:spcAft>
            </a:pPr>
            <a:r>
              <a:rPr lang="en-US" sz="2400">
                <a:ea typeface="Times New Roman" panose="02020603050405020304" pitchFamily="18" charset="0"/>
              </a:rPr>
              <a:t>Look to recent high-profile litigation for lessons, e.g.</a:t>
            </a:r>
            <a:r>
              <a:rPr lang="en-US" sz="2400" i="1">
                <a:solidFill>
                  <a:srgbClr val="211D1E"/>
                </a:solidFill>
                <a:ea typeface="Calibri" panose="020F0502020204030204" pitchFamily="34" charset="0"/>
                <a:cs typeface="Times New Roman" panose="02020603050405020304" pitchFamily="18" charset="0"/>
              </a:rPr>
              <a:t> </a:t>
            </a:r>
            <a:r>
              <a:rPr lang="en-US" sz="2400">
                <a:solidFill>
                  <a:srgbClr val="211D1E"/>
                </a:solidFill>
                <a:ea typeface="Calibri" panose="020F0502020204030204" pitchFamily="34" charset="0"/>
                <a:cs typeface="Times New Roman" panose="02020603050405020304" pitchFamily="18" charset="0"/>
              </a:rPr>
              <a:t>settlement of Stanford case, defining students eligible for exclusion as those who:</a:t>
            </a:r>
          </a:p>
          <a:p>
            <a:pPr lvl="1" algn="just">
              <a:spcBef>
                <a:spcPct val="0"/>
              </a:spcBef>
              <a:spcAft>
                <a:spcPts val="900"/>
              </a:spcAft>
            </a:pPr>
            <a:r>
              <a:rPr lang="en-US" sz="2400">
                <a:solidFill>
                  <a:srgbClr val="211D1E"/>
                </a:solidFill>
                <a:ea typeface="Calibri" panose="020F0502020204030204" pitchFamily="34" charset="0"/>
                <a:cs typeface="Times New Roman" panose="02020603050405020304" pitchFamily="18" charset="0"/>
              </a:rPr>
              <a:t>pose “a significant risk to the health or safety of a member of the University community,” </a:t>
            </a:r>
          </a:p>
          <a:p>
            <a:pPr lvl="1" algn="just">
              <a:spcBef>
                <a:spcPct val="0"/>
              </a:spcBef>
              <a:spcAft>
                <a:spcPts val="900"/>
              </a:spcAft>
            </a:pPr>
            <a:r>
              <a:rPr lang="en-US" sz="2400">
                <a:solidFill>
                  <a:srgbClr val="211D1E"/>
                </a:solidFill>
                <a:ea typeface="Calibri" panose="020F0502020204030204" pitchFamily="34" charset="0"/>
                <a:cs typeface="Times New Roman" panose="02020603050405020304" pitchFamily="18" charset="0"/>
              </a:rPr>
              <a:t>are “unable or unwilling to carry out substantial self-care obligations and pose[] a significant risk to their own safety not based on mere speculation, stereotypes, or generalization,” or </a:t>
            </a:r>
          </a:p>
          <a:p>
            <a:pPr lvl="1" algn="just">
              <a:spcBef>
                <a:spcPct val="0"/>
              </a:spcBef>
              <a:spcAft>
                <a:spcPts val="900"/>
              </a:spcAft>
            </a:pPr>
            <a:r>
              <a:rPr lang="en-US" sz="2400">
                <a:solidFill>
                  <a:srgbClr val="211D1E"/>
                </a:solidFill>
                <a:ea typeface="Calibri" panose="020F0502020204030204" pitchFamily="34" charset="0"/>
                <a:cs typeface="Times New Roman" panose="02020603050405020304" pitchFamily="18" charset="0"/>
              </a:rPr>
              <a:t>who have “severely disrupt[ed] the University environment and…do[] not want to take a voluntary leave” and “no reasonable accommodations can adequately reduce that risk or disruption”</a:t>
            </a:r>
            <a:endParaRPr lang="en-US" sz="240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799343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00E94-AE40-47D4-8453-2C87E505B2A1}"/>
              </a:ext>
            </a:extLst>
          </p:cNvPr>
          <p:cNvSpPr>
            <a:spLocks noGrp="1"/>
          </p:cNvSpPr>
          <p:nvPr>
            <p:ph type="title"/>
          </p:nvPr>
        </p:nvSpPr>
        <p:spPr/>
        <p:txBody>
          <a:bodyPr>
            <a:normAutofit/>
          </a:bodyPr>
          <a:lstStyle/>
          <a:p>
            <a:pPr algn="ctr">
              <a:lnSpc>
                <a:spcPct val="100000"/>
              </a:lnSpc>
              <a:spcBef>
                <a:spcPct val="0"/>
              </a:spcBef>
            </a:pPr>
            <a:br>
              <a:rPr lang="en-US" dirty="0">
                <a:effectLst/>
              </a:rPr>
            </a:br>
            <a:r>
              <a:rPr lang="en-US" sz="4000" b="1" dirty="0">
                <a:solidFill>
                  <a:schemeClr val="accent1"/>
                </a:solidFill>
                <a:effectLst/>
                <a:latin typeface="+mn-lt"/>
              </a:rPr>
              <a:t>Due Process Issues </a:t>
            </a:r>
            <a:endParaRPr lang="en-US" sz="4000" b="1" dirty="0">
              <a:solidFill>
                <a:schemeClr val="accent1"/>
              </a:solidFill>
              <a:latin typeface="+mn-lt"/>
            </a:endParaRPr>
          </a:p>
        </p:txBody>
      </p:sp>
      <p:sp>
        <p:nvSpPr>
          <p:cNvPr id="3" name="Content Placeholder 2">
            <a:extLst>
              <a:ext uri="{FF2B5EF4-FFF2-40B4-BE49-F238E27FC236}">
                <a16:creationId xmlns:a16="http://schemas.microsoft.com/office/drawing/2014/main" id="{FC9117C5-A921-424B-BD32-FE7CB841A8BD}"/>
              </a:ext>
            </a:extLst>
          </p:cNvPr>
          <p:cNvSpPr>
            <a:spLocks noGrp="1"/>
          </p:cNvSpPr>
          <p:nvPr>
            <p:ph idx="1"/>
          </p:nvPr>
        </p:nvSpPr>
        <p:spPr/>
        <p:txBody>
          <a:bodyPr>
            <a:normAutofit/>
          </a:bodyPr>
          <a:lstStyle/>
          <a:p>
            <a:pPr algn="just"/>
            <a:r>
              <a:rPr lang="en-US" sz="2800">
                <a:effectLst/>
                <a:ea typeface="Calibri" panose="020F0502020204030204" pitchFamily="34" charset="0"/>
              </a:rPr>
              <a:t>Trend is towards more process, not less </a:t>
            </a:r>
          </a:p>
          <a:p>
            <a:pPr algn="just"/>
            <a:r>
              <a:rPr lang="en-US" sz="2800">
                <a:effectLst/>
                <a:ea typeface="Calibri" panose="020F0502020204030204" pitchFamily="34" charset="0"/>
              </a:rPr>
              <a:t>Student must be provided </a:t>
            </a:r>
            <a:r>
              <a:rPr lang="en-US" sz="2800">
                <a:effectLst/>
                <a:ea typeface="Times New Roman" panose="02020603050405020304" pitchFamily="18" charset="0"/>
              </a:rPr>
              <a:t>notice and an opportunity to be heard; OCR likes to see a process for appeal available</a:t>
            </a:r>
          </a:p>
          <a:p>
            <a:pPr lvl="1" algn="just"/>
            <a:r>
              <a:rPr lang="en-US" sz="2800" i="1">
                <a:effectLst/>
                <a:ea typeface="Calibri" panose="020F0502020204030204" pitchFamily="34" charset="0"/>
                <a:cs typeface="Times New Roman" panose="02020603050405020304" pitchFamily="18" charset="0"/>
              </a:rPr>
              <a:t>See, e.g., </a:t>
            </a:r>
            <a:r>
              <a:rPr lang="en-US" sz="2800">
                <a:effectLst/>
                <a:ea typeface="Calibri" panose="020F0502020204030204" pitchFamily="34" charset="0"/>
                <a:cs typeface="Times New Roman" panose="02020603050405020304" pitchFamily="18" charset="0"/>
              </a:rPr>
              <a:t>2018 </a:t>
            </a:r>
            <a:r>
              <a:rPr lang="en-US" sz="2800" i="1">
                <a:effectLst/>
                <a:ea typeface="Calibri" panose="020F0502020204030204" pitchFamily="34" charset="0"/>
                <a:cs typeface="Times New Roman" panose="02020603050405020304" pitchFamily="18" charset="0"/>
              </a:rPr>
              <a:t>s</a:t>
            </a:r>
            <a:r>
              <a:rPr lang="en-US" sz="2800">
                <a:effectLst/>
                <a:ea typeface="Calibri" panose="020F0502020204030204" pitchFamily="34" charset="0"/>
                <a:cs typeface="Times New Roman" panose="02020603050405020304" pitchFamily="18" charset="0"/>
              </a:rPr>
              <a:t>ettlement agreement with Northern Michigan University </a:t>
            </a:r>
          </a:p>
          <a:p>
            <a:pPr algn="just"/>
            <a:r>
              <a:rPr lang="en-US" sz="2800">
                <a:solidFill>
                  <a:srgbClr val="211D1E"/>
                </a:solidFill>
                <a:ea typeface="Times New Roman" panose="02020603050405020304" pitchFamily="18" charset="0"/>
              </a:rPr>
              <a:t>Check state law for any additional due process requirements</a:t>
            </a:r>
            <a:endParaRPr lang="en-US" sz="2800">
              <a:ea typeface="Calibri" panose="020F0502020204030204" pitchFamily="34" charset="0"/>
            </a:endParaRPr>
          </a:p>
          <a:p>
            <a:endParaRPr lang="en-US"/>
          </a:p>
        </p:txBody>
      </p:sp>
    </p:spTree>
    <p:extLst>
      <p:ext uri="{BB962C8B-B14F-4D97-AF65-F5344CB8AC3E}">
        <p14:creationId xmlns:p14="http://schemas.microsoft.com/office/powerpoint/2010/main" val="312932115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B6B4-A7AD-46CA-B87D-5B8821B5B58B}"/>
              </a:ext>
            </a:extLst>
          </p:cNvPr>
          <p:cNvSpPr>
            <a:spLocks noGrp="1"/>
          </p:cNvSpPr>
          <p:nvPr>
            <p:ph type="title"/>
          </p:nvPr>
        </p:nvSpPr>
        <p:spPr>
          <a:xfrm>
            <a:off x="228600" y="381000"/>
            <a:ext cx="8686800" cy="1143000"/>
          </a:xfrm>
        </p:spPr>
        <p:txBody>
          <a:bodyPr/>
          <a:lstStyle/>
          <a:p>
            <a:r>
              <a:rPr lang="en-US" sz="4000" b="1" dirty="0">
                <a:solidFill>
                  <a:srgbClr val="0046BA"/>
                </a:solidFill>
              </a:rPr>
              <a:t>Readmission Policies</a:t>
            </a:r>
          </a:p>
        </p:txBody>
      </p:sp>
      <p:sp>
        <p:nvSpPr>
          <p:cNvPr id="3" name="Content Placeholder 2">
            <a:extLst>
              <a:ext uri="{FF2B5EF4-FFF2-40B4-BE49-F238E27FC236}">
                <a16:creationId xmlns:a16="http://schemas.microsoft.com/office/drawing/2014/main" id="{F0A2CD6B-9201-44EB-9A63-9D6929CCDCC8}"/>
              </a:ext>
            </a:extLst>
          </p:cNvPr>
          <p:cNvSpPr>
            <a:spLocks noGrp="1"/>
          </p:cNvSpPr>
          <p:nvPr>
            <p:ph idx="1"/>
          </p:nvPr>
        </p:nvSpPr>
        <p:spPr/>
        <p:txBody>
          <a:bodyPr>
            <a:noAutofit/>
          </a:bodyPr>
          <a:lstStyle/>
          <a:p>
            <a:r>
              <a:rPr lang="en-US" sz="2000"/>
              <a:t>Decisions about returns from medical leaves of absence should be made on a case-by-case basis after performing an individualized assessment based on the best available medical evidence.</a:t>
            </a:r>
          </a:p>
          <a:p>
            <a:r>
              <a:rPr lang="en-US" sz="2000"/>
              <a:t> 2021 Department of Justice settlement with Brown University.  Brown must:</a:t>
            </a:r>
          </a:p>
          <a:p>
            <a:pPr lvl="1"/>
            <a:r>
              <a:rPr lang="en-US" sz="1800"/>
              <a:t>Make reasonable modifications to its policies, practices, or procedures to afford access to University programs and activities to individuals with disabilities unless Brown can demonstrate that making the modifications would fundamentally alter the nature of the University’s programs or activities.</a:t>
            </a:r>
          </a:p>
          <a:p>
            <a:pPr lvl="1"/>
            <a:r>
              <a:rPr lang="en-US" sz="1800"/>
              <a:t>Develop an annual ADA training program to all faculty and staff responsible for receiving, evaluating, and/or making decisions regarding undergraduate students’ requests to take medical leaves of absence, and/or requests to be readmitted from such leaves of absence.</a:t>
            </a:r>
          </a:p>
        </p:txBody>
      </p:sp>
    </p:spTree>
    <p:extLst>
      <p:ext uri="{BB962C8B-B14F-4D97-AF65-F5344CB8AC3E}">
        <p14:creationId xmlns:p14="http://schemas.microsoft.com/office/powerpoint/2010/main" val="84520239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0498E-BCAA-4782-B4A2-0A4F88582B29}"/>
              </a:ext>
            </a:extLst>
          </p:cNvPr>
          <p:cNvSpPr>
            <a:spLocks noGrp="1"/>
          </p:cNvSpPr>
          <p:nvPr>
            <p:ph type="title"/>
          </p:nvPr>
        </p:nvSpPr>
        <p:spPr/>
        <p:txBody>
          <a:bodyPr/>
          <a:lstStyle/>
          <a:p>
            <a:r>
              <a:rPr lang="en-US" sz="4000" b="1">
                <a:solidFill>
                  <a:srgbClr val="0046BA"/>
                </a:solidFill>
              </a:rPr>
              <a:t>Agency Priorities </a:t>
            </a:r>
          </a:p>
        </p:txBody>
      </p:sp>
      <p:sp>
        <p:nvSpPr>
          <p:cNvPr id="3" name="Content Placeholder 2">
            <a:extLst>
              <a:ext uri="{FF2B5EF4-FFF2-40B4-BE49-F238E27FC236}">
                <a16:creationId xmlns:a16="http://schemas.microsoft.com/office/drawing/2014/main" id="{B8238AEA-9955-4677-819B-070F163576CB}"/>
              </a:ext>
            </a:extLst>
          </p:cNvPr>
          <p:cNvSpPr>
            <a:spLocks noGrp="1"/>
          </p:cNvSpPr>
          <p:nvPr>
            <p:ph idx="1"/>
          </p:nvPr>
        </p:nvSpPr>
        <p:spPr/>
        <p:txBody>
          <a:bodyPr/>
          <a:lstStyle/>
          <a:p>
            <a:r>
              <a:rPr lang="en-US" dirty="0"/>
              <a:t>DOJ will tend to investigate claims that involve widespread allegations on a campus; issues that affect a number of students or a class (e.g. mental health)  (Brown Univ. settlement), or to send a message about a topic. </a:t>
            </a:r>
          </a:p>
          <a:p>
            <a:r>
              <a:rPr lang="en-US" dirty="0"/>
              <a:t>OCR will investigate nearly everything (over 4,000 disability complaints a year (K-12 and Higher Ed).    </a:t>
            </a:r>
          </a:p>
        </p:txBody>
      </p:sp>
    </p:spTree>
    <p:extLst>
      <p:ext uri="{BB962C8B-B14F-4D97-AF65-F5344CB8AC3E}">
        <p14:creationId xmlns:p14="http://schemas.microsoft.com/office/powerpoint/2010/main" val="3827668920"/>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45DFB-FD17-4FE7-ABB4-6B2F1DF7EBDA}"/>
              </a:ext>
            </a:extLst>
          </p:cNvPr>
          <p:cNvSpPr>
            <a:spLocks noGrp="1"/>
          </p:cNvSpPr>
          <p:nvPr>
            <p:ph type="title"/>
          </p:nvPr>
        </p:nvSpPr>
        <p:spPr/>
        <p:txBody>
          <a:bodyPr>
            <a:normAutofit fontScale="90000"/>
          </a:bodyPr>
          <a:lstStyle/>
          <a:p>
            <a:pPr algn="ctr">
              <a:spcBef>
                <a:spcPct val="0"/>
              </a:spcBef>
            </a:pPr>
            <a:br>
              <a:rPr lang="en-US">
                <a:effectLst/>
              </a:rPr>
            </a:br>
            <a:r>
              <a:rPr lang="en-US" sz="4400" b="1">
                <a:solidFill>
                  <a:schemeClr val="accent1"/>
                </a:solidFill>
                <a:effectLst/>
                <a:latin typeface="+mn-lt"/>
              </a:rPr>
              <a:t>Institutional L</a:t>
            </a:r>
            <a:r>
              <a:rPr lang="en-US" sz="4400" b="1">
                <a:solidFill>
                  <a:schemeClr val="accent1"/>
                </a:solidFill>
                <a:latin typeface="+mn-lt"/>
                <a:ea typeface="Times New Roman" panose="02020603050405020304" pitchFamily="18" charset="0"/>
              </a:rPr>
              <a:t>iability for Student Suicide</a:t>
            </a:r>
            <a:br>
              <a:rPr lang="en-US" sz="4400" b="1">
                <a:solidFill>
                  <a:schemeClr val="accent1"/>
                </a:solidFill>
                <a:latin typeface="+mn-lt"/>
                <a:ea typeface="Calibri" panose="020F0502020204030204" pitchFamily="34" charset="0"/>
              </a:rPr>
            </a:br>
            <a:endParaRPr lang="en-US" sz="4400" b="1">
              <a:solidFill>
                <a:schemeClr val="accent1"/>
              </a:solidFill>
              <a:latin typeface="+mn-lt"/>
            </a:endParaRPr>
          </a:p>
        </p:txBody>
      </p:sp>
      <p:sp>
        <p:nvSpPr>
          <p:cNvPr id="3" name="Content Placeholder 2">
            <a:extLst>
              <a:ext uri="{FF2B5EF4-FFF2-40B4-BE49-F238E27FC236}">
                <a16:creationId xmlns:a16="http://schemas.microsoft.com/office/drawing/2014/main" id="{C020CE4A-73E6-4110-A52B-06E8366109F8}"/>
              </a:ext>
            </a:extLst>
          </p:cNvPr>
          <p:cNvSpPr>
            <a:spLocks noGrp="1"/>
          </p:cNvSpPr>
          <p:nvPr>
            <p:ph idx="1"/>
          </p:nvPr>
        </p:nvSpPr>
        <p:spPr/>
        <p:txBody>
          <a:bodyPr>
            <a:normAutofit/>
          </a:bodyPr>
          <a:lstStyle/>
          <a:p>
            <a:pPr marL="0" indent="0" algn="just">
              <a:lnSpc>
                <a:spcPct val="100000"/>
              </a:lnSpc>
              <a:spcBef>
                <a:spcPct val="0"/>
              </a:spcBef>
              <a:spcAft>
                <a:spcPts val="900"/>
              </a:spcAft>
              <a:buNone/>
            </a:pPr>
            <a:r>
              <a:rPr lang="en-US" sz="2800" i="1">
                <a:effectLst/>
              </a:rPr>
              <a:t>A familiar pattern </a:t>
            </a:r>
          </a:p>
          <a:p>
            <a:pPr algn="just">
              <a:lnSpc>
                <a:spcPct val="100000"/>
              </a:lnSpc>
              <a:spcBef>
                <a:spcPct val="0"/>
              </a:spcBef>
              <a:spcAft>
                <a:spcPts val="900"/>
              </a:spcAft>
            </a:pPr>
            <a:r>
              <a:rPr lang="en-US" sz="2800"/>
              <a:t>A student experiences symptoms and the institution provides resources and supports, and may even evaluates the student for suicide risk </a:t>
            </a:r>
          </a:p>
          <a:p>
            <a:pPr algn="just">
              <a:lnSpc>
                <a:spcPct val="100000"/>
              </a:lnSpc>
              <a:spcBef>
                <a:spcPct val="0"/>
              </a:spcBef>
              <a:spcAft>
                <a:spcPts val="900"/>
              </a:spcAft>
            </a:pPr>
            <a:r>
              <a:rPr lang="en-US" sz="2800"/>
              <a:t>The student dies by suicide and the parents blame the institution</a:t>
            </a:r>
          </a:p>
          <a:p>
            <a:pPr algn="just">
              <a:lnSpc>
                <a:spcPct val="100000"/>
              </a:lnSpc>
              <a:spcBef>
                <a:spcPct val="0"/>
              </a:spcBef>
              <a:spcAft>
                <a:spcPts val="900"/>
              </a:spcAft>
            </a:pPr>
            <a:r>
              <a:rPr lang="en-US" sz="2800"/>
              <a:t>T</a:t>
            </a:r>
            <a:r>
              <a:rPr lang="en-US" sz="2800">
                <a:sym typeface="Wingdings" pitchFamily="2" charset="2"/>
              </a:rPr>
              <a:t>ypical claims are wrongful death, medical malpractice, and/or breach of contract</a:t>
            </a:r>
          </a:p>
        </p:txBody>
      </p:sp>
    </p:spTree>
    <p:extLst>
      <p:ext uri="{BB962C8B-B14F-4D97-AF65-F5344CB8AC3E}">
        <p14:creationId xmlns:p14="http://schemas.microsoft.com/office/powerpoint/2010/main" val="46528333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45DFB-FD17-4FE7-ABB4-6B2F1DF7EBDA}"/>
              </a:ext>
            </a:extLst>
          </p:cNvPr>
          <p:cNvSpPr>
            <a:spLocks noGrp="1"/>
          </p:cNvSpPr>
          <p:nvPr>
            <p:ph type="title"/>
          </p:nvPr>
        </p:nvSpPr>
        <p:spPr/>
        <p:txBody>
          <a:bodyPr>
            <a:normAutofit fontScale="90000"/>
          </a:bodyPr>
          <a:lstStyle/>
          <a:p>
            <a:pPr algn="ctr">
              <a:spcBef>
                <a:spcPct val="0"/>
              </a:spcBef>
            </a:pPr>
            <a:br>
              <a:rPr lang="en-US">
                <a:effectLst/>
              </a:rPr>
            </a:br>
            <a:r>
              <a:rPr lang="en-US" sz="4400" b="1">
                <a:solidFill>
                  <a:schemeClr val="accent1"/>
                </a:solidFill>
                <a:effectLst/>
                <a:latin typeface="+mn-lt"/>
              </a:rPr>
              <a:t>Institutional L</a:t>
            </a:r>
            <a:r>
              <a:rPr lang="en-US" sz="4400" b="1">
                <a:solidFill>
                  <a:schemeClr val="accent1"/>
                </a:solidFill>
                <a:latin typeface="+mn-lt"/>
                <a:ea typeface="Times New Roman" panose="02020603050405020304" pitchFamily="18" charset="0"/>
              </a:rPr>
              <a:t>iability for Student Suicide</a:t>
            </a:r>
            <a:br>
              <a:rPr lang="en-US" sz="4400" b="1">
                <a:solidFill>
                  <a:schemeClr val="accent1"/>
                </a:solidFill>
                <a:latin typeface="+mn-lt"/>
                <a:ea typeface="Calibri" panose="020F0502020204030204" pitchFamily="34" charset="0"/>
              </a:rPr>
            </a:br>
            <a:endParaRPr lang="en-US" sz="4400" b="1">
              <a:solidFill>
                <a:schemeClr val="accent1"/>
              </a:solidFill>
              <a:latin typeface="+mn-lt"/>
            </a:endParaRPr>
          </a:p>
        </p:txBody>
      </p:sp>
      <p:sp>
        <p:nvSpPr>
          <p:cNvPr id="3" name="Content Placeholder 2">
            <a:extLst>
              <a:ext uri="{FF2B5EF4-FFF2-40B4-BE49-F238E27FC236}">
                <a16:creationId xmlns:a16="http://schemas.microsoft.com/office/drawing/2014/main" id="{C020CE4A-73E6-4110-A52B-06E8366109F8}"/>
              </a:ext>
            </a:extLst>
          </p:cNvPr>
          <p:cNvSpPr>
            <a:spLocks noGrp="1"/>
          </p:cNvSpPr>
          <p:nvPr>
            <p:ph idx="1"/>
          </p:nvPr>
        </p:nvSpPr>
        <p:spPr/>
        <p:txBody>
          <a:bodyPr>
            <a:normAutofit/>
          </a:bodyPr>
          <a:lstStyle/>
          <a:p>
            <a:pPr marL="0" indent="0" algn="just">
              <a:lnSpc>
                <a:spcPct val="100000"/>
              </a:lnSpc>
              <a:spcBef>
                <a:spcPct val="0"/>
              </a:spcBef>
              <a:spcAft>
                <a:spcPts val="900"/>
              </a:spcAft>
              <a:buNone/>
            </a:pPr>
            <a:r>
              <a:rPr lang="en-US" i="1">
                <a:effectLst/>
                <a:ea typeface="Times New Roman" panose="02020603050405020304" pitchFamily="18" charset="0"/>
              </a:rPr>
              <a:t>A trend towards greater liability</a:t>
            </a:r>
          </a:p>
          <a:p>
            <a:pPr algn="just">
              <a:lnSpc>
                <a:spcPct val="100000"/>
              </a:lnSpc>
              <a:spcBef>
                <a:spcPct val="0"/>
              </a:spcBef>
              <a:spcAft>
                <a:spcPts val="900"/>
              </a:spcAft>
            </a:pPr>
            <a:r>
              <a:rPr lang="en-US">
                <a:effectLst/>
                <a:ea typeface="Times New Roman" panose="02020603050405020304" pitchFamily="18" charset="0"/>
              </a:rPr>
              <a:t>The tide started to turn with </a:t>
            </a:r>
            <a:r>
              <a:rPr lang="en-US" i="1">
                <a:effectLst/>
                <a:ea typeface="Times New Roman" panose="02020603050405020304" pitchFamily="18" charset="0"/>
              </a:rPr>
              <a:t>Schieszler v. Ferrum College</a:t>
            </a:r>
            <a:r>
              <a:rPr lang="en-US"/>
              <a:t>, 236 F. Supp. 2d 602 (W.D. Va. 2002).</a:t>
            </a:r>
            <a:endParaRPr lang="en-US">
              <a:ea typeface="Times New Roman" panose="02020603050405020304" pitchFamily="18" charset="0"/>
            </a:endParaRPr>
          </a:p>
          <a:p>
            <a:pPr algn="just">
              <a:lnSpc>
                <a:spcPct val="100000"/>
              </a:lnSpc>
              <a:spcBef>
                <a:spcPct val="0"/>
              </a:spcBef>
              <a:spcAft>
                <a:spcPts val="900"/>
              </a:spcAft>
            </a:pPr>
            <a:r>
              <a:rPr lang="en-US"/>
              <a:t>Recent cases have made trend undeniable. </a:t>
            </a:r>
            <a:r>
              <a:rPr lang="en-US" i="1"/>
              <a:t>See, e.g., Dzung Duy Nguyen v. MIT</a:t>
            </a:r>
            <a:r>
              <a:rPr lang="en-US"/>
              <a:t>, 96 N.E.3d 128, 142-3 (Mass. 2018).</a:t>
            </a:r>
          </a:p>
          <a:p>
            <a:pPr lvl="1" algn="just">
              <a:lnSpc>
                <a:spcPct val="100000"/>
              </a:lnSpc>
              <a:spcBef>
                <a:spcPct val="0"/>
              </a:spcBef>
              <a:spcAft>
                <a:spcPts val="900"/>
              </a:spcAft>
            </a:pPr>
            <a:r>
              <a:rPr lang="en-US">
                <a:ea typeface="Calibri" panose="020F0502020204030204" pitchFamily="34" charset="0"/>
              </a:rPr>
              <a:t>“[W]e conclude that a university has a special relationship with a student and a corresponding duty to take reasonable measures to prevent his or her suicide in the following circumstances. Where a university has actual knowledge of a student's suicide attempt that occurred while enrolled at the university or recently before matriculation, or of a student's stated plans or intentions to commit suicide, the university has a duty to take reasonable measures under the circumstances to protect the student from self-harm.” </a:t>
            </a:r>
            <a:endParaRPr lang="en-US"/>
          </a:p>
        </p:txBody>
      </p:sp>
    </p:spTree>
    <p:extLst>
      <p:ext uri="{BB962C8B-B14F-4D97-AF65-F5344CB8AC3E}">
        <p14:creationId xmlns:p14="http://schemas.microsoft.com/office/powerpoint/2010/main" val="62496882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E81E-5CB9-4106-BC10-5B264D9536FA}"/>
              </a:ext>
            </a:extLst>
          </p:cNvPr>
          <p:cNvSpPr>
            <a:spLocks noGrp="1"/>
          </p:cNvSpPr>
          <p:nvPr>
            <p:ph type="title"/>
          </p:nvPr>
        </p:nvSpPr>
        <p:spPr/>
        <p:txBody>
          <a:bodyPr>
            <a:normAutofit fontScale="90000"/>
          </a:bodyPr>
          <a:lstStyle/>
          <a:p>
            <a:pPr algn="ctr">
              <a:spcBef>
                <a:spcPct val="0"/>
              </a:spcBef>
            </a:pPr>
            <a:br>
              <a:rPr lang="en-US">
                <a:effectLst/>
              </a:rPr>
            </a:br>
            <a:r>
              <a:rPr lang="en-US" sz="4400" b="1">
                <a:solidFill>
                  <a:schemeClr val="accent1"/>
                </a:solidFill>
                <a:latin typeface="+mn-lt"/>
                <a:ea typeface="Times New Roman" panose="02020603050405020304" pitchFamily="18" charset="0"/>
              </a:rPr>
              <a:t>Privacy Issues</a:t>
            </a:r>
            <a:br>
              <a:rPr lang="en-US" sz="4400" b="1">
                <a:latin typeface="+mn-lt"/>
                <a:ea typeface="Calibri" panose="020F0502020204030204" pitchFamily="34" charset="0"/>
              </a:rPr>
            </a:br>
            <a:endParaRPr lang="en-US" sz="4400" b="1">
              <a:latin typeface="+mn-lt"/>
            </a:endParaRPr>
          </a:p>
        </p:txBody>
      </p:sp>
      <p:sp>
        <p:nvSpPr>
          <p:cNvPr id="3" name="Content Placeholder 2">
            <a:extLst>
              <a:ext uri="{FF2B5EF4-FFF2-40B4-BE49-F238E27FC236}">
                <a16:creationId xmlns:a16="http://schemas.microsoft.com/office/drawing/2014/main" id="{15065E9B-5168-4861-B0A0-E809C476BC3E}"/>
              </a:ext>
            </a:extLst>
          </p:cNvPr>
          <p:cNvSpPr>
            <a:spLocks noGrp="1"/>
          </p:cNvSpPr>
          <p:nvPr>
            <p:ph idx="1"/>
          </p:nvPr>
        </p:nvSpPr>
        <p:spPr/>
        <p:txBody>
          <a:bodyPr>
            <a:normAutofit/>
          </a:bodyPr>
          <a:lstStyle/>
          <a:p>
            <a:pPr algn="just">
              <a:lnSpc>
                <a:spcPct val="100000"/>
              </a:lnSpc>
              <a:spcBef>
                <a:spcPct val="0"/>
              </a:spcBef>
              <a:spcAft>
                <a:spcPts val="900"/>
              </a:spcAft>
            </a:pPr>
            <a:r>
              <a:rPr lang="en-US">
                <a:effectLst/>
              </a:rPr>
              <a:t>“</a:t>
            </a:r>
            <a:r>
              <a:rPr lang="en-US" sz="2400">
                <a:effectLst/>
              </a:rPr>
              <a:t>Parental notification” and “health and safety emergency” FERPA exceptions</a:t>
            </a:r>
          </a:p>
          <a:p>
            <a:pPr algn="just">
              <a:lnSpc>
                <a:spcPct val="100000"/>
              </a:lnSpc>
              <a:spcBef>
                <a:spcPct val="0"/>
              </a:spcBef>
              <a:spcAft>
                <a:spcPts val="900"/>
              </a:spcAft>
            </a:pPr>
            <a:r>
              <a:rPr lang="en-US" sz="2400">
                <a:effectLst/>
              </a:rPr>
              <a:t>Disclosure to school officials with “legitimate educational interests” </a:t>
            </a:r>
          </a:p>
          <a:p>
            <a:pPr algn="just">
              <a:lnSpc>
                <a:spcPct val="100000"/>
              </a:lnSpc>
              <a:spcBef>
                <a:spcPct val="0"/>
              </a:spcBef>
              <a:spcAft>
                <a:spcPts val="900"/>
              </a:spcAft>
            </a:pPr>
            <a:r>
              <a:rPr lang="en-US" sz="2400">
                <a:effectLst/>
              </a:rPr>
              <a:t>Treatment records as distinct from </a:t>
            </a:r>
            <a:r>
              <a:rPr lang="en-US" sz="2400">
                <a:ea typeface="Times New Roman" panose="02020603050405020304" pitchFamily="18" charset="0"/>
              </a:rPr>
              <a:t>education records under FERPA</a:t>
            </a:r>
          </a:p>
          <a:p>
            <a:pPr lvl="1" algn="just">
              <a:lnSpc>
                <a:spcPct val="100000"/>
              </a:lnSpc>
              <a:spcBef>
                <a:spcPct val="0"/>
              </a:spcBef>
              <a:spcAft>
                <a:spcPts val="900"/>
              </a:spcAft>
            </a:pPr>
            <a:r>
              <a:rPr lang="en-US" sz="2400">
                <a:ea typeface="Times New Roman" panose="02020603050405020304" pitchFamily="18" charset="0"/>
              </a:rPr>
              <a:t>Still not (usually) HIPAA! </a:t>
            </a:r>
          </a:p>
          <a:p>
            <a:pPr algn="just">
              <a:lnSpc>
                <a:spcPct val="100000"/>
              </a:lnSpc>
              <a:spcBef>
                <a:spcPct val="0"/>
              </a:spcBef>
              <a:spcAft>
                <a:spcPts val="900"/>
              </a:spcAft>
            </a:pPr>
            <a:r>
              <a:rPr lang="en-US" sz="2400">
                <a:effectLst/>
                <a:ea typeface="Times New Roman" panose="02020603050405020304" pitchFamily="18" charset="0"/>
              </a:rPr>
              <a:t>Mindfulness of privacy-related concerns with remote learning technology or other technologies used to facilitate accommodations</a:t>
            </a:r>
            <a:endParaRPr lang="en-US" sz="2400">
              <a:effectLst/>
              <a:ea typeface="Calibri" panose="020F0502020204030204" pitchFamily="34" charset="0"/>
            </a:endParaRPr>
          </a:p>
          <a:p>
            <a:endParaRPr lang="en-US"/>
          </a:p>
        </p:txBody>
      </p:sp>
    </p:spTree>
    <p:extLst>
      <p:ext uri="{BB962C8B-B14F-4D97-AF65-F5344CB8AC3E}">
        <p14:creationId xmlns:p14="http://schemas.microsoft.com/office/powerpoint/2010/main" val="2771750209"/>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a:extLst>
              <a:ext uri="{FF2B5EF4-FFF2-40B4-BE49-F238E27FC236}">
                <a16:creationId xmlns:a16="http://schemas.microsoft.com/office/drawing/2014/main" id="{6E7C4DCF-B046-40A7-8011-8BC9F1077BFB}"/>
              </a:ext>
            </a:extLst>
          </p:cNvPr>
          <p:cNvSpPr>
            <a:spLocks noChangeArrowheads="1"/>
          </p:cNvSpPr>
          <p:nvPr/>
        </p:nvSpPr>
        <p:spPr bwMode="auto">
          <a:xfrm>
            <a:off x="457200" y="2362200"/>
            <a:ext cx="8077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4400" b="1" i="0" u="none" strike="noStrike" kern="1200" cap="none" spc="0" normalizeH="0" baseline="0" noProof="0">
              <a:ln>
                <a:noFill/>
              </a:ln>
              <a:solidFill>
                <a:srgbClr val="000000"/>
              </a:solidFill>
              <a:effectLst/>
              <a:uLnTx/>
              <a:uFillTx/>
              <a:latin typeface="Georgia" pitchFamily="18"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800" b="1" i="0" u="none" strike="noStrike" kern="1200" cap="none" spc="0" normalizeH="0" baseline="0" noProof="0">
                <a:ln>
                  <a:noFill/>
                </a:ln>
                <a:solidFill>
                  <a:srgbClr val="13327C"/>
                </a:solidFill>
                <a:effectLst/>
                <a:uLnTx/>
                <a:uFillTx/>
                <a:latin typeface="Calibri" panose="020F0502020204030204" pitchFamily="34" charset="0"/>
                <a:ea typeface="+mn-ea"/>
                <a:cs typeface="Arial" panose="020B0604020202020204" pitchFamily="34" charset="0"/>
              </a:rPr>
              <a:t>Conduct and Behavior</a:t>
            </a:r>
            <a:r>
              <a:rPr kumimoji="0" lang="en-US" altLang="en-US" sz="4800" b="1"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 </a:t>
            </a:r>
            <a:br>
              <a:rPr kumimoji="0" lang="en-US" altLang="en-US" sz="4800" b="1"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br>
            <a:endParaRPr kumimoji="0" lang="en-US" altLang="en-US" sz="4800" b="1"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82F0FAA2-39E6-4019-8F39-6700455E8886}"/>
              </a:ext>
            </a:extLst>
          </p:cNvPr>
          <p:cNvSpPr txBox="1"/>
          <p:nvPr/>
        </p:nvSpPr>
        <p:spPr>
          <a:xfrm>
            <a:off x="4306491" y="6248400"/>
            <a:ext cx="531018"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340818E-4593-4086-877C-990CD6526862}" type="slidenum">
              <a:rPr kumimoji="0" lang="en-US" sz="1800" b="0" i="0" u="none" strike="noStrike" kern="1200" cap="none" spc="0" normalizeH="0" baseline="0" noProof="0" smtClean="0">
                <a:ln>
                  <a:noFill/>
                </a:ln>
                <a:solidFill>
                  <a:srgbClr val="000000"/>
                </a:solidFill>
                <a:effectLst/>
                <a:uLnTx/>
                <a:uFillTx/>
                <a:latin typeface="Arial"/>
                <a:ea typeface="+mn-ea"/>
                <a:cs typeface="Arial"/>
              </a:rPr>
              <a:pPr marL="0" marR="0" lvl="0" indent="0" algn="l" defTabSz="914400" rtl="0" eaLnBrk="1" fontAlgn="base" latinLnBrk="0" hangingPunct="1">
                <a:lnSpc>
                  <a:spcPct val="100000"/>
                </a:lnSpc>
                <a:spcBef>
                  <a:spcPct val="0"/>
                </a:spcBef>
                <a:spcAft>
                  <a:spcPct val="0"/>
                </a:spcAft>
                <a:buClrTx/>
                <a:buSzTx/>
                <a:buFontTx/>
                <a:buNone/>
                <a:tabLst/>
                <a:defRPr/>
              </a:pPr>
              <a:t>43</a:t>
            </a:fld>
            <a:endParaRPr kumimoji="0" lang="en-US" sz="1800" b="0" i="0" u="none" strike="noStrike" kern="1200" cap="none" spc="0" normalizeH="0" baseline="0" noProof="0">
              <a:ln>
                <a:noFill/>
              </a:ln>
              <a:solidFill>
                <a:srgbClr val="000000"/>
              </a:solidFill>
              <a:effectLst/>
              <a:uLnTx/>
              <a:uFillTx/>
              <a:latin typeface="Arial"/>
              <a:ea typeface="+mn-ea"/>
              <a:cs typeface="Arial"/>
            </a:endParaRPr>
          </a:p>
        </p:txBody>
      </p:sp>
    </p:spTree>
    <p:extLst>
      <p:ext uri="{BB962C8B-B14F-4D97-AF65-F5344CB8AC3E}">
        <p14:creationId xmlns:p14="http://schemas.microsoft.com/office/powerpoint/2010/main" val="4143777339"/>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46466"/>
                                        </p:tgtEl>
                                        <p:attrNameLst>
                                          <p:attrName>style.visibility</p:attrName>
                                        </p:attrNameLst>
                                      </p:cBhvr>
                                      <p:to>
                                        <p:strVal val="visible"/>
                                      </p:to>
                                    </p:set>
                                    <p:animEffect transition="in" filter="wipe(up)">
                                      <p:cBhvr>
                                        <p:cTn id="7" dur="500"/>
                                        <p:tgtEl>
                                          <p:spTgt spid="446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6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a:extLst>
              <a:ext uri="{FF2B5EF4-FFF2-40B4-BE49-F238E27FC236}">
                <a16:creationId xmlns:a16="http://schemas.microsoft.com/office/drawing/2014/main" id="{C83333A7-2BA1-43AD-B811-5BDA63527584}"/>
              </a:ext>
            </a:extLst>
          </p:cNvPr>
          <p:cNvSpPr>
            <a:spLocks noGrp="1"/>
          </p:cNvSpPr>
          <p:nvPr>
            <p:ph type="title"/>
          </p:nvPr>
        </p:nvSpPr>
        <p:spPr/>
        <p:txBody>
          <a:bodyPr/>
          <a:lstStyle/>
          <a:p>
            <a:pPr eaLnBrk="1" hangingPunct="1"/>
            <a:r>
              <a:rPr lang="en-US" altLang="en-US" sz="4000" b="1"/>
              <a:t>Conduct and Behavior</a:t>
            </a:r>
          </a:p>
        </p:txBody>
      </p:sp>
      <p:sp>
        <p:nvSpPr>
          <p:cNvPr id="83971" name="Content Placeholder 2">
            <a:extLst>
              <a:ext uri="{FF2B5EF4-FFF2-40B4-BE49-F238E27FC236}">
                <a16:creationId xmlns:a16="http://schemas.microsoft.com/office/drawing/2014/main" id="{BF0B1801-AD7D-4E33-A5D9-CB6727CEE70C}"/>
              </a:ext>
            </a:extLst>
          </p:cNvPr>
          <p:cNvSpPr>
            <a:spLocks noGrp="1"/>
          </p:cNvSpPr>
          <p:nvPr>
            <p:ph idx="1"/>
          </p:nvPr>
        </p:nvSpPr>
        <p:spPr/>
        <p:txBody>
          <a:bodyPr/>
          <a:lstStyle/>
          <a:p>
            <a:pPr eaLnBrk="1" hangingPunct="1"/>
            <a:r>
              <a:rPr lang="en-US" altLang="en-US"/>
              <a:t>“</a:t>
            </a:r>
            <a:r>
              <a:rPr lang="en-US" altLang="en-US" sz="2400"/>
              <a:t>Disability” is not an excuse for violating conduct rules, poor performance or attendance, etc. Examples:</a:t>
            </a:r>
          </a:p>
          <a:p>
            <a:pPr lvl="1" eaLnBrk="1" hangingPunct="1"/>
            <a:r>
              <a:rPr lang="en-US" altLang="en-US" sz="2400"/>
              <a:t>Sexualized behavior by a student with prior history of abuse and a diagnosis of PTSD </a:t>
            </a:r>
          </a:p>
          <a:p>
            <a:pPr lvl="1" eaLnBrk="1" hangingPunct="1"/>
            <a:r>
              <a:rPr lang="en-US" altLang="en-US" sz="2400"/>
              <a:t>Verbal or physical assaults brought on by uncontrolled manic disorder </a:t>
            </a:r>
          </a:p>
          <a:p>
            <a:pPr eaLnBrk="1" hangingPunct="1"/>
            <a:r>
              <a:rPr lang="en-US" altLang="en-US" sz="2400"/>
              <a:t>A University does not have to excuse conduct that has already occurred (e.g. remove discipline or a bad grade) or give another chance, if all similar cases have been treated the same    </a:t>
            </a:r>
          </a:p>
        </p:txBody>
      </p:sp>
      <p:sp>
        <p:nvSpPr>
          <p:cNvPr id="27652" name="Slide Number Placeholder 1">
            <a:extLst>
              <a:ext uri="{FF2B5EF4-FFF2-40B4-BE49-F238E27FC236}">
                <a16:creationId xmlns:a16="http://schemas.microsoft.com/office/drawing/2014/main" id="{5B20CF3F-A50A-4852-B5C6-8BEBA24EA12D}"/>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19184C7-1859-4323-8B5D-2E2815F2E028}" type="slidenum">
              <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Tree>
    <p:extLst>
      <p:ext uri="{BB962C8B-B14F-4D97-AF65-F5344CB8AC3E}">
        <p14:creationId xmlns:p14="http://schemas.microsoft.com/office/powerpoint/2010/main" val="594916553"/>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a:extLst>
              <a:ext uri="{FF2B5EF4-FFF2-40B4-BE49-F238E27FC236}">
                <a16:creationId xmlns:a16="http://schemas.microsoft.com/office/drawing/2014/main" id="{2CA06BBA-DDC1-4F14-A531-6FEFDBE10334}"/>
              </a:ext>
            </a:extLst>
          </p:cNvPr>
          <p:cNvSpPr>
            <a:spLocks noGrp="1"/>
          </p:cNvSpPr>
          <p:nvPr>
            <p:ph type="title"/>
          </p:nvPr>
        </p:nvSpPr>
        <p:spPr/>
        <p:txBody>
          <a:bodyPr/>
          <a:lstStyle/>
          <a:p>
            <a:pPr eaLnBrk="1" hangingPunct="1"/>
            <a:r>
              <a:rPr lang="en-US" altLang="en-US" sz="4000" b="1"/>
              <a:t>Conduct and Behavior</a:t>
            </a:r>
          </a:p>
        </p:txBody>
      </p:sp>
      <p:sp>
        <p:nvSpPr>
          <p:cNvPr id="84995" name="Content Placeholder 2">
            <a:extLst>
              <a:ext uri="{FF2B5EF4-FFF2-40B4-BE49-F238E27FC236}">
                <a16:creationId xmlns:a16="http://schemas.microsoft.com/office/drawing/2014/main" id="{20B2672F-2237-4397-A359-91D495BD4459}"/>
              </a:ext>
            </a:extLst>
          </p:cNvPr>
          <p:cNvSpPr>
            <a:spLocks noGrp="1"/>
          </p:cNvSpPr>
          <p:nvPr>
            <p:ph idx="1"/>
          </p:nvPr>
        </p:nvSpPr>
        <p:spPr/>
        <p:txBody>
          <a:bodyPr/>
          <a:lstStyle/>
          <a:p>
            <a:pPr eaLnBrk="1" hangingPunct="1"/>
            <a:r>
              <a:rPr lang="en-US" altLang="en-US"/>
              <a:t>Going forward, if the student can show that the disability is a contributing factor (e.g. illness affecting classroom performance) the University may need to consider accommodations (e.g. medical leave, allowing the student to take an incomplete) </a:t>
            </a:r>
          </a:p>
        </p:txBody>
      </p:sp>
      <p:sp>
        <p:nvSpPr>
          <p:cNvPr id="28676" name="Slide Number Placeholder 1">
            <a:extLst>
              <a:ext uri="{FF2B5EF4-FFF2-40B4-BE49-F238E27FC236}">
                <a16:creationId xmlns:a16="http://schemas.microsoft.com/office/drawing/2014/main" id="{AB8CDE65-9914-46C4-A54B-B97770ADE21C}"/>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528DD2A-CC67-46DF-BA6F-DDB3BB771ACE}" type="slidenum">
              <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Tree>
    <p:extLst>
      <p:ext uri="{BB962C8B-B14F-4D97-AF65-F5344CB8AC3E}">
        <p14:creationId xmlns:p14="http://schemas.microsoft.com/office/powerpoint/2010/main" val="1715501423"/>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a:extLst>
              <a:ext uri="{FF2B5EF4-FFF2-40B4-BE49-F238E27FC236}">
                <a16:creationId xmlns:a16="http://schemas.microsoft.com/office/drawing/2014/main" id="{7629213A-F46F-442F-9897-6C8C262F8866}"/>
              </a:ext>
            </a:extLst>
          </p:cNvPr>
          <p:cNvSpPr>
            <a:spLocks noGrp="1"/>
          </p:cNvSpPr>
          <p:nvPr>
            <p:ph type="title"/>
          </p:nvPr>
        </p:nvSpPr>
        <p:spPr>
          <a:xfrm>
            <a:off x="381000" y="457200"/>
            <a:ext cx="8229600" cy="762000"/>
          </a:xfrm>
        </p:spPr>
        <p:txBody>
          <a:bodyPr/>
          <a:lstStyle/>
          <a:p>
            <a:pPr eaLnBrk="1" hangingPunct="1"/>
            <a:r>
              <a:rPr lang="en-US" altLang="en-US" sz="4000" b="1"/>
              <a:t>Hypotheticals  </a:t>
            </a:r>
          </a:p>
        </p:txBody>
      </p:sp>
      <p:sp>
        <p:nvSpPr>
          <p:cNvPr id="96259" name="Content Placeholder 2">
            <a:extLst>
              <a:ext uri="{FF2B5EF4-FFF2-40B4-BE49-F238E27FC236}">
                <a16:creationId xmlns:a16="http://schemas.microsoft.com/office/drawing/2014/main" id="{539A173F-0264-4293-B3DE-3AC4E8AC97C7}"/>
              </a:ext>
            </a:extLst>
          </p:cNvPr>
          <p:cNvSpPr>
            <a:spLocks noGrp="1"/>
          </p:cNvSpPr>
          <p:nvPr>
            <p:ph idx="1"/>
          </p:nvPr>
        </p:nvSpPr>
        <p:spPr>
          <a:xfrm>
            <a:off x="457200" y="1295400"/>
            <a:ext cx="8229600" cy="4800600"/>
          </a:xfrm>
        </p:spPr>
        <p:txBody>
          <a:bodyPr/>
          <a:lstStyle/>
          <a:p>
            <a:pPr eaLnBrk="1" hangingPunct="1"/>
            <a:r>
              <a:rPr lang="en-US" altLang="en-US" sz="2800"/>
              <a:t>Student with physical condition that is believed to be unable to meet the physical requirements of a particular activity (e.g. missing limbs)</a:t>
            </a:r>
          </a:p>
          <a:p>
            <a:pPr eaLnBrk="1" hangingPunct="1"/>
            <a:r>
              <a:rPr lang="en-US" altLang="en-US" sz="2800"/>
              <a:t>Student with epilepsy or similar disorder who would be operating vehicles, dangerous equipment, chemicals, etc. </a:t>
            </a:r>
          </a:p>
          <a:p>
            <a:pPr eaLnBrk="1" hangingPunct="1"/>
            <a:r>
              <a:rPr lang="en-US" altLang="en-US" sz="2800"/>
              <a:t>Student with a suspected contagious illness (e.g. flu, Hepatitis C) </a:t>
            </a:r>
          </a:p>
          <a:p>
            <a:pPr eaLnBrk="1" hangingPunct="1"/>
            <a:r>
              <a:rPr lang="en-US" altLang="en-US" sz="2800"/>
              <a:t>Student with anorexia who wants to keep playing club sports</a:t>
            </a:r>
          </a:p>
          <a:p>
            <a:pPr eaLnBrk="1" hangingPunct="1"/>
            <a:endParaRPr lang="en-US" altLang="en-US"/>
          </a:p>
        </p:txBody>
      </p:sp>
      <p:sp>
        <p:nvSpPr>
          <p:cNvPr id="56324" name="Slide Number Placeholder 1">
            <a:extLst>
              <a:ext uri="{FF2B5EF4-FFF2-40B4-BE49-F238E27FC236}">
                <a16:creationId xmlns:a16="http://schemas.microsoft.com/office/drawing/2014/main" id="{C2368B8D-1E44-457B-9948-387AE71F381C}"/>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8AEE7C7-72B9-4FCD-B42B-C1AAC11F1393}" type="slidenum">
              <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Tree>
    <p:extLst>
      <p:ext uri="{BB962C8B-B14F-4D97-AF65-F5344CB8AC3E}">
        <p14:creationId xmlns:p14="http://schemas.microsoft.com/office/powerpoint/2010/main" val="2238689207"/>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a:extLst>
              <a:ext uri="{FF2B5EF4-FFF2-40B4-BE49-F238E27FC236}">
                <a16:creationId xmlns:a16="http://schemas.microsoft.com/office/drawing/2014/main" id="{94FDC34F-FA43-42E6-955C-EA9E89258069}"/>
              </a:ext>
            </a:extLst>
          </p:cNvPr>
          <p:cNvSpPr>
            <a:spLocks noGrp="1"/>
          </p:cNvSpPr>
          <p:nvPr>
            <p:ph type="title"/>
          </p:nvPr>
        </p:nvSpPr>
        <p:spPr>
          <a:xfrm>
            <a:off x="228600" y="762000"/>
            <a:ext cx="8229600" cy="762000"/>
          </a:xfrm>
        </p:spPr>
        <p:txBody>
          <a:bodyPr/>
          <a:lstStyle/>
          <a:p>
            <a:pPr eaLnBrk="1" hangingPunct="1"/>
            <a:r>
              <a:rPr lang="en-US" altLang="en-US" sz="3600" b="1"/>
              <a:t>Hypotheticals</a:t>
            </a:r>
          </a:p>
        </p:txBody>
      </p:sp>
      <p:sp>
        <p:nvSpPr>
          <p:cNvPr id="97283" name="Content Placeholder 2">
            <a:extLst>
              <a:ext uri="{FF2B5EF4-FFF2-40B4-BE49-F238E27FC236}">
                <a16:creationId xmlns:a16="http://schemas.microsoft.com/office/drawing/2014/main" id="{4D567665-798F-4D96-87F2-DAFFA282060A}"/>
              </a:ext>
            </a:extLst>
          </p:cNvPr>
          <p:cNvSpPr>
            <a:spLocks noGrp="1"/>
          </p:cNvSpPr>
          <p:nvPr>
            <p:ph idx="1"/>
          </p:nvPr>
        </p:nvSpPr>
        <p:spPr>
          <a:xfrm>
            <a:off x="457200" y="1752600"/>
            <a:ext cx="8229600" cy="4373563"/>
          </a:xfrm>
        </p:spPr>
        <p:txBody>
          <a:bodyPr/>
          <a:lstStyle/>
          <a:p>
            <a:pPr eaLnBrk="1" hangingPunct="1"/>
            <a:r>
              <a:rPr lang="en-US" altLang="en-US" sz="2800"/>
              <a:t>Student with cognitive impairments (e.g. brain injury) where there is concern about the ability to safely participate in activities where there is risk to self and others </a:t>
            </a:r>
          </a:p>
          <a:p>
            <a:pPr eaLnBrk="1" hangingPunct="1"/>
            <a:r>
              <a:rPr lang="en-US" altLang="en-US" sz="2800"/>
              <a:t>Student with impulse control disorder that manifests in inappropriate comments</a:t>
            </a:r>
          </a:p>
          <a:p>
            <a:pPr eaLnBrk="1" hangingPunct="1"/>
            <a:r>
              <a:rPr lang="en-US" altLang="en-US" sz="2800"/>
              <a:t>Student with mental disorder taking medications that may impair function, seeking to participate in activities where there is risk of injury </a:t>
            </a:r>
          </a:p>
        </p:txBody>
      </p:sp>
      <p:sp>
        <p:nvSpPr>
          <p:cNvPr id="57348" name="Slide Number Placeholder 1">
            <a:extLst>
              <a:ext uri="{FF2B5EF4-FFF2-40B4-BE49-F238E27FC236}">
                <a16:creationId xmlns:a16="http://schemas.microsoft.com/office/drawing/2014/main" id="{963AFE79-BA36-44BE-AEF9-090C5460D254}"/>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80F8305-5247-4816-8DE4-FA27D613D944}" type="slidenum">
              <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Tree>
    <p:extLst>
      <p:ext uri="{BB962C8B-B14F-4D97-AF65-F5344CB8AC3E}">
        <p14:creationId xmlns:p14="http://schemas.microsoft.com/office/powerpoint/2010/main" val="3378229819"/>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3">
            <a:extLst>
              <a:ext uri="{FF2B5EF4-FFF2-40B4-BE49-F238E27FC236}">
                <a16:creationId xmlns:a16="http://schemas.microsoft.com/office/drawing/2014/main" id="{AEF55A10-7106-4068-80C4-A576D366FA40}"/>
              </a:ext>
            </a:extLst>
          </p:cNvPr>
          <p:cNvSpPr>
            <a:spLocks noGrp="1"/>
          </p:cNvSpPr>
          <p:nvPr>
            <p:ph type="ctrTitle"/>
          </p:nvPr>
        </p:nvSpPr>
        <p:spPr>
          <a:xfrm>
            <a:off x="609600" y="2590800"/>
            <a:ext cx="7772400" cy="1470025"/>
          </a:xfrm>
        </p:spPr>
        <p:txBody>
          <a:bodyPr/>
          <a:lstStyle/>
          <a:p>
            <a:pPr algn="ctr" eaLnBrk="1" hangingPunct="1"/>
            <a:r>
              <a:rPr lang="en-US" altLang="en-US" b="1">
                <a:solidFill>
                  <a:srgbClr val="0046BA"/>
                </a:solidFill>
              </a:rPr>
              <a:t>Attendance and Other Post-COVID-19 Accommodations  </a:t>
            </a:r>
          </a:p>
        </p:txBody>
      </p:sp>
    </p:spTree>
    <p:extLst>
      <p:ext uri="{BB962C8B-B14F-4D97-AF65-F5344CB8AC3E}">
        <p14:creationId xmlns:p14="http://schemas.microsoft.com/office/powerpoint/2010/main" val="2588820337"/>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98042-1B91-444D-AB23-1484F833163D}"/>
              </a:ext>
            </a:extLst>
          </p:cNvPr>
          <p:cNvSpPr>
            <a:spLocks noGrp="1"/>
          </p:cNvSpPr>
          <p:nvPr>
            <p:ph type="title"/>
          </p:nvPr>
        </p:nvSpPr>
        <p:spPr/>
        <p:txBody>
          <a:bodyPr/>
          <a:lstStyle/>
          <a:p>
            <a:r>
              <a:rPr lang="en-US" sz="4000" b="1" dirty="0">
                <a:solidFill>
                  <a:schemeClr val="accent2"/>
                </a:solidFill>
              </a:rPr>
              <a:t>Attendance Requirements</a:t>
            </a:r>
          </a:p>
        </p:txBody>
      </p:sp>
      <p:sp>
        <p:nvSpPr>
          <p:cNvPr id="3" name="Content Placeholder 2">
            <a:extLst>
              <a:ext uri="{FF2B5EF4-FFF2-40B4-BE49-F238E27FC236}">
                <a16:creationId xmlns:a16="http://schemas.microsoft.com/office/drawing/2014/main" id="{536853D6-23C6-4B81-A73A-8855E0ACF237}"/>
              </a:ext>
            </a:extLst>
          </p:cNvPr>
          <p:cNvSpPr>
            <a:spLocks noGrp="1"/>
          </p:cNvSpPr>
          <p:nvPr>
            <p:ph idx="1"/>
          </p:nvPr>
        </p:nvSpPr>
        <p:spPr/>
        <p:txBody>
          <a:bodyPr/>
          <a:lstStyle/>
          <a:p>
            <a:r>
              <a:rPr lang="en-US"/>
              <a:t>Still reasonable and enforceable for most.</a:t>
            </a:r>
          </a:p>
          <a:p>
            <a:r>
              <a:rPr lang="en-US"/>
              <a:t>But schools demonstrated the feasibility of remote learning for many (but not all) classes. </a:t>
            </a:r>
          </a:p>
          <a:p>
            <a:r>
              <a:rPr lang="en-US"/>
              <a:t>Increased requests by students temporarily unable to travel to campus, or where being on campus is a challenge. </a:t>
            </a:r>
          </a:p>
          <a:p>
            <a:r>
              <a:rPr lang="en-US"/>
              <a:t>Logistics and hassle alone is not an undue hardship.     </a:t>
            </a:r>
          </a:p>
        </p:txBody>
      </p:sp>
    </p:spTree>
    <p:extLst>
      <p:ext uri="{BB962C8B-B14F-4D97-AF65-F5344CB8AC3E}">
        <p14:creationId xmlns:p14="http://schemas.microsoft.com/office/powerpoint/2010/main" val="347932008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C596C-7630-4BAF-BDCF-F8E28CC764E8}"/>
              </a:ext>
            </a:extLst>
          </p:cNvPr>
          <p:cNvSpPr>
            <a:spLocks noGrp="1"/>
          </p:cNvSpPr>
          <p:nvPr>
            <p:ph type="title"/>
          </p:nvPr>
        </p:nvSpPr>
        <p:spPr/>
        <p:txBody>
          <a:bodyPr/>
          <a:lstStyle/>
          <a:p>
            <a:r>
              <a:rPr lang="en-US" sz="4000" b="1">
                <a:solidFill>
                  <a:schemeClr val="accent2"/>
                </a:solidFill>
              </a:rPr>
              <a:t>The Role of Disability Services</a:t>
            </a:r>
          </a:p>
        </p:txBody>
      </p:sp>
      <p:sp>
        <p:nvSpPr>
          <p:cNvPr id="3" name="Content Placeholder 2">
            <a:extLst>
              <a:ext uri="{FF2B5EF4-FFF2-40B4-BE49-F238E27FC236}">
                <a16:creationId xmlns:a16="http://schemas.microsoft.com/office/drawing/2014/main" id="{C474F3C9-107D-4621-8715-3D3AF1BE8D23}"/>
              </a:ext>
            </a:extLst>
          </p:cNvPr>
          <p:cNvSpPr>
            <a:spLocks noGrp="1"/>
          </p:cNvSpPr>
          <p:nvPr>
            <p:ph idx="1"/>
          </p:nvPr>
        </p:nvSpPr>
        <p:spPr/>
        <p:txBody>
          <a:bodyPr/>
          <a:lstStyle/>
          <a:p>
            <a:r>
              <a:rPr lang="en-US" dirty="0"/>
              <a:t>Many enforcement priorities and complaints go beyond the traditional scope of academic accommodations, and Disability Student Services has had to expand its reach.</a:t>
            </a:r>
          </a:p>
          <a:p>
            <a:r>
              <a:rPr lang="en-US" dirty="0"/>
              <a:t>Disability Services is often included on inter-disciplinary committees, or called upon as subject matter experts, especially on visitor  issues for which no one person is responsible. </a:t>
            </a:r>
          </a:p>
        </p:txBody>
      </p:sp>
    </p:spTree>
    <p:extLst>
      <p:ext uri="{BB962C8B-B14F-4D97-AF65-F5344CB8AC3E}">
        <p14:creationId xmlns:p14="http://schemas.microsoft.com/office/powerpoint/2010/main" val="3514543208"/>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98042-1B91-444D-AB23-1484F833163D}"/>
              </a:ext>
            </a:extLst>
          </p:cNvPr>
          <p:cNvSpPr>
            <a:spLocks noGrp="1"/>
          </p:cNvSpPr>
          <p:nvPr>
            <p:ph type="title"/>
          </p:nvPr>
        </p:nvSpPr>
        <p:spPr/>
        <p:txBody>
          <a:bodyPr/>
          <a:lstStyle/>
          <a:p>
            <a:r>
              <a:rPr lang="en-US" sz="4000" b="1">
                <a:solidFill>
                  <a:schemeClr val="accent2"/>
                </a:solidFill>
              </a:rPr>
              <a:t>Attendance Requirements</a:t>
            </a:r>
          </a:p>
        </p:txBody>
      </p:sp>
      <p:sp>
        <p:nvSpPr>
          <p:cNvPr id="3" name="Content Placeholder 2">
            <a:extLst>
              <a:ext uri="{FF2B5EF4-FFF2-40B4-BE49-F238E27FC236}">
                <a16:creationId xmlns:a16="http://schemas.microsoft.com/office/drawing/2014/main" id="{536853D6-23C6-4B81-A73A-8855E0ACF237}"/>
              </a:ext>
            </a:extLst>
          </p:cNvPr>
          <p:cNvSpPr>
            <a:spLocks noGrp="1"/>
          </p:cNvSpPr>
          <p:nvPr>
            <p:ph idx="1"/>
          </p:nvPr>
        </p:nvSpPr>
        <p:spPr/>
        <p:txBody>
          <a:bodyPr/>
          <a:lstStyle/>
          <a:p>
            <a:r>
              <a:rPr lang="en-US" sz="2800"/>
              <a:t>Still reasonable and enforceable for most.</a:t>
            </a:r>
          </a:p>
          <a:p>
            <a:r>
              <a:rPr lang="en-US" sz="2800"/>
              <a:t>But schools demonstrated the feasibility of remote learning for many (but not all) classes. </a:t>
            </a:r>
          </a:p>
          <a:p>
            <a:r>
              <a:rPr lang="en-US" sz="2800"/>
              <a:t>Increased requests by students temporarily unable to travel to campus, or where being on campus is a challenge. </a:t>
            </a:r>
          </a:p>
          <a:p>
            <a:r>
              <a:rPr lang="en-US" sz="2800"/>
              <a:t>Logistics and hassle alone is not an undue hardship.  </a:t>
            </a:r>
          </a:p>
          <a:p>
            <a:r>
              <a:rPr lang="en-US" sz="2800"/>
              <a:t>Can offer alternatives (e.g. on-line courses).    </a:t>
            </a:r>
          </a:p>
        </p:txBody>
      </p:sp>
    </p:spTree>
    <p:extLst>
      <p:ext uri="{BB962C8B-B14F-4D97-AF65-F5344CB8AC3E}">
        <p14:creationId xmlns:p14="http://schemas.microsoft.com/office/powerpoint/2010/main" val="141857541"/>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D6D08-F7B8-4E49-84A8-F041235C1072}"/>
              </a:ext>
            </a:extLst>
          </p:cNvPr>
          <p:cNvSpPr>
            <a:spLocks noGrp="1"/>
          </p:cNvSpPr>
          <p:nvPr>
            <p:ph type="title"/>
          </p:nvPr>
        </p:nvSpPr>
        <p:spPr/>
        <p:txBody>
          <a:bodyPr/>
          <a:lstStyle/>
          <a:p>
            <a:r>
              <a:rPr lang="en-US" sz="4000" b="1">
                <a:solidFill>
                  <a:schemeClr val="accent2"/>
                </a:solidFill>
              </a:rPr>
              <a:t>Extended Deadlines</a:t>
            </a:r>
          </a:p>
        </p:txBody>
      </p:sp>
      <p:sp>
        <p:nvSpPr>
          <p:cNvPr id="3" name="Content Placeholder 2">
            <a:extLst>
              <a:ext uri="{FF2B5EF4-FFF2-40B4-BE49-F238E27FC236}">
                <a16:creationId xmlns:a16="http://schemas.microsoft.com/office/drawing/2014/main" id="{85588DC2-059C-4EF9-BB0D-EE0001FEF140}"/>
              </a:ext>
            </a:extLst>
          </p:cNvPr>
          <p:cNvSpPr>
            <a:spLocks noGrp="1"/>
          </p:cNvSpPr>
          <p:nvPr>
            <p:ph idx="1"/>
          </p:nvPr>
        </p:nvSpPr>
        <p:spPr/>
        <p:txBody>
          <a:bodyPr/>
          <a:lstStyle/>
          <a:p>
            <a:r>
              <a:rPr lang="en-US" dirty="0"/>
              <a:t>OCR hates per se rules, so all requests should be considered</a:t>
            </a:r>
          </a:p>
          <a:p>
            <a:r>
              <a:rPr lang="en-US" dirty="0"/>
              <a:t>But absent short extensions for emergencies and unexpected developments, students have a high burden to show they need extra time on papers and projects  with a long lead time.   </a:t>
            </a:r>
          </a:p>
        </p:txBody>
      </p:sp>
    </p:spTree>
    <p:extLst>
      <p:ext uri="{BB962C8B-B14F-4D97-AF65-F5344CB8AC3E}">
        <p14:creationId xmlns:p14="http://schemas.microsoft.com/office/powerpoint/2010/main" val="337191242"/>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3">
            <a:extLst>
              <a:ext uri="{FF2B5EF4-FFF2-40B4-BE49-F238E27FC236}">
                <a16:creationId xmlns:a16="http://schemas.microsoft.com/office/drawing/2014/main" id="{AEF55A10-7106-4068-80C4-A576D366FA40}"/>
              </a:ext>
            </a:extLst>
          </p:cNvPr>
          <p:cNvSpPr>
            <a:spLocks noGrp="1"/>
          </p:cNvSpPr>
          <p:nvPr>
            <p:ph type="ctrTitle"/>
          </p:nvPr>
        </p:nvSpPr>
        <p:spPr>
          <a:xfrm>
            <a:off x="609600" y="2590800"/>
            <a:ext cx="7772400" cy="1470025"/>
          </a:xfrm>
        </p:spPr>
        <p:txBody>
          <a:bodyPr/>
          <a:lstStyle/>
          <a:p>
            <a:pPr algn="ctr" eaLnBrk="1" hangingPunct="1"/>
            <a:r>
              <a:rPr lang="en-US" altLang="en-US" b="1">
                <a:solidFill>
                  <a:srgbClr val="0046BA"/>
                </a:solidFill>
              </a:rPr>
              <a:t>Website and Digital Accessibility  </a:t>
            </a:r>
          </a:p>
        </p:txBody>
      </p:sp>
    </p:spTree>
    <p:extLst>
      <p:ext uri="{BB962C8B-B14F-4D97-AF65-F5344CB8AC3E}">
        <p14:creationId xmlns:p14="http://schemas.microsoft.com/office/powerpoint/2010/main" val="2218032407"/>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b="1">
                <a:solidFill>
                  <a:schemeClr val="accent2"/>
                </a:solidFill>
              </a:rPr>
              <a:t>What’s New </a:t>
            </a:r>
          </a:p>
        </p:txBody>
      </p:sp>
      <p:sp>
        <p:nvSpPr>
          <p:cNvPr id="2" name="Content Placeholder 1">
            <a:extLst>
              <a:ext uri="{FF2B5EF4-FFF2-40B4-BE49-F238E27FC236}">
                <a16:creationId xmlns:a16="http://schemas.microsoft.com/office/drawing/2014/main" id="{98723B80-A5C6-409A-AD56-F1ADB7C3ECC3}"/>
              </a:ext>
            </a:extLst>
          </p:cNvPr>
          <p:cNvSpPr>
            <a:spLocks noGrp="1"/>
          </p:cNvSpPr>
          <p:nvPr>
            <p:ph idx="1"/>
          </p:nvPr>
        </p:nvSpPr>
        <p:spPr>
          <a:xfrm>
            <a:off x="457200" y="1524000"/>
            <a:ext cx="8229600" cy="4525963"/>
          </a:xfrm>
        </p:spPr>
        <p:txBody>
          <a:bodyPr/>
          <a:lstStyle/>
          <a:p>
            <a:r>
              <a:rPr lang="en-US"/>
              <a:t>A slew of new website accessibility cases against four-year colleges, targeting their  sports websites. </a:t>
            </a:r>
          </a:p>
          <a:p>
            <a:pPr lvl="1"/>
            <a:r>
              <a:rPr lang="en-US"/>
              <a:t>Most/all of the sites were operated by a third party, including ticket, merchandise and apparel sales; and media content. </a:t>
            </a:r>
          </a:p>
          <a:p>
            <a:pPr lvl="1"/>
            <a:r>
              <a:rPr lang="en-US"/>
              <a:t>Agreements with those entities had many loopholes, but many of the issues involved content created by College personnel. </a:t>
            </a:r>
          </a:p>
        </p:txBody>
      </p:sp>
    </p:spTree>
    <p:extLst>
      <p:ext uri="{BB962C8B-B14F-4D97-AF65-F5344CB8AC3E}">
        <p14:creationId xmlns:p14="http://schemas.microsoft.com/office/powerpoint/2010/main" val="4266330594"/>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b="1">
                <a:solidFill>
                  <a:schemeClr val="accent2"/>
                </a:solidFill>
              </a:rPr>
              <a:t>What’s New </a:t>
            </a:r>
          </a:p>
        </p:txBody>
      </p:sp>
      <p:sp>
        <p:nvSpPr>
          <p:cNvPr id="2" name="Content Placeholder 1">
            <a:extLst>
              <a:ext uri="{FF2B5EF4-FFF2-40B4-BE49-F238E27FC236}">
                <a16:creationId xmlns:a16="http://schemas.microsoft.com/office/drawing/2014/main" id="{98723B80-A5C6-409A-AD56-F1ADB7C3ECC3}"/>
              </a:ext>
            </a:extLst>
          </p:cNvPr>
          <p:cNvSpPr>
            <a:spLocks noGrp="1"/>
          </p:cNvSpPr>
          <p:nvPr>
            <p:ph idx="1"/>
          </p:nvPr>
        </p:nvSpPr>
        <p:spPr>
          <a:xfrm>
            <a:off x="457200" y="1295400"/>
            <a:ext cx="8229600" cy="4983163"/>
          </a:xfrm>
        </p:spPr>
        <p:txBody>
          <a:bodyPr/>
          <a:lstStyle/>
          <a:p>
            <a:r>
              <a:rPr lang="en-US" sz="2800" dirty="0"/>
              <a:t>Prior OCR settlements are of little or no defense in these ADA Title II/III claims. </a:t>
            </a:r>
          </a:p>
          <a:p>
            <a:r>
              <a:rPr lang="en-US" sz="2800" dirty="0"/>
              <a:t>OCR has been shifting from an education program to more enforcement,  with a significant increase in compliance reviews of K-12 and Higher Ed by their National Digital Access Team. </a:t>
            </a:r>
          </a:p>
          <a:p>
            <a:r>
              <a:rPr lang="en-US" sz="2800" i="1" dirty="0"/>
              <a:t>Critically, OCR is using manual testing, which finds numerous issues that most automated software tools do not catch. </a:t>
            </a:r>
          </a:p>
          <a:p>
            <a:r>
              <a:rPr lang="en-US" sz="2800" dirty="0"/>
              <a:t>OCR may be issuing guidance or regulations later this year.</a:t>
            </a:r>
          </a:p>
          <a:p>
            <a:pPr lvl="1"/>
            <a:endParaRPr lang="en-US" dirty="0"/>
          </a:p>
        </p:txBody>
      </p:sp>
    </p:spTree>
    <p:extLst>
      <p:ext uri="{BB962C8B-B14F-4D97-AF65-F5344CB8AC3E}">
        <p14:creationId xmlns:p14="http://schemas.microsoft.com/office/powerpoint/2010/main" val="1014247439"/>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6004E-CC63-48A7-A5A5-1839084B519F}"/>
              </a:ext>
            </a:extLst>
          </p:cNvPr>
          <p:cNvSpPr>
            <a:spLocks noGrp="1"/>
          </p:cNvSpPr>
          <p:nvPr>
            <p:ph type="title"/>
          </p:nvPr>
        </p:nvSpPr>
        <p:spPr/>
        <p:txBody>
          <a:bodyPr/>
          <a:lstStyle/>
          <a:p>
            <a:r>
              <a:rPr lang="en-US" sz="4000" b="1">
                <a:solidFill>
                  <a:schemeClr val="accent2"/>
                </a:solidFill>
              </a:rPr>
              <a:t>Recent Settlements </a:t>
            </a:r>
          </a:p>
        </p:txBody>
      </p:sp>
      <p:sp>
        <p:nvSpPr>
          <p:cNvPr id="3" name="Content Placeholder 2">
            <a:extLst>
              <a:ext uri="{FF2B5EF4-FFF2-40B4-BE49-F238E27FC236}">
                <a16:creationId xmlns:a16="http://schemas.microsoft.com/office/drawing/2014/main" id="{A159E2F8-27C9-4FCD-BA16-52ECB7A2D2A1}"/>
              </a:ext>
            </a:extLst>
          </p:cNvPr>
          <p:cNvSpPr>
            <a:spLocks noGrp="1"/>
          </p:cNvSpPr>
          <p:nvPr>
            <p:ph idx="1"/>
          </p:nvPr>
        </p:nvSpPr>
        <p:spPr/>
        <p:txBody>
          <a:bodyPr/>
          <a:lstStyle/>
          <a:p>
            <a:r>
              <a:rPr lang="en-US" dirty="0"/>
              <a:t>DOJ cases against major pharmacies over their COVID-19 portals. </a:t>
            </a:r>
          </a:p>
          <a:p>
            <a:r>
              <a:rPr lang="en-US" dirty="0"/>
              <a:t>October 2022 DOJ Consent Decree with UC Berkeley over the accessibility of a wide range of free content on various platforms, including third-party platforms such as YouTube. </a:t>
            </a:r>
          </a:p>
          <a:p>
            <a:pPr lvl="1"/>
            <a:r>
              <a:rPr lang="en-US" dirty="0"/>
              <a:t>Having a policy and support for faculty is not enough unless they are required to make </a:t>
            </a:r>
            <a:r>
              <a:rPr lang="en-US"/>
              <a:t>content accessible.</a:t>
            </a:r>
          </a:p>
        </p:txBody>
      </p:sp>
    </p:spTree>
    <p:extLst>
      <p:ext uri="{BB962C8B-B14F-4D97-AF65-F5344CB8AC3E}">
        <p14:creationId xmlns:p14="http://schemas.microsoft.com/office/powerpoint/2010/main" val="2199615805"/>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a:extLst>
              <a:ext uri="{FF2B5EF4-FFF2-40B4-BE49-F238E27FC236}">
                <a16:creationId xmlns:a16="http://schemas.microsoft.com/office/drawing/2014/main" id="{82F35DF7-0BAF-43EA-AA03-6888BA347475}"/>
              </a:ext>
            </a:extLst>
          </p:cNvPr>
          <p:cNvSpPr>
            <a:spLocks noGrp="1" noChangeArrowheads="1"/>
          </p:cNvSpPr>
          <p:nvPr>
            <p:ph type="ctrTitle"/>
          </p:nvPr>
        </p:nvSpPr>
        <p:spPr/>
        <p:txBody>
          <a:bodyPr/>
          <a:lstStyle/>
          <a:p>
            <a:pPr algn="ctr" eaLnBrk="1" hangingPunct="1"/>
            <a:r>
              <a:rPr lang="en-US" altLang="en-US" b="1">
                <a:solidFill>
                  <a:srgbClr val="0046BA"/>
                </a:solidFill>
              </a:rPr>
              <a:t>Denial of Services and Retaliation   </a:t>
            </a:r>
            <a:br>
              <a:rPr lang="en-US" altLang="en-US" sz="4000" b="1">
                <a:solidFill>
                  <a:srgbClr val="0046BA"/>
                </a:solidFill>
              </a:rPr>
            </a:br>
            <a:endParaRPr lang="en-US" altLang="en-US" sz="4000" b="1">
              <a:solidFill>
                <a:srgbClr val="0046BA"/>
              </a:solidFill>
            </a:endParaRPr>
          </a:p>
        </p:txBody>
      </p:sp>
      <p:sp>
        <p:nvSpPr>
          <p:cNvPr id="29699" name="Slide Number Placeholder 1">
            <a:extLst>
              <a:ext uri="{FF2B5EF4-FFF2-40B4-BE49-F238E27FC236}">
                <a16:creationId xmlns:a16="http://schemas.microsoft.com/office/drawing/2014/main" id="{36BF0629-3735-4179-9906-1242DE5E82A4}"/>
              </a:ext>
            </a:extLst>
          </p:cNvPr>
          <p:cNvSpPr>
            <a:spLocks noGrp="1"/>
          </p:cNvSpPr>
          <p:nvPr>
            <p:ph type="sldNum" sz="quarter" idx="4294967295"/>
          </p:nvPr>
        </p:nvSpPr>
        <p:spPr>
          <a:xfrm>
            <a:off x="7010400" y="6477000"/>
            <a:ext cx="2133600" cy="2444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5880CFF3-38EC-49C4-AE53-688A8C5085A9}"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56</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2645554578"/>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4">
            <a:extLst>
              <a:ext uri="{FF2B5EF4-FFF2-40B4-BE49-F238E27FC236}">
                <a16:creationId xmlns:a16="http://schemas.microsoft.com/office/drawing/2014/main" id="{38B0F12E-1B2A-4A33-9711-572130B4DE58}"/>
              </a:ext>
            </a:extLst>
          </p:cNvPr>
          <p:cNvSpPr>
            <a:spLocks noGrp="1"/>
          </p:cNvSpPr>
          <p:nvPr>
            <p:ph type="title"/>
          </p:nvPr>
        </p:nvSpPr>
        <p:spPr>
          <a:xfrm>
            <a:off x="457200" y="838200"/>
            <a:ext cx="8229600" cy="1219200"/>
          </a:xfrm>
        </p:spPr>
        <p:txBody>
          <a:bodyPr/>
          <a:lstStyle/>
          <a:p>
            <a:pPr eaLnBrk="1" hangingPunct="1"/>
            <a:r>
              <a:rPr lang="en-US" altLang="en-US" sz="4000" b="1">
                <a:solidFill>
                  <a:srgbClr val="0046BA"/>
                </a:solidFill>
              </a:rPr>
              <a:t>HIV/AIDS and Other Denial of Services </a:t>
            </a:r>
          </a:p>
        </p:txBody>
      </p:sp>
      <p:sp>
        <p:nvSpPr>
          <p:cNvPr id="38915" name="Content Placeholder 5">
            <a:extLst>
              <a:ext uri="{FF2B5EF4-FFF2-40B4-BE49-F238E27FC236}">
                <a16:creationId xmlns:a16="http://schemas.microsoft.com/office/drawing/2014/main" id="{03BED54D-4BA8-4C5A-93B5-A09276FA860E}"/>
              </a:ext>
            </a:extLst>
          </p:cNvPr>
          <p:cNvSpPr>
            <a:spLocks noGrp="1"/>
          </p:cNvSpPr>
          <p:nvPr>
            <p:ph idx="1"/>
          </p:nvPr>
        </p:nvSpPr>
        <p:spPr>
          <a:xfrm>
            <a:off x="533400" y="2133600"/>
            <a:ext cx="8229600" cy="3962400"/>
          </a:xfrm>
        </p:spPr>
        <p:txBody>
          <a:bodyPr/>
          <a:lstStyle/>
          <a:p>
            <a:pPr eaLnBrk="1" hangingPunct="1"/>
            <a:r>
              <a:rPr lang="en-US" altLang="en-US" sz="2600"/>
              <a:t>Continues to be a high priority for DOJ and will usually get an immediate  referral to D.C. or the AUSA.  </a:t>
            </a:r>
          </a:p>
          <a:p>
            <a:pPr eaLnBrk="1" hangingPunct="1"/>
            <a:r>
              <a:rPr lang="en-US" altLang="en-US" sz="2600"/>
              <a:t>Outright denial of services or admission, or denial or delay in providing services (various health care providers)</a:t>
            </a:r>
          </a:p>
          <a:p>
            <a:pPr eaLnBrk="1" hangingPunct="1"/>
            <a:r>
              <a:rPr lang="en-US" altLang="en-US" sz="2600"/>
              <a:t>Students with Hepatitis C denied admission to NJ Medical and Dental Colleges</a:t>
            </a:r>
          </a:p>
          <a:p>
            <a:pPr eaLnBrk="1" hangingPunct="1"/>
            <a:r>
              <a:rPr lang="en-US" altLang="en-US" sz="2600"/>
              <a:t>Many cases involving exclusion from day care centers  </a:t>
            </a:r>
          </a:p>
        </p:txBody>
      </p:sp>
      <p:sp>
        <p:nvSpPr>
          <p:cNvPr id="30724" name="Slide Number Placeholder 1">
            <a:extLst>
              <a:ext uri="{FF2B5EF4-FFF2-40B4-BE49-F238E27FC236}">
                <a16:creationId xmlns:a16="http://schemas.microsoft.com/office/drawing/2014/main" id="{0A423D24-38B4-48F3-98D5-FE96B536F867}"/>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728F4502-E3DB-447E-A167-965CE165E76A}"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57</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385948817"/>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4">
            <a:extLst>
              <a:ext uri="{FF2B5EF4-FFF2-40B4-BE49-F238E27FC236}">
                <a16:creationId xmlns:a16="http://schemas.microsoft.com/office/drawing/2014/main" id="{38B0F12E-1B2A-4A33-9711-572130B4DE58}"/>
              </a:ext>
            </a:extLst>
          </p:cNvPr>
          <p:cNvSpPr>
            <a:spLocks noGrp="1"/>
          </p:cNvSpPr>
          <p:nvPr>
            <p:ph type="title"/>
          </p:nvPr>
        </p:nvSpPr>
        <p:spPr>
          <a:xfrm>
            <a:off x="457200" y="838200"/>
            <a:ext cx="8229600" cy="1219200"/>
          </a:xfrm>
        </p:spPr>
        <p:txBody>
          <a:bodyPr/>
          <a:lstStyle/>
          <a:p>
            <a:pPr eaLnBrk="1" hangingPunct="1"/>
            <a:r>
              <a:rPr lang="en-US" altLang="en-US" sz="4000" b="1">
                <a:solidFill>
                  <a:srgbClr val="0046BA"/>
                </a:solidFill>
              </a:rPr>
              <a:t>Other Denial of Services </a:t>
            </a:r>
          </a:p>
        </p:txBody>
      </p:sp>
      <p:sp>
        <p:nvSpPr>
          <p:cNvPr id="38915" name="Content Placeholder 5">
            <a:extLst>
              <a:ext uri="{FF2B5EF4-FFF2-40B4-BE49-F238E27FC236}">
                <a16:creationId xmlns:a16="http://schemas.microsoft.com/office/drawing/2014/main" id="{03BED54D-4BA8-4C5A-93B5-A09276FA860E}"/>
              </a:ext>
            </a:extLst>
          </p:cNvPr>
          <p:cNvSpPr>
            <a:spLocks noGrp="1"/>
          </p:cNvSpPr>
          <p:nvPr>
            <p:ph idx="1"/>
          </p:nvPr>
        </p:nvSpPr>
        <p:spPr>
          <a:xfrm>
            <a:off x="533400" y="2133600"/>
            <a:ext cx="8229600" cy="3962400"/>
          </a:xfrm>
        </p:spPr>
        <p:txBody>
          <a:bodyPr/>
          <a:lstStyle/>
          <a:p>
            <a:pPr eaLnBrk="1" hangingPunct="1"/>
            <a:r>
              <a:rPr lang="en-US" altLang="en-US" dirty="0"/>
              <a:t>Recent DOJ settlements involving denials based upon opioid use disorder, or restrictions on treatment.</a:t>
            </a:r>
          </a:p>
          <a:p>
            <a:pPr eaLnBrk="1" hangingPunct="1"/>
            <a:r>
              <a:rPr lang="en-US" altLang="en-US" dirty="0"/>
              <a:t>A particular concern for University Medical Centers</a:t>
            </a:r>
          </a:p>
          <a:p>
            <a:pPr eaLnBrk="1" hangingPunct="1"/>
            <a:r>
              <a:rPr lang="en-US" altLang="en-US" dirty="0"/>
              <a:t>Many cases involving exclusion from day care centers  </a:t>
            </a:r>
          </a:p>
        </p:txBody>
      </p:sp>
      <p:sp>
        <p:nvSpPr>
          <p:cNvPr id="30724" name="Slide Number Placeholder 1">
            <a:extLst>
              <a:ext uri="{FF2B5EF4-FFF2-40B4-BE49-F238E27FC236}">
                <a16:creationId xmlns:a16="http://schemas.microsoft.com/office/drawing/2014/main" id="{0A423D24-38B4-48F3-98D5-FE96B536F867}"/>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728F4502-E3DB-447E-A167-965CE165E76A}"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58</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2627978378"/>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4">
            <a:extLst>
              <a:ext uri="{FF2B5EF4-FFF2-40B4-BE49-F238E27FC236}">
                <a16:creationId xmlns:a16="http://schemas.microsoft.com/office/drawing/2014/main" id="{E1F8000B-1B42-40A0-8C8A-C32B0B4607F3}"/>
              </a:ext>
            </a:extLst>
          </p:cNvPr>
          <p:cNvSpPr>
            <a:spLocks noGrp="1"/>
          </p:cNvSpPr>
          <p:nvPr>
            <p:ph type="title"/>
          </p:nvPr>
        </p:nvSpPr>
        <p:spPr>
          <a:xfrm>
            <a:off x="457200" y="838200"/>
            <a:ext cx="8229600" cy="1066800"/>
          </a:xfrm>
        </p:spPr>
        <p:txBody>
          <a:bodyPr/>
          <a:lstStyle/>
          <a:p>
            <a:pPr eaLnBrk="1" hangingPunct="1"/>
            <a:r>
              <a:rPr lang="en-US" altLang="en-US" sz="4000" b="1" dirty="0">
                <a:solidFill>
                  <a:srgbClr val="0046BA"/>
                </a:solidFill>
              </a:rPr>
              <a:t>Other Types of Denials </a:t>
            </a:r>
          </a:p>
        </p:txBody>
      </p:sp>
      <p:sp>
        <p:nvSpPr>
          <p:cNvPr id="39939" name="Content Placeholder 5">
            <a:extLst>
              <a:ext uri="{FF2B5EF4-FFF2-40B4-BE49-F238E27FC236}">
                <a16:creationId xmlns:a16="http://schemas.microsoft.com/office/drawing/2014/main" id="{ECB19BDD-C184-4F7E-9486-873888A824C0}"/>
              </a:ext>
            </a:extLst>
          </p:cNvPr>
          <p:cNvSpPr>
            <a:spLocks noGrp="1"/>
          </p:cNvSpPr>
          <p:nvPr>
            <p:ph idx="1"/>
          </p:nvPr>
        </p:nvSpPr>
        <p:spPr>
          <a:xfrm>
            <a:off x="533400" y="2133600"/>
            <a:ext cx="8229600" cy="3962400"/>
          </a:xfrm>
        </p:spPr>
        <p:txBody>
          <a:bodyPr/>
          <a:lstStyle/>
          <a:p>
            <a:pPr eaLnBrk="1" hangingPunct="1"/>
            <a:r>
              <a:rPr lang="en-US" altLang="en-US" sz="2800" dirty="0"/>
              <a:t>Exclusion from particular activities based upon perceived limits or safety issues</a:t>
            </a:r>
          </a:p>
          <a:p>
            <a:pPr eaLnBrk="1" hangingPunct="1"/>
            <a:r>
              <a:rPr lang="en-US" altLang="en-US" sz="2800" dirty="0"/>
              <a:t>Imposition of additional requirements on persons with a particular disability not imposed on others (e.g. medical releases, waivers of liability, additional medical inquiries) </a:t>
            </a:r>
          </a:p>
          <a:p>
            <a:pPr eaLnBrk="1" hangingPunct="1"/>
            <a:r>
              <a:rPr lang="en-US" altLang="en-US" sz="2800" dirty="0"/>
              <a:t>Segregation of persons with disabilities</a:t>
            </a:r>
          </a:p>
          <a:p>
            <a:pPr eaLnBrk="1" hangingPunct="1"/>
            <a:r>
              <a:rPr lang="en-US" altLang="en-US" sz="2800" dirty="0"/>
              <a:t>Blanket rules (Brown Univ.) </a:t>
            </a:r>
          </a:p>
        </p:txBody>
      </p:sp>
      <p:sp>
        <p:nvSpPr>
          <p:cNvPr id="31748" name="Slide Number Placeholder 1">
            <a:extLst>
              <a:ext uri="{FF2B5EF4-FFF2-40B4-BE49-F238E27FC236}">
                <a16:creationId xmlns:a16="http://schemas.microsoft.com/office/drawing/2014/main" id="{CE7683DA-101B-4FFE-B451-29B3936A9E32}"/>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B3AC3A54-7871-4294-A31C-D03383AA39AB}"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59</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12332744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3">
            <a:extLst>
              <a:ext uri="{FF2B5EF4-FFF2-40B4-BE49-F238E27FC236}">
                <a16:creationId xmlns:a16="http://schemas.microsoft.com/office/drawing/2014/main" id="{AEF55A10-7106-4068-80C4-A576D366FA40}"/>
              </a:ext>
            </a:extLst>
          </p:cNvPr>
          <p:cNvSpPr>
            <a:spLocks noGrp="1"/>
          </p:cNvSpPr>
          <p:nvPr>
            <p:ph type="ctrTitle"/>
          </p:nvPr>
        </p:nvSpPr>
        <p:spPr>
          <a:xfrm>
            <a:off x="609600" y="2590800"/>
            <a:ext cx="7772400" cy="1470025"/>
          </a:xfrm>
        </p:spPr>
        <p:txBody>
          <a:bodyPr/>
          <a:lstStyle/>
          <a:p>
            <a:pPr algn="ctr" eaLnBrk="1" hangingPunct="1"/>
            <a:r>
              <a:rPr lang="en-US" altLang="en-US" b="1">
                <a:solidFill>
                  <a:srgbClr val="0046BA"/>
                </a:solidFill>
              </a:rPr>
              <a:t>DEI&amp;A   </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34B4-F02E-41FD-BD65-AB5E1232B093}"/>
              </a:ext>
            </a:extLst>
          </p:cNvPr>
          <p:cNvSpPr>
            <a:spLocks noGrp="1"/>
          </p:cNvSpPr>
          <p:nvPr>
            <p:ph type="title"/>
          </p:nvPr>
        </p:nvSpPr>
        <p:spPr/>
        <p:txBody>
          <a:bodyPr/>
          <a:lstStyle/>
          <a:p>
            <a:r>
              <a:rPr lang="en-US" sz="4000" b="1">
                <a:solidFill>
                  <a:schemeClr val="accent2"/>
                </a:solidFill>
                <a:latin typeface="Calibri" panose="020F0502020204030204" pitchFamily="34" charset="0"/>
                <a:cs typeface="Calibri" panose="020F0502020204030204" pitchFamily="34" charset="0"/>
              </a:rPr>
              <a:t>Retaliation </a:t>
            </a:r>
          </a:p>
        </p:txBody>
      </p:sp>
      <p:sp>
        <p:nvSpPr>
          <p:cNvPr id="3" name="Content Placeholder 2">
            <a:extLst>
              <a:ext uri="{FF2B5EF4-FFF2-40B4-BE49-F238E27FC236}">
                <a16:creationId xmlns:a16="http://schemas.microsoft.com/office/drawing/2014/main" id="{31239235-937A-4155-AE05-53D4CFED0B72}"/>
              </a:ext>
            </a:extLst>
          </p:cNvPr>
          <p:cNvSpPr>
            <a:spLocks noGrp="1"/>
          </p:cNvSpPr>
          <p:nvPr>
            <p:ph idx="1"/>
          </p:nvPr>
        </p:nvSpPr>
        <p:spPr/>
        <p:txBody>
          <a:bodyPr/>
          <a:lstStyle/>
          <a:p>
            <a:r>
              <a:rPr lang="en-US"/>
              <a:t>After denials of services, the thing that will get DOJ or OCR’s attention quickly is claims of retaliation for complaints of discrimination, or protected activity such as requests for accommodations </a:t>
            </a:r>
          </a:p>
          <a:p>
            <a:r>
              <a:rPr lang="en-US"/>
              <a:t>Often involves frustration of faculty or DSS, and some resulting action.</a:t>
            </a:r>
          </a:p>
          <a:p>
            <a:r>
              <a:rPr lang="en-US"/>
              <a:t>One of OCR’s most common issues.    </a:t>
            </a:r>
          </a:p>
        </p:txBody>
      </p:sp>
    </p:spTree>
    <p:extLst>
      <p:ext uri="{BB962C8B-B14F-4D97-AF65-F5344CB8AC3E}">
        <p14:creationId xmlns:p14="http://schemas.microsoft.com/office/powerpoint/2010/main" val="4133905719"/>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a:extLst>
              <a:ext uri="{FF2B5EF4-FFF2-40B4-BE49-F238E27FC236}">
                <a16:creationId xmlns:a16="http://schemas.microsoft.com/office/drawing/2014/main" id="{3B5D1C2A-9771-47A5-8731-E2DE55635941}"/>
              </a:ext>
            </a:extLst>
          </p:cNvPr>
          <p:cNvSpPr>
            <a:spLocks noGrp="1" noChangeArrowheads="1"/>
          </p:cNvSpPr>
          <p:nvPr>
            <p:ph type="ctrTitle"/>
          </p:nvPr>
        </p:nvSpPr>
        <p:spPr>
          <a:xfrm>
            <a:off x="685800" y="2584450"/>
            <a:ext cx="7772400" cy="1543050"/>
          </a:xfrm>
        </p:spPr>
        <p:txBody>
          <a:bodyPr/>
          <a:lstStyle/>
          <a:p>
            <a:pPr algn="ctr" eaLnBrk="1" hangingPunct="1"/>
            <a:r>
              <a:rPr lang="en-US" altLang="en-US" b="1"/>
              <a:t>Effective Communication </a:t>
            </a:r>
          </a:p>
        </p:txBody>
      </p:sp>
      <p:sp>
        <p:nvSpPr>
          <p:cNvPr id="22531" name="Slide Number Placeholder 1">
            <a:extLst>
              <a:ext uri="{FF2B5EF4-FFF2-40B4-BE49-F238E27FC236}">
                <a16:creationId xmlns:a16="http://schemas.microsoft.com/office/drawing/2014/main" id="{CC2B1096-6D2B-44A3-A781-99F3D90BD997}"/>
              </a:ext>
            </a:extLst>
          </p:cNvPr>
          <p:cNvSpPr>
            <a:spLocks noGrp="1" noChangeArrowheads="1"/>
          </p:cNvSpPr>
          <p:nvPr>
            <p:ph type="sldNum" sz="quarter" idx="10"/>
          </p:nvPr>
        </p:nvSpPr>
        <p:spPr bwMode="auto">
          <a:xfrm>
            <a:off x="7302500" y="6553200"/>
            <a:ext cx="1752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CE88575D-5D43-4FC3-84FD-EE9DF212D7EA}" type="slidenum">
              <a:rPr lang="en-US" smtClean="0"/>
              <a:pPr marL="0" marR="0" lvl="0" indent="0" algn="r" defTabSz="914400" rtl="0" eaLnBrk="1" fontAlgn="base" latinLnBrk="0" hangingPunct="1">
                <a:lnSpc>
                  <a:spcPct val="100000"/>
                </a:lnSpc>
                <a:spcBef>
                  <a:spcPct val="0"/>
                </a:spcBef>
                <a:spcAft>
                  <a:spcPct val="0"/>
                </a:spcAft>
                <a:buClrTx/>
                <a:buSzTx/>
                <a:buFontTx/>
                <a:buNone/>
                <a:defRPr/>
              </a:pPr>
              <a:t>61</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5059619"/>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2CE26FF6-42A6-4B86-A00F-74B7621561DA}"/>
              </a:ext>
            </a:extLst>
          </p:cNvPr>
          <p:cNvSpPr>
            <a:spLocks noGrp="1" noChangeArrowheads="1"/>
          </p:cNvSpPr>
          <p:nvPr>
            <p:ph type="title"/>
          </p:nvPr>
        </p:nvSpPr>
        <p:spPr>
          <a:xfrm>
            <a:off x="457200" y="533400"/>
            <a:ext cx="8229600" cy="1143000"/>
          </a:xfrm>
        </p:spPr>
        <p:txBody>
          <a:bodyPr/>
          <a:lstStyle/>
          <a:p>
            <a:pPr eaLnBrk="1" hangingPunct="1"/>
            <a:r>
              <a:rPr lang="en-US" altLang="en-US" sz="4000" b="1" dirty="0">
                <a:solidFill>
                  <a:srgbClr val="0046BA"/>
                </a:solidFill>
                <a:latin typeface="Calibri" panose="020F0502020204030204" pitchFamily="34" charset="0"/>
              </a:rPr>
              <a:t>Communication Issues Under the 2010 DOJ Regulations</a:t>
            </a:r>
          </a:p>
        </p:txBody>
      </p:sp>
      <p:sp>
        <p:nvSpPr>
          <p:cNvPr id="40963" name="Rectangle 3">
            <a:extLst>
              <a:ext uri="{FF2B5EF4-FFF2-40B4-BE49-F238E27FC236}">
                <a16:creationId xmlns:a16="http://schemas.microsoft.com/office/drawing/2014/main" id="{DFB37FAD-B41C-4020-893B-3218B2796966}"/>
              </a:ext>
            </a:extLst>
          </p:cNvPr>
          <p:cNvSpPr>
            <a:spLocks noGrp="1" noChangeArrowheads="1"/>
          </p:cNvSpPr>
          <p:nvPr>
            <p:ph idx="1"/>
          </p:nvPr>
        </p:nvSpPr>
        <p:spPr>
          <a:xfrm>
            <a:off x="457200" y="1828800"/>
            <a:ext cx="8229600" cy="4038600"/>
          </a:xfrm>
        </p:spPr>
        <p:txBody>
          <a:bodyPr/>
          <a:lstStyle/>
          <a:p>
            <a:pPr eaLnBrk="1" hangingPunct="1">
              <a:lnSpc>
                <a:spcPct val="90000"/>
              </a:lnSpc>
            </a:pPr>
            <a:r>
              <a:rPr lang="en-US" altLang="en-US" sz="2800" dirty="0">
                <a:latin typeface="Calibri" panose="020F0502020204030204" pitchFamily="34" charset="0"/>
                <a:cs typeface="Calibri" panose="020F0502020204030204" pitchFamily="34" charset="0"/>
              </a:rPr>
              <a:t>Emphasis on </a:t>
            </a:r>
            <a:r>
              <a:rPr lang="en-US" altLang="en-US" sz="2800" b="1" dirty="0">
                <a:latin typeface="Calibri" panose="020F0502020204030204" pitchFamily="34" charset="0"/>
                <a:cs typeface="Calibri" panose="020F0502020204030204" pitchFamily="34" charset="0"/>
              </a:rPr>
              <a:t>timely</a:t>
            </a:r>
            <a:r>
              <a:rPr lang="en-US" altLang="en-US" sz="2800" dirty="0">
                <a:latin typeface="Calibri" panose="020F0502020204030204" pitchFamily="34" charset="0"/>
                <a:cs typeface="Calibri" panose="020F0502020204030204" pitchFamily="34" charset="0"/>
              </a:rPr>
              <a:t> effective communication </a:t>
            </a:r>
          </a:p>
          <a:p>
            <a:pPr>
              <a:lnSpc>
                <a:spcPct val="90000"/>
              </a:lnSpc>
            </a:pPr>
            <a:r>
              <a:rPr lang="en-US" altLang="en-US" sz="2800" dirty="0">
                <a:latin typeface="Calibri" panose="020F0502020204030204" pitchFamily="34" charset="0"/>
                <a:cs typeface="Calibri" panose="020F0502020204030204" pitchFamily="34" charset="0"/>
              </a:rPr>
              <a:t> What is sufficient depends on the context, but DOJ concluded that  in many situations involving complex communications (e.g. medical and legal), public accommodations were relying either on insufficient means (e.g. notes) or a companion to provide translation</a:t>
            </a:r>
          </a:p>
          <a:p>
            <a:pPr eaLnBrk="1" hangingPunct="1">
              <a:lnSpc>
                <a:spcPct val="90000"/>
              </a:lnSpc>
            </a:pPr>
            <a:endParaRPr lang="en-US" altLang="en-US" sz="2800" dirty="0"/>
          </a:p>
        </p:txBody>
      </p:sp>
      <p:sp>
        <p:nvSpPr>
          <p:cNvPr id="32772" name="Slide Number Placeholder 1">
            <a:extLst>
              <a:ext uri="{FF2B5EF4-FFF2-40B4-BE49-F238E27FC236}">
                <a16:creationId xmlns:a16="http://schemas.microsoft.com/office/drawing/2014/main" id="{83EB1A4D-F116-418E-8013-758B8CBFDC3B}"/>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01F652DE-BC63-4EA3-8358-7C8C09A7977E}"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62</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795980574"/>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7004D102-3E5A-4140-B117-A3BF7E2164D5}"/>
              </a:ext>
            </a:extLst>
          </p:cNvPr>
          <p:cNvSpPr>
            <a:spLocks noGrp="1"/>
          </p:cNvSpPr>
          <p:nvPr>
            <p:ph type="title"/>
          </p:nvPr>
        </p:nvSpPr>
        <p:spPr/>
        <p:txBody>
          <a:bodyPr/>
          <a:lstStyle/>
          <a:p>
            <a:pPr eaLnBrk="1" hangingPunct="1"/>
            <a:r>
              <a:rPr lang="en-US" altLang="en-US" sz="4000" b="1" dirty="0">
                <a:solidFill>
                  <a:srgbClr val="0046BA"/>
                </a:solidFill>
                <a:latin typeface="Calibri" panose="020F0502020204030204" pitchFamily="34" charset="0"/>
                <a:cs typeface="Calibri" panose="020F0502020204030204" pitchFamily="34" charset="0"/>
              </a:rPr>
              <a:t>Implications  </a:t>
            </a:r>
          </a:p>
        </p:txBody>
      </p:sp>
      <p:sp>
        <p:nvSpPr>
          <p:cNvPr id="43011" name="Content Placeholder 2">
            <a:extLst>
              <a:ext uri="{FF2B5EF4-FFF2-40B4-BE49-F238E27FC236}">
                <a16:creationId xmlns:a16="http://schemas.microsoft.com/office/drawing/2014/main" id="{DE2001AE-A181-42BB-B93B-DD48A4FDFFC0}"/>
              </a:ext>
            </a:extLst>
          </p:cNvPr>
          <p:cNvSpPr>
            <a:spLocks noGrp="1"/>
          </p:cNvSpPr>
          <p:nvPr>
            <p:ph idx="1"/>
          </p:nvPr>
        </p:nvSpPr>
        <p:spPr/>
        <p:txBody>
          <a:bodyPr/>
          <a:lstStyle/>
          <a:p>
            <a:pPr eaLnBrk="1" hangingPunct="1"/>
            <a:r>
              <a:rPr lang="en-US" altLang="en-US" sz="2800"/>
              <a:t>DOJ’s view is that you must be prepared to offer accommodations, not wait until the request to start investigating (e.g. medical services, public events)</a:t>
            </a:r>
          </a:p>
          <a:p>
            <a:pPr eaLnBrk="1" hangingPunct="1"/>
            <a:r>
              <a:rPr lang="en-US" altLang="en-US" sz="2800"/>
              <a:t>DOJ and OCR have both been critical of the timeliness of accommodations on campuses</a:t>
            </a:r>
          </a:p>
          <a:p>
            <a:pPr eaLnBrk="1" hangingPunct="1"/>
            <a:r>
              <a:rPr lang="en-US" altLang="en-US" sz="2800"/>
              <a:t>These concerns are best seen in the approach to on-line courses </a:t>
            </a:r>
          </a:p>
        </p:txBody>
      </p:sp>
      <p:sp>
        <p:nvSpPr>
          <p:cNvPr id="34820" name="Slide Number Placeholder 3">
            <a:extLst>
              <a:ext uri="{FF2B5EF4-FFF2-40B4-BE49-F238E27FC236}">
                <a16:creationId xmlns:a16="http://schemas.microsoft.com/office/drawing/2014/main" id="{B054F028-5FD9-49BD-91ED-B01B0E79D371}"/>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09C72FC7-4A08-4F89-BBF0-96428860B022}"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63</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73012548"/>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F6BDF-0211-492A-9188-7F5171811C1C}"/>
              </a:ext>
            </a:extLst>
          </p:cNvPr>
          <p:cNvSpPr>
            <a:spLocks noGrp="1"/>
          </p:cNvSpPr>
          <p:nvPr>
            <p:ph type="title"/>
          </p:nvPr>
        </p:nvSpPr>
        <p:spPr/>
        <p:txBody>
          <a:bodyPr/>
          <a:lstStyle/>
          <a:p>
            <a:r>
              <a:rPr lang="en-US" sz="4000" b="1">
                <a:solidFill>
                  <a:schemeClr val="accent2"/>
                </a:solidFill>
                <a:latin typeface="Calibri" panose="020F0502020204030204" pitchFamily="34" charset="0"/>
              </a:rPr>
              <a:t>Recent Enforcement </a:t>
            </a:r>
          </a:p>
        </p:txBody>
      </p:sp>
      <p:sp>
        <p:nvSpPr>
          <p:cNvPr id="3" name="Content Placeholder 2">
            <a:extLst>
              <a:ext uri="{FF2B5EF4-FFF2-40B4-BE49-F238E27FC236}">
                <a16:creationId xmlns:a16="http://schemas.microsoft.com/office/drawing/2014/main" id="{ABACB375-8310-4295-BAB9-8083FDD30F04}"/>
              </a:ext>
            </a:extLst>
          </p:cNvPr>
          <p:cNvSpPr>
            <a:spLocks noGrp="1"/>
          </p:cNvSpPr>
          <p:nvPr>
            <p:ph idx="1"/>
          </p:nvPr>
        </p:nvSpPr>
        <p:spPr/>
        <p:txBody>
          <a:bodyPr/>
          <a:lstStyle/>
          <a:p>
            <a:r>
              <a:rPr lang="en-US"/>
              <a:t>DOJ-Kaiser Foundation Health Plan of Washington, October 2021, failure to timely provide ASL interpreters </a:t>
            </a:r>
          </a:p>
          <a:p>
            <a:r>
              <a:rPr lang="en-US"/>
              <a:t>DOJ—Tufts Medical Center, February 2020, physical access and ASL interpreters</a:t>
            </a:r>
          </a:p>
          <a:p>
            <a:r>
              <a:rPr lang="en-US"/>
              <a:t>Note that when DOJ investigates one issue, they often expand the scope. </a:t>
            </a:r>
          </a:p>
        </p:txBody>
      </p:sp>
    </p:spTree>
    <p:extLst>
      <p:ext uri="{BB962C8B-B14F-4D97-AF65-F5344CB8AC3E}">
        <p14:creationId xmlns:p14="http://schemas.microsoft.com/office/powerpoint/2010/main" val="3215300136"/>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BED14-D88A-44D4-816E-C26B38B06FF3}"/>
              </a:ext>
            </a:extLst>
          </p:cNvPr>
          <p:cNvSpPr>
            <a:spLocks noGrp="1"/>
          </p:cNvSpPr>
          <p:nvPr>
            <p:ph type="title"/>
          </p:nvPr>
        </p:nvSpPr>
        <p:spPr/>
        <p:txBody>
          <a:bodyPr/>
          <a:lstStyle/>
          <a:p>
            <a:r>
              <a:rPr lang="en-US" sz="4000" b="1">
                <a:solidFill>
                  <a:schemeClr val="accent2"/>
                </a:solidFill>
                <a:latin typeface="Calibri" panose="020F0502020204030204" pitchFamily="34" charset="0"/>
              </a:rPr>
              <a:t>OCR Expectations</a:t>
            </a:r>
          </a:p>
        </p:txBody>
      </p:sp>
      <p:sp>
        <p:nvSpPr>
          <p:cNvPr id="3" name="Content Placeholder 2">
            <a:extLst>
              <a:ext uri="{FF2B5EF4-FFF2-40B4-BE49-F238E27FC236}">
                <a16:creationId xmlns:a16="http://schemas.microsoft.com/office/drawing/2014/main" id="{D58CEA81-CCB9-4798-8E2E-F6210BC58104}"/>
              </a:ext>
            </a:extLst>
          </p:cNvPr>
          <p:cNvSpPr>
            <a:spLocks noGrp="1"/>
          </p:cNvSpPr>
          <p:nvPr>
            <p:ph idx="1"/>
          </p:nvPr>
        </p:nvSpPr>
        <p:spPr/>
        <p:txBody>
          <a:bodyPr/>
          <a:lstStyle/>
          <a:p>
            <a:r>
              <a:rPr lang="en-US" i="1"/>
              <a:t>Timely delivery </a:t>
            </a:r>
            <a:r>
              <a:rPr lang="en-US"/>
              <a:t>of alternative formats as academic accommodations.</a:t>
            </a:r>
          </a:p>
          <a:p>
            <a:r>
              <a:rPr lang="en-US"/>
              <a:t>Consideration and some deference to the student’s preferred accommodation.</a:t>
            </a:r>
          </a:p>
          <a:p>
            <a:r>
              <a:rPr lang="en-US"/>
              <a:t>Clear documentation of what is being provided, and any changes  in approved accommodations.</a:t>
            </a:r>
          </a:p>
        </p:txBody>
      </p:sp>
    </p:spTree>
    <p:extLst>
      <p:ext uri="{BB962C8B-B14F-4D97-AF65-F5344CB8AC3E}">
        <p14:creationId xmlns:p14="http://schemas.microsoft.com/office/powerpoint/2010/main" val="2967760388"/>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4">
            <a:extLst>
              <a:ext uri="{FF2B5EF4-FFF2-40B4-BE49-F238E27FC236}">
                <a16:creationId xmlns:a16="http://schemas.microsoft.com/office/drawing/2014/main" id="{2331D73C-A71B-4DC5-B7FB-1D2C337846F0}"/>
              </a:ext>
            </a:extLst>
          </p:cNvPr>
          <p:cNvSpPr>
            <a:spLocks noGrp="1" noChangeArrowheads="1"/>
          </p:cNvSpPr>
          <p:nvPr>
            <p:ph type="ctrTitle"/>
          </p:nvPr>
        </p:nvSpPr>
        <p:spPr>
          <a:xfrm>
            <a:off x="685800" y="2667000"/>
            <a:ext cx="7772400" cy="1066800"/>
          </a:xfrm>
        </p:spPr>
        <p:txBody>
          <a:bodyPr/>
          <a:lstStyle/>
          <a:p>
            <a:pPr algn="ctr" eaLnBrk="1" hangingPunct="1"/>
            <a:r>
              <a:rPr lang="en-US" altLang="en-US" b="1" dirty="0">
                <a:solidFill>
                  <a:schemeClr val="accent2"/>
                </a:solidFill>
              </a:rPr>
              <a:t>Critters on Campus </a:t>
            </a:r>
          </a:p>
        </p:txBody>
      </p:sp>
      <p:sp>
        <p:nvSpPr>
          <p:cNvPr id="39939" name="Slide Number Placeholder 1">
            <a:extLst>
              <a:ext uri="{FF2B5EF4-FFF2-40B4-BE49-F238E27FC236}">
                <a16:creationId xmlns:a16="http://schemas.microsoft.com/office/drawing/2014/main" id="{B5C0025A-921C-4B43-8E90-F7F5D88333E5}"/>
              </a:ext>
            </a:extLst>
          </p:cNvPr>
          <p:cNvSpPr>
            <a:spLocks noGrp="1"/>
          </p:cNvSpPr>
          <p:nvPr>
            <p:ph type="sldNum" sz="quarter" idx="4294967295"/>
          </p:nvPr>
        </p:nvSpPr>
        <p:spPr>
          <a:xfrm>
            <a:off x="7010400" y="6477000"/>
            <a:ext cx="2133600" cy="2444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eaLnBrk="1" hangingPunct="1">
              <a:spcBef>
                <a:spcPct val="0"/>
              </a:spcBef>
              <a:buFontTx/>
              <a:buNone/>
            </a:pPr>
            <a:fld id="{4A5BEEA3-AD02-4D0C-8B76-82BB2ECB60CC}" type="slidenum">
              <a:rPr lang="en-US" altLang="en-US" sz="1400">
                <a:solidFill>
                  <a:schemeClr val="bg1"/>
                </a:solidFill>
              </a:rPr>
              <a:pPr eaLnBrk="1" hangingPunct="1">
                <a:spcBef>
                  <a:spcPct val="0"/>
                </a:spcBef>
                <a:buFontTx/>
                <a:buNone/>
              </a:pPr>
              <a:t>66</a:t>
            </a:fld>
            <a:endParaRPr lang="en-US" altLang="en-US" sz="1400">
              <a:solidFill>
                <a:schemeClr val="bg1"/>
              </a:solidFill>
            </a:endParaRPr>
          </a:p>
        </p:txBody>
      </p:sp>
    </p:spTree>
    <p:extLst>
      <p:ext uri="{BB962C8B-B14F-4D97-AF65-F5344CB8AC3E}">
        <p14:creationId xmlns:p14="http://schemas.microsoft.com/office/powerpoint/2010/main" val="25366449"/>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E0CFF2C6-CF52-454A-AA26-4DC6DB875E7F}"/>
              </a:ext>
            </a:extLst>
          </p:cNvPr>
          <p:cNvSpPr>
            <a:spLocks noGrp="1"/>
          </p:cNvSpPr>
          <p:nvPr>
            <p:ph type="title"/>
          </p:nvPr>
        </p:nvSpPr>
        <p:spPr>
          <a:xfrm>
            <a:off x="304800" y="838200"/>
            <a:ext cx="8229600" cy="762000"/>
          </a:xfrm>
        </p:spPr>
        <p:txBody>
          <a:bodyPr/>
          <a:lstStyle/>
          <a:p>
            <a:pPr eaLnBrk="1" hangingPunct="1"/>
            <a:r>
              <a:rPr lang="en-US" altLang="en-US" sz="4000" b="1">
                <a:solidFill>
                  <a:schemeClr val="accent2"/>
                </a:solidFill>
                <a:latin typeface="Calibri "/>
              </a:rPr>
              <a:t>US v. INK </a:t>
            </a:r>
          </a:p>
        </p:txBody>
      </p:sp>
      <p:sp>
        <p:nvSpPr>
          <p:cNvPr id="33795" name="Content Placeholder 2">
            <a:extLst>
              <a:ext uri="{FF2B5EF4-FFF2-40B4-BE49-F238E27FC236}">
                <a16:creationId xmlns:a16="http://schemas.microsoft.com/office/drawing/2014/main" id="{4E4AD4A8-0734-4559-833F-A96989C704FE}"/>
              </a:ext>
            </a:extLst>
          </p:cNvPr>
          <p:cNvSpPr>
            <a:spLocks noGrp="1"/>
          </p:cNvSpPr>
          <p:nvPr>
            <p:ph idx="1"/>
          </p:nvPr>
        </p:nvSpPr>
        <p:spPr>
          <a:xfrm>
            <a:off x="457200" y="1676400"/>
            <a:ext cx="8229600" cy="4449763"/>
          </a:xfrm>
        </p:spPr>
        <p:txBody>
          <a:bodyPr/>
          <a:lstStyle/>
          <a:p>
            <a:pPr eaLnBrk="1" hangingPunct="1">
              <a:defRPr/>
            </a:pPr>
            <a:r>
              <a:rPr lang="en-US" altLang="en-US" sz="2400" i="1"/>
              <a:t>United States v. Univ. of Nebraska at Kearney</a:t>
            </a:r>
            <a:r>
              <a:rPr lang="en-US" altLang="en-US" sz="2400"/>
              <a:t>, 940 F. Supp. 2d 974 (D. Neb. 2013)</a:t>
            </a:r>
          </a:p>
          <a:p>
            <a:pPr lvl="1" eaLnBrk="1" hangingPunct="1">
              <a:defRPr/>
            </a:pPr>
            <a:r>
              <a:rPr lang="en-US" altLang="en-US" sz="2400"/>
              <a:t>DOJ brought case on behalf of students who were denied permission to have their small dogs allowed in their dorm rooms as “emotional support animals”  </a:t>
            </a:r>
          </a:p>
          <a:p>
            <a:pPr marL="342900" lvl="1" indent="-342900" eaLnBrk="1" hangingPunct="1">
              <a:buFontTx/>
              <a:buChar char="•"/>
              <a:defRPr/>
            </a:pPr>
            <a:r>
              <a:rPr lang="en-US" altLang="en-US" sz="2400"/>
              <a:t>DOJ and UNK filed cross motions for partial summary judgment.  DOJ’s motion was granted</a:t>
            </a:r>
          </a:p>
          <a:p>
            <a:pPr marL="342900" lvl="1" indent="-342900" eaLnBrk="1" hangingPunct="1">
              <a:buFontTx/>
              <a:buChar char="•"/>
              <a:defRPr/>
            </a:pPr>
            <a:r>
              <a:rPr lang="en-US" altLang="en-US" sz="2400"/>
              <a:t> Holding: </a:t>
            </a:r>
            <a:r>
              <a:rPr lang="en-US" altLang="en-US" sz="2400" b="1" i="1"/>
              <a:t>The Fair Housing Act applies to college and university housing.  </a:t>
            </a:r>
            <a:r>
              <a:rPr lang="en-US" altLang="en-US" sz="2400"/>
              <a:t>Dorms are considered “dwelling units” for FHA purposes </a:t>
            </a:r>
          </a:p>
        </p:txBody>
      </p:sp>
      <p:sp>
        <p:nvSpPr>
          <p:cNvPr id="41988" name="Slide Number Placeholder 1">
            <a:extLst>
              <a:ext uri="{FF2B5EF4-FFF2-40B4-BE49-F238E27FC236}">
                <a16:creationId xmlns:a16="http://schemas.microsoft.com/office/drawing/2014/main" id="{B292C448-49B6-4E40-95E8-031CDDCFAA2D}"/>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eaLnBrk="1" hangingPunct="1">
              <a:spcBef>
                <a:spcPct val="0"/>
              </a:spcBef>
              <a:buFontTx/>
              <a:buNone/>
            </a:pPr>
            <a:fld id="{A516A8C7-FC8B-40CC-8354-53F39387A46D}" type="slidenum">
              <a:rPr lang="en-US" altLang="en-US" sz="1400">
                <a:solidFill>
                  <a:schemeClr val="bg1"/>
                </a:solidFill>
              </a:rPr>
              <a:pPr eaLnBrk="1" hangingPunct="1">
                <a:spcBef>
                  <a:spcPct val="0"/>
                </a:spcBef>
                <a:buFontTx/>
                <a:buNone/>
              </a:pPr>
              <a:t>67</a:t>
            </a:fld>
            <a:endParaRPr lang="en-US" altLang="en-US" sz="1400">
              <a:solidFill>
                <a:schemeClr val="bg1"/>
              </a:solidFill>
            </a:endParaRPr>
          </a:p>
        </p:txBody>
      </p:sp>
    </p:spTree>
    <p:extLst>
      <p:ext uri="{BB962C8B-B14F-4D97-AF65-F5344CB8AC3E}">
        <p14:creationId xmlns:p14="http://schemas.microsoft.com/office/powerpoint/2010/main" val="1236830080"/>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id="{C32283F2-054C-4437-B4C1-58431F55CEBC}"/>
              </a:ext>
            </a:extLst>
          </p:cNvPr>
          <p:cNvSpPr>
            <a:spLocks noGrp="1"/>
          </p:cNvSpPr>
          <p:nvPr>
            <p:ph type="title"/>
          </p:nvPr>
        </p:nvSpPr>
        <p:spPr>
          <a:xfrm>
            <a:off x="457200" y="762000"/>
            <a:ext cx="8229600" cy="1219200"/>
          </a:xfrm>
        </p:spPr>
        <p:txBody>
          <a:bodyPr/>
          <a:lstStyle/>
          <a:p>
            <a:pPr eaLnBrk="1" hangingPunct="1"/>
            <a:r>
              <a:rPr lang="en-US" altLang="en-US" sz="4000" b="1" dirty="0">
                <a:solidFill>
                  <a:schemeClr val="accent2"/>
                </a:solidFill>
                <a:latin typeface="Calibri "/>
              </a:rPr>
              <a:t>FHA and Section 504—</a:t>
            </a:r>
            <a:br>
              <a:rPr lang="en-US" altLang="en-US" sz="4000" b="1" dirty="0">
                <a:solidFill>
                  <a:schemeClr val="accent2"/>
                </a:solidFill>
                <a:latin typeface="Calibri "/>
              </a:rPr>
            </a:br>
            <a:r>
              <a:rPr lang="en-US" altLang="en-US" sz="4000" b="1" dirty="0">
                <a:solidFill>
                  <a:schemeClr val="accent2"/>
                </a:solidFill>
                <a:latin typeface="Calibri "/>
              </a:rPr>
              <a:t>Are all Animals Permitted?</a:t>
            </a:r>
          </a:p>
        </p:txBody>
      </p:sp>
      <p:sp>
        <p:nvSpPr>
          <p:cNvPr id="75779" name="Content Placeholder 2">
            <a:extLst>
              <a:ext uri="{FF2B5EF4-FFF2-40B4-BE49-F238E27FC236}">
                <a16:creationId xmlns:a16="http://schemas.microsoft.com/office/drawing/2014/main" id="{F43986BE-D28B-4775-B3A6-1EA30ADECC14}"/>
              </a:ext>
            </a:extLst>
          </p:cNvPr>
          <p:cNvSpPr>
            <a:spLocks noGrp="1"/>
          </p:cNvSpPr>
          <p:nvPr>
            <p:ph idx="1"/>
          </p:nvPr>
        </p:nvSpPr>
        <p:spPr>
          <a:xfrm>
            <a:off x="457200" y="2362200"/>
            <a:ext cx="8229600" cy="3962400"/>
          </a:xfrm>
        </p:spPr>
        <p:txBody>
          <a:bodyPr/>
          <a:lstStyle/>
          <a:p>
            <a:pPr eaLnBrk="1" hangingPunct="1"/>
            <a:r>
              <a:rPr lang="en-US" altLang="en-US" sz="2400" dirty="0"/>
              <a:t>Maybe—with documentation</a:t>
            </a:r>
          </a:p>
          <a:p>
            <a:pPr eaLnBrk="1" hangingPunct="1"/>
            <a:r>
              <a:rPr lang="en-US" altLang="en-US" sz="2400" dirty="0"/>
              <a:t>HUD and the Department of Education have used a broader definition under the FHA and Section 504 than DOJ.  So does DOT for airlines</a:t>
            </a:r>
          </a:p>
          <a:p>
            <a:pPr eaLnBrk="1" hangingPunct="1"/>
            <a:r>
              <a:rPr lang="en-US" altLang="en-US" sz="2400" dirty="0"/>
              <a:t>HUD issued  guidance in 2013  and several well-publicized cases under Section 504 on campuses</a:t>
            </a:r>
          </a:p>
          <a:p>
            <a:pPr eaLnBrk="1" hangingPunct="1"/>
            <a:r>
              <a:rPr lang="en-US" altLang="en-US" sz="2400" dirty="0"/>
              <a:t>Includes “emotional support” and “therapy” animals </a:t>
            </a:r>
          </a:p>
        </p:txBody>
      </p:sp>
      <p:sp>
        <p:nvSpPr>
          <p:cNvPr id="43012" name="Slide Number Placeholder 1">
            <a:extLst>
              <a:ext uri="{FF2B5EF4-FFF2-40B4-BE49-F238E27FC236}">
                <a16:creationId xmlns:a16="http://schemas.microsoft.com/office/drawing/2014/main" id="{38DC9C7C-BE56-4D71-B472-AB6E4D748B21}"/>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eaLnBrk="1" hangingPunct="1">
              <a:spcBef>
                <a:spcPct val="0"/>
              </a:spcBef>
              <a:buFontTx/>
              <a:buNone/>
            </a:pPr>
            <a:fld id="{A8A4539F-6024-4E4D-8979-C8FDC5BC4CE4}" type="slidenum">
              <a:rPr lang="en-US" altLang="en-US" sz="1400">
                <a:solidFill>
                  <a:schemeClr val="bg1"/>
                </a:solidFill>
              </a:rPr>
              <a:pPr eaLnBrk="1" hangingPunct="1">
                <a:spcBef>
                  <a:spcPct val="0"/>
                </a:spcBef>
                <a:buFontTx/>
                <a:buNone/>
              </a:pPr>
              <a:t>68</a:t>
            </a:fld>
            <a:endParaRPr lang="en-US" altLang="en-US" sz="1400">
              <a:solidFill>
                <a:schemeClr val="bg1"/>
              </a:solidFill>
            </a:endParaRPr>
          </a:p>
        </p:txBody>
      </p:sp>
    </p:spTree>
    <p:extLst>
      <p:ext uri="{BB962C8B-B14F-4D97-AF65-F5344CB8AC3E}">
        <p14:creationId xmlns:p14="http://schemas.microsoft.com/office/powerpoint/2010/main" val="221466405"/>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a:extLst>
              <a:ext uri="{FF2B5EF4-FFF2-40B4-BE49-F238E27FC236}">
                <a16:creationId xmlns:a16="http://schemas.microsoft.com/office/drawing/2014/main" id="{2C2E3237-8A8E-46D8-BDFD-269099475149}"/>
              </a:ext>
            </a:extLst>
          </p:cNvPr>
          <p:cNvSpPr>
            <a:spLocks noGrp="1"/>
          </p:cNvSpPr>
          <p:nvPr>
            <p:ph type="title"/>
          </p:nvPr>
        </p:nvSpPr>
        <p:spPr>
          <a:xfrm>
            <a:off x="457200" y="914400"/>
            <a:ext cx="8229600" cy="914400"/>
          </a:xfrm>
        </p:spPr>
        <p:txBody>
          <a:bodyPr/>
          <a:lstStyle/>
          <a:p>
            <a:pPr eaLnBrk="1" hangingPunct="1"/>
            <a:r>
              <a:rPr lang="en-US" altLang="en-US" sz="4000" b="1">
                <a:solidFill>
                  <a:schemeClr val="accent2"/>
                </a:solidFill>
                <a:latin typeface="Calibri "/>
              </a:rPr>
              <a:t>Where are ESA’s Permitted? </a:t>
            </a:r>
          </a:p>
        </p:txBody>
      </p:sp>
      <p:sp>
        <p:nvSpPr>
          <p:cNvPr id="76803" name="Content Placeholder 2">
            <a:extLst>
              <a:ext uri="{FF2B5EF4-FFF2-40B4-BE49-F238E27FC236}">
                <a16:creationId xmlns:a16="http://schemas.microsoft.com/office/drawing/2014/main" id="{E048E541-4F3A-4329-B4AE-C0F522710F01}"/>
              </a:ext>
            </a:extLst>
          </p:cNvPr>
          <p:cNvSpPr>
            <a:spLocks noGrp="1"/>
          </p:cNvSpPr>
          <p:nvPr>
            <p:ph idx="1"/>
          </p:nvPr>
        </p:nvSpPr>
        <p:spPr>
          <a:xfrm>
            <a:off x="457200" y="2057400"/>
            <a:ext cx="8229600" cy="4191000"/>
          </a:xfrm>
        </p:spPr>
        <p:txBody>
          <a:bodyPr/>
          <a:lstStyle/>
          <a:p>
            <a:pPr eaLnBrk="1" hangingPunct="1"/>
            <a:r>
              <a:rPr lang="en-US" altLang="en-US" sz="2800" dirty="0">
                <a:latin typeface="Calibri" panose="020F0502020204030204" pitchFamily="34" charset="0"/>
                <a:cs typeface="Calibri" panose="020F0502020204030204" pitchFamily="34" charset="0"/>
              </a:rPr>
              <a:t>Dorm rooms, outside for pet relief, possibly common areas under FHA guidelines.  </a:t>
            </a:r>
          </a:p>
          <a:p>
            <a:pPr eaLnBrk="1" hangingPunct="1"/>
            <a:r>
              <a:rPr lang="en-US" altLang="en-US" sz="2800" dirty="0">
                <a:latin typeface="Calibri" panose="020F0502020204030204" pitchFamily="34" charset="0"/>
                <a:cs typeface="Calibri" panose="020F0502020204030204" pitchFamily="34" charset="0"/>
              </a:rPr>
              <a:t>Several OCR settlements have taken a broader view that ESAs are a possible accommodation under Section 504. This opens up the possibility of ESAs in other parts of campus. </a:t>
            </a:r>
          </a:p>
        </p:txBody>
      </p:sp>
      <p:sp>
        <p:nvSpPr>
          <p:cNvPr id="44036" name="Slide Number Placeholder 1">
            <a:extLst>
              <a:ext uri="{FF2B5EF4-FFF2-40B4-BE49-F238E27FC236}">
                <a16:creationId xmlns:a16="http://schemas.microsoft.com/office/drawing/2014/main" id="{5E11F1A0-3A44-49D1-90BE-FDD33FF946B5}"/>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eaLnBrk="1" hangingPunct="1">
              <a:spcBef>
                <a:spcPct val="0"/>
              </a:spcBef>
              <a:buFontTx/>
              <a:buNone/>
            </a:pPr>
            <a:fld id="{3898B51E-2103-4A08-9616-F596C53881DB}" type="slidenum">
              <a:rPr lang="en-US" altLang="en-US" sz="1400">
                <a:solidFill>
                  <a:schemeClr val="bg1"/>
                </a:solidFill>
              </a:rPr>
              <a:pPr eaLnBrk="1" hangingPunct="1">
                <a:spcBef>
                  <a:spcPct val="0"/>
                </a:spcBef>
                <a:buFontTx/>
                <a:buNone/>
              </a:pPr>
              <a:t>69</a:t>
            </a:fld>
            <a:endParaRPr lang="en-US" altLang="en-US" sz="1400">
              <a:solidFill>
                <a:schemeClr val="bg1"/>
              </a:solidFill>
            </a:endParaRPr>
          </a:p>
        </p:txBody>
      </p:sp>
    </p:spTree>
    <p:extLst>
      <p:ext uri="{BB962C8B-B14F-4D97-AF65-F5344CB8AC3E}">
        <p14:creationId xmlns:p14="http://schemas.microsoft.com/office/powerpoint/2010/main" val="151579763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a:extLst>
              <a:ext uri="{FF2B5EF4-FFF2-40B4-BE49-F238E27FC236}">
                <a16:creationId xmlns:a16="http://schemas.microsoft.com/office/drawing/2014/main" id="{62A5399A-FDF0-478E-89A9-28A852083525}"/>
              </a:ext>
            </a:extLst>
          </p:cNvPr>
          <p:cNvSpPr>
            <a:spLocks noGrp="1"/>
          </p:cNvSpPr>
          <p:nvPr>
            <p:ph type="title"/>
          </p:nvPr>
        </p:nvSpPr>
        <p:spPr>
          <a:xfrm>
            <a:off x="457200" y="419100"/>
            <a:ext cx="8405191" cy="1143000"/>
          </a:xfrm>
        </p:spPr>
        <p:txBody>
          <a:bodyPr/>
          <a:lstStyle/>
          <a:p>
            <a:pPr eaLnBrk="1" hangingPunct="1"/>
            <a:r>
              <a:rPr lang="en-US" altLang="en-US" sz="4000" b="1" dirty="0">
                <a:solidFill>
                  <a:srgbClr val="0046BA"/>
                </a:solidFill>
              </a:rPr>
              <a:t>The Biden Administration </a:t>
            </a:r>
            <a:br>
              <a:rPr lang="en-US" altLang="en-US" sz="4000" b="1" dirty="0">
                <a:solidFill>
                  <a:srgbClr val="0046BA"/>
                </a:solidFill>
              </a:rPr>
            </a:br>
            <a:r>
              <a:rPr lang="en-US" altLang="en-US" sz="4000" b="1" dirty="0">
                <a:solidFill>
                  <a:srgbClr val="0046BA"/>
                </a:solidFill>
              </a:rPr>
              <a:t>Shift in Language  </a:t>
            </a:r>
          </a:p>
        </p:txBody>
      </p:sp>
      <p:sp>
        <p:nvSpPr>
          <p:cNvPr id="88067" name="Content Placeholder 2">
            <a:extLst>
              <a:ext uri="{FF2B5EF4-FFF2-40B4-BE49-F238E27FC236}">
                <a16:creationId xmlns:a16="http://schemas.microsoft.com/office/drawing/2014/main" id="{19055D7E-DD92-4899-93AA-ACF5F3309F5E}"/>
              </a:ext>
            </a:extLst>
          </p:cNvPr>
          <p:cNvSpPr>
            <a:spLocks noGrp="1"/>
          </p:cNvSpPr>
          <p:nvPr>
            <p:ph idx="4294967295"/>
          </p:nvPr>
        </p:nvSpPr>
        <p:spPr>
          <a:xfrm>
            <a:off x="457200" y="1562100"/>
            <a:ext cx="7696200" cy="4191000"/>
          </a:xfrm>
        </p:spPr>
        <p:txBody>
          <a:bodyPr/>
          <a:lstStyle/>
          <a:p>
            <a:pPr algn="l">
              <a:buFont typeface="Arial" panose="020B0604020202020204" pitchFamily="34" charset="0"/>
              <a:buChar char="•"/>
            </a:pPr>
            <a:r>
              <a:rPr lang="en-US" sz="2200" b="1" i="0">
                <a:solidFill>
                  <a:srgbClr val="212529"/>
                </a:solidFill>
                <a:effectLst/>
              </a:rPr>
              <a:t>D</a:t>
            </a:r>
            <a:r>
              <a:rPr lang="en-US" sz="2200" b="0" i="0">
                <a:solidFill>
                  <a:srgbClr val="212529"/>
                </a:solidFill>
                <a:effectLst/>
              </a:rPr>
              <a:t>iversity is the practice of including many communities, identities, races, ethnicities, backgrounds, abilities, cultures and beliefs.</a:t>
            </a:r>
          </a:p>
          <a:p>
            <a:pPr algn="l">
              <a:buFont typeface="Arial" panose="020B0604020202020204" pitchFamily="34" charset="0"/>
              <a:buChar char="•"/>
            </a:pPr>
            <a:r>
              <a:rPr lang="en-US" sz="2200" b="1" i="0">
                <a:solidFill>
                  <a:srgbClr val="212529"/>
                </a:solidFill>
                <a:effectLst/>
              </a:rPr>
              <a:t>E</a:t>
            </a:r>
            <a:r>
              <a:rPr lang="en-US" sz="2200" b="0" i="0">
                <a:solidFill>
                  <a:srgbClr val="212529"/>
                </a:solidFill>
                <a:effectLst/>
              </a:rPr>
              <a:t>quity is the consistent and systematic, fair, just and impartial treatment of all individuals.</a:t>
            </a:r>
          </a:p>
          <a:p>
            <a:pPr algn="l">
              <a:buFont typeface="Arial" panose="020B0604020202020204" pitchFamily="34" charset="0"/>
              <a:buChar char="•"/>
            </a:pPr>
            <a:r>
              <a:rPr lang="en-US" sz="2200" b="1" i="0">
                <a:solidFill>
                  <a:srgbClr val="212529"/>
                </a:solidFill>
                <a:effectLst/>
              </a:rPr>
              <a:t>I</a:t>
            </a:r>
            <a:r>
              <a:rPr lang="en-US" sz="2200" b="0" i="0">
                <a:solidFill>
                  <a:srgbClr val="212529"/>
                </a:solidFill>
                <a:effectLst/>
              </a:rPr>
              <a:t>nclusion is the recognition, appreciation, and use of the talents and skills of employees of all backgrounds.</a:t>
            </a:r>
          </a:p>
          <a:p>
            <a:pPr algn="l">
              <a:buFont typeface="Arial" panose="020B0604020202020204" pitchFamily="34" charset="0"/>
              <a:buChar char="•"/>
            </a:pPr>
            <a:r>
              <a:rPr lang="en-US" sz="2200" b="1" i="1">
                <a:solidFill>
                  <a:srgbClr val="212529"/>
                </a:solidFill>
                <a:effectLst/>
              </a:rPr>
              <a:t>A</a:t>
            </a:r>
            <a:r>
              <a:rPr lang="en-US" sz="2200" b="0" i="1">
                <a:solidFill>
                  <a:srgbClr val="212529"/>
                </a:solidFill>
                <a:effectLst/>
              </a:rPr>
              <a:t>ccessibility is the design, construction, development and maintenance of facilities, information and communication technology, programs and services so that all people, including people with disabilities, can fully and independently use them.</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FC5F0-840F-4DF1-8470-EED42C10D7B5}"/>
              </a:ext>
            </a:extLst>
          </p:cNvPr>
          <p:cNvSpPr>
            <a:spLocks noGrp="1"/>
          </p:cNvSpPr>
          <p:nvPr>
            <p:ph type="title"/>
          </p:nvPr>
        </p:nvSpPr>
        <p:spPr/>
        <p:txBody>
          <a:bodyPr/>
          <a:lstStyle/>
          <a:p>
            <a:r>
              <a:rPr lang="en-US" sz="4000" b="1" dirty="0">
                <a:solidFill>
                  <a:schemeClr val="accent2"/>
                </a:solidFill>
                <a:latin typeface="Calibri "/>
              </a:rPr>
              <a:t>Recent Cases  </a:t>
            </a:r>
          </a:p>
        </p:txBody>
      </p:sp>
      <p:sp>
        <p:nvSpPr>
          <p:cNvPr id="3" name="Content Placeholder 2">
            <a:extLst>
              <a:ext uri="{FF2B5EF4-FFF2-40B4-BE49-F238E27FC236}">
                <a16:creationId xmlns:a16="http://schemas.microsoft.com/office/drawing/2014/main" id="{85D1AB68-29C4-4578-A772-5A1B6C36A15C}"/>
              </a:ext>
            </a:extLst>
          </p:cNvPr>
          <p:cNvSpPr>
            <a:spLocks noGrp="1"/>
          </p:cNvSpPr>
          <p:nvPr>
            <p:ph idx="1"/>
          </p:nvPr>
        </p:nvSpPr>
        <p:spPr/>
        <p:txBody>
          <a:bodyPr/>
          <a:lstStyle/>
          <a:p>
            <a:r>
              <a:rPr lang="en-US" dirty="0"/>
              <a:t>US v. Madison Property (MN), January 2022, alleged denial of emotional assistance cat (FHA).</a:t>
            </a:r>
          </a:p>
          <a:p>
            <a:r>
              <a:rPr lang="en-US" dirty="0"/>
              <a:t>  US v. Premier Holdings, February 2023, denial of a Pit Bull as an ESA.  </a:t>
            </a:r>
          </a:p>
          <a:p>
            <a:r>
              <a:rPr lang="en-US" dirty="0"/>
              <a:t>The FHA and Section 504 analysis is “reasonable accommodation”, and per se prohibitions on breeds and size have been challenged.  </a:t>
            </a:r>
          </a:p>
        </p:txBody>
      </p:sp>
    </p:spTree>
    <p:extLst>
      <p:ext uri="{BB962C8B-B14F-4D97-AF65-F5344CB8AC3E}">
        <p14:creationId xmlns:p14="http://schemas.microsoft.com/office/powerpoint/2010/main" val="32496190"/>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58D98534-C8A9-445B-8371-256D80C45618}"/>
              </a:ext>
            </a:extLst>
          </p:cNvPr>
          <p:cNvSpPr>
            <a:spLocks noGrp="1"/>
          </p:cNvSpPr>
          <p:nvPr>
            <p:ph type="title"/>
          </p:nvPr>
        </p:nvSpPr>
        <p:spPr>
          <a:xfrm>
            <a:off x="304800" y="533400"/>
            <a:ext cx="8229600" cy="762000"/>
          </a:xfrm>
        </p:spPr>
        <p:txBody>
          <a:bodyPr/>
          <a:lstStyle/>
          <a:p>
            <a:pPr eaLnBrk="1" hangingPunct="1"/>
            <a:r>
              <a:rPr lang="en-US" altLang="en-US" sz="4000" b="1">
                <a:solidFill>
                  <a:schemeClr val="accent2"/>
                </a:solidFill>
                <a:latin typeface="Calibri "/>
              </a:rPr>
              <a:t>Implications </a:t>
            </a:r>
          </a:p>
        </p:txBody>
      </p:sp>
      <p:sp>
        <p:nvSpPr>
          <p:cNvPr id="77827" name="Content Placeholder 2">
            <a:extLst>
              <a:ext uri="{FF2B5EF4-FFF2-40B4-BE49-F238E27FC236}">
                <a16:creationId xmlns:a16="http://schemas.microsoft.com/office/drawing/2014/main" id="{B19C6980-671E-4897-B8DD-796E42CE73B3}"/>
              </a:ext>
            </a:extLst>
          </p:cNvPr>
          <p:cNvSpPr>
            <a:spLocks noGrp="1"/>
          </p:cNvSpPr>
          <p:nvPr>
            <p:ph idx="1"/>
          </p:nvPr>
        </p:nvSpPr>
        <p:spPr>
          <a:xfrm>
            <a:off x="228600" y="1219200"/>
            <a:ext cx="8305800" cy="4648200"/>
          </a:xfrm>
        </p:spPr>
        <p:txBody>
          <a:bodyPr/>
          <a:lstStyle/>
          <a:p>
            <a:pPr marL="742950" lvl="2" indent="-342900" eaLnBrk="1" hangingPunct="1"/>
            <a:r>
              <a:rPr lang="en-US" altLang="en-US"/>
              <a:t>Schools can require documentation from a qualified health professional confirming the animal is a support animal</a:t>
            </a:r>
          </a:p>
          <a:p>
            <a:pPr marL="742950" lvl="2" indent="-342900" eaLnBrk="1" hangingPunct="1"/>
            <a:r>
              <a:rPr lang="en-US" altLang="en-US"/>
              <a:t>Under the FHA and Section 504, an animal may only be excluded after an individualized inquiry that the specific animal poses a direct threat to the health, safety, or property of others</a:t>
            </a:r>
          </a:p>
          <a:p>
            <a:pPr marL="742950" lvl="2" indent="-342900" eaLnBrk="1" hangingPunct="1"/>
            <a:r>
              <a:rPr lang="en-US" altLang="en-US"/>
              <a:t>Under all laws, assistance animals do not need to certified, have completed training, wear an identifying tag or be on a leash or harness</a:t>
            </a:r>
          </a:p>
          <a:p>
            <a:pPr marL="742950" lvl="2" indent="-342900" eaLnBrk="1" hangingPunct="1"/>
            <a:r>
              <a:rPr lang="en-US" altLang="en-US"/>
              <a:t>However, there may be other limits that can be imposed (e.g. keeping animals with you at all times)  </a:t>
            </a:r>
          </a:p>
          <a:p>
            <a:pPr marL="342900" lvl="1" indent="-342900" eaLnBrk="1" hangingPunct="1">
              <a:buFont typeface="Wingdings" pitchFamily="2" charset="2"/>
              <a:buNone/>
            </a:pPr>
            <a:r>
              <a:rPr lang="en-US" altLang="en-US" sz="2400"/>
              <a:t>   </a:t>
            </a:r>
          </a:p>
          <a:p>
            <a:pPr eaLnBrk="1" hangingPunct="1"/>
            <a:endParaRPr lang="en-US" altLang="en-US"/>
          </a:p>
        </p:txBody>
      </p:sp>
      <p:sp>
        <p:nvSpPr>
          <p:cNvPr id="45060" name="Slide Number Placeholder 1">
            <a:extLst>
              <a:ext uri="{FF2B5EF4-FFF2-40B4-BE49-F238E27FC236}">
                <a16:creationId xmlns:a16="http://schemas.microsoft.com/office/drawing/2014/main" id="{F45F03D8-121C-4355-9EEA-C8328BF2846E}"/>
              </a:ext>
            </a:extLst>
          </p:cNvPr>
          <p:cNvSpPr>
            <a:spLocks noGrp="1"/>
          </p:cNvSpPr>
          <p:nvPr>
            <p:ph type="sldNum" sz="quarter" idx="4294967295"/>
          </p:nvPr>
        </p:nvSpPr>
        <p:spPr>
          <a:xfrm>
            <a:off x="7010400" y="6508750"/>
            <a:ext cx="2133600" cy="3222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eaLnBrk="1" hangingPunct="1">
              <a:spcBef>
                <a:spcPct val="0"/>
              </a:spcBef>
              <a:buFontTx/>
              <a:buNone/>
            </a:pPr>
            <a:fld id="{78811F99-D6A4-4698-BF8B-E05B9F4B8A10}" type="slidenum">
              <a:rPr lang="en-US" altLang="en-US" sz="1400">
                <a:solidFill>
                  <a:schemeClr val="bg1"/>
                </a:solidFill>
              </a:rPr>
              <a:pPr eaLnBrk="1" hangingPunct="1">
                <a:spcBef>
                  <a:spcPct val="0"/>
                </a:spcBef>
                <a:buFontTx/>
                <a:buNone/>
              </a:pPr>
              <a:t>71</a:t>
            </a:fld>
            <a:endParaRPr lang="en-US" altLang="en-US" sz="1400">
              <a:solidFill>
                <a:schemeClr val="bg1"/>
              </a:solidFill>
            </a:endParaRPr>
          </a:p>
        </p:txBody>
      </p:sp>
    </p:spTree>
    <p:extLst>
      <p:ext uri="{BB962C8B-B14F-4D97-AF65-F5344CB8AC3E}">
        <p14:creationId xmlns:p14="http://schemas.microsoft.com/office/powerpoint/2010/main" val="2378381405"/>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a:extLst>
              <a:ext uri="{FF2B5EF4-FFF2-40B4-BE49-F238E27FC236}">
                <a16:creationId xmlns:a16="http://schemas.microsoft.com/office/drawing/2014/main" id="{3B5D1C2A-9771-47A5-8731-E2DE55635941}"/>
              </a:ext>
            </a:extLst>
          </p:cNvPr>
          <p:cNvSpPr>
            <a:spLocks noGrp="1" noChangeArrowheads="1"/>
          </p:cNvSpPr>
          <p:nvPr>
            <p:ph type="ctrTitle"/>
          </p:nvPr>
        </p:nvSpPr>
        <p:spPr>
          <a:xfrm>
            <a:off x="685800" y="2584450"/>
            <a:ext cx="7772400" cy="1543050"/>
          </a:xfrm>
        </p:spPr>
        <p:txBody>
          <a:bodyPr/>
          <a:lstStyle/>
          <a:p>
            <a:pPr algn="ctr" eaLnBrk="1" hangingPunct="1"/>
            <a:r>
              <a:rPr lang="en-US" altLang="en-US" b="1"/>
              <a:t>Accessibility of Events </a:t>
            </a:r>
          </a:p>
        </p:txBody>
      </p:sp>
      <p:sp>
        <p:nvSpPr>
          <p:cNvPr id="22531" name="Slide Number Placeholder 1">
            <a:extLst>
              <a:ext uri="{FF2B5EF4-FFF2-40B4-BE49-F238E27FC236}">
                <a16:creationId xmlns:a16="http://schemas.microsoft.com/office/drawing/2014/main" id="{CC2B1096-6D2B-44A3-A781-99F3D90BD997}"/>
              </a:ext>
            </a:extLst>
          </p:cNvPr>
          <p:cNvSpPr>
            <a:spLocks noGrp="1" noChangeArrowheads="1"/>
          </p:cNvSpPr>
          <p:nvPr>
            <p:ph type="sldNum" sz="quarter" idx="10"/>
          </p:nvPr>
        </p:nvSpPr>
        <p:spPr bwMode="auto">
          <a:xfrm>
            <a:off x="7302500" y="6553200"/>
            <a:ext cx="1752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CE88575D-5D43-4FC3-84FD-EE9DF212D7EA}" type="slidenum">
              <a:rPr lang="en-US" smtClean="0"/>
              <a:pPr marL="0" marR="0" lvl="0" indent="0" algn="r" defTabSz="914400" rtl="0" eaLnBrk="1" fontAlgn="base" latinLnBrk="0" hangingPunct="1">
                <a:lnSpc>
                  <a:spcPct val="100000"/>
                </a:lnSpc>
                <a:spcBef>
                  <a:spcPct val="0"/>
                </a:spcBef>
                <a:spcAft>
                  <a:spcPct val="0"/>
                </a:spcAft>
                <a:buClrTx/>
                <a:buSzTx/>
                <a:buFontTx/>
                <a:buNone/>
                <a:defRPr/>
              </a:pPr>
              <a:t>72</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4694662"/>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EA01E9F9-E38C-4AC0-BBBE-61915BFDB584}"/>
              </a:ext>
            </a:extLst>
          </p:cNvPr>
          <p:cNvSpPr>
            <a:spLocks noGrp="1" noChangeArrowheads="1"/>
          </p:cNvSpPr>
          <p:nvPr>
            <p:ph type="title"/>
          </p:nvPr>
        </p:nvSpPr>
        <p:spPr/>
        <p:txBody>
          <a:bodyPr/>
          <a:lstStyle/>
          <a:p>
            <a:pPr eaLnBrk="1" hangingPunct="1"/>
            <a:r>
              <a:rPr lang="en-US" altLang="en-US" sz="3600" b="1"/>
              <a:t>All College  Programs and</a:t>
            </a:r>
            <a:br>
              <a:rPr lang="en-US" altLang="en-US" sz="3600" b="1"/>
            </a:br>
            <a:r>
              <a:rPr lang="en-US" altLang="en-US" sz="3600" b="1"/>
              <a:t> Services are Covered </a:t>
            </a:r>
          </a:p>
        </p:txBody>
      </p:sp>
      <p:sp>
        <p:nvSpPr>
          <p:cNvPr id="24579" name="Content Placeholder 2">
            <a:extLst>
              <a:ext uri="{FF2B5EF4-FFF2-40B4-BE49-F238E27FC236}">
                <a16:creationId xmlns:a16="http://schemas.microsoft.com/office/drawing/2014/main" id="{9B02EE72-FC26-461B-A59A-E3FD43BE9E60}"/>
              </a:ext>
            </a:extLst>
          </p:cNvPr>
          <p:cNvSpPr>
            <a:spLocks noGrp="1" noChangeArrowheads="1"/>
          </p:cNvSpPr>
          <p:nvPr>
            <p:ph idx="1"/>
          </p:nvPr>
        </p:nvSpPr>
        <p:spPr/>
        <p:txBody>
          <a:bodyPr/>
          <a:lstStyle/>
          <a:p>
            <a:pPr eaLnBrk="1" hangingPunct="1"/>
            <a:r>
              <a:rPr lang="en-US" altLang="en-US" dirty="0"/>
              <a:t>OCR has interpreted this as including:</a:t>
            </a:r>
          </a:p>
          <a:p>
            <a:pPr lvl="1"/>
            <a:r>
              <a:rPr lang="en-US" altLang="en-US" dirty="0"/>
              <a:t>Greek Housing and activities</a:t>
            </a:r>
          </a:p>
          <a:p>
            <a:pPr lvl="1"/>
            <a:r>
              <a:rPr lang="en-US" altLang="en-US" dirty="0"/>
              <a:t>Affiliated entities, such as the Alumni Association, and potentially other related entities, such as foundations.</a:t>
            </a:r>
          </a:p>
          <a:p>
            <a:r>
              <a:rPr lang="en-US" altLang="en-US" dirty="0"/>
              <a:t>Increased attention to events on and off-campus</a:t>
            </a:r>
          </a:p>
          <a:p>
            <a:endParaRPr lang="en-US" altLang="en-US" dirty="0"/>
          </a:p>
        </p:txBody>
      </p:sp>
      <p:sp>
        <p:nvSpPr>
          <p:cNvPr id="24580" name="Slide Number Placeholder 3">
            <a:extLst>
              <a:ext uri="{FF2B5EF4-FFF2-40B4-BE49-F238E27FC236}">
                <a16:creationId xmlns:a16="http://schemas.microsoft.com/office/drawing/2014/main" id="{BD5746DC-8649-45EA-8FBB-9502F1A6F650}"/>
              </a:ext>
            </a:extLst>
          </p:cNvPr>
          <p:cNvSpPr>
            <a:spLocks noGrp="1" noChangeArrowheads="1"/>
          </p:cNvSpPr>
          <p:nvPr>
            <p:ph type="sldNum" sz="quarter" idx="10"/>
          </p:nvPr>
        </p:nvSpPr>
        <p:spPr bwMode="auto">
          <a:xfrm>
            <a:off x="7302500" y="6553200"/>
            <a:ext cx="1752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CF91C4A7-9150-4362-96AC-3F0488D008A0}" type="slidenum">
              <a:rPr lang="en-US" smtClean="0"/>
              <a:pPr marL="0" marR="0" lvl="0" indent="0" algn="r" defTabSz="914400" rtl="0" eaLnBrk="1" fontAlgn="base" latinLnBrk="0" hangingPunct="1">
                <a:lnSpc>
                  <a:spcPct val="100000"/>
                </a:lnSpc>
                <a:spcBef>
                  <a:spcPct val="0"/>
                </a:spcBef>
                <a:spcAft>
                  <a:spcPct val="0"/>
                </a:spcAft>
                <a:buClrTx/>
                <a:buSzTx/>
                <a:buFontTx/>
                <a:buNone/>
                <a:defRPr/>
              </a:pPr>
              <a:t>73</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0847462"/>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4B047D17-4C60-43B7-975E-0912931D11D5}"/>
              </a:ext>
            </a:extLst>
          </p:cNvPr>
          <p:cNvSpPr>
            <a:spLocks noGrp="1" noChangeArrowheads="1"/>
          </p:cNvSpPr>
          <p:nvPr>
            <p:ph type="title"/>
          </p:nvPr>
        </p:nvSpPr>
        <p:spPr/>
        <p:txBody>
          <a:bodyPr/>
          <a:lstStyle/>
          <a:p>
            <a:pPr eaLnBrk="1" hangingPunct="1"/>
            <a:r>
              <a:rPr lang="en-US" altLang="en-US" sz="4000" b="1" dirty="0"/>
              <a:t>Non-Discrimination in Events</a:t>
            </a:r>
          </a:p>
        </p:txBody>
      </p:sp>
      <p:sp>
        <p:nvSpPr>
          <p:cNvPr id="25603" name="Content Placeholder 2">
            <a:extLst>
              <a:ext uri="{FF2B5EF4-FFF2-40B4-BE49-F238E27FC236}">
                <a16:creationId xmlns:a16="http://schemas.microsoft.com/office/drawing/2014/main" id="{E7887518-9DD9-4468-9A92-C1DF4069034C}"/>
              </a:ext>
            </a:extLst>
          </p:cNvPr>
          <p:cNvSpPr>
            <a:spLocks noGrp="1" noChangeArrowheads="1"/>
          </p:cNvSpPr>
          <p:nvPr>
            <p:ph idx="1"/>
          </p:nvPr>
        </p:nvSpPr>
        <p:spPr/>
        <p:txBody>
          <a:bodyPr/>
          <a:lstStyle/>
          <a:p>
            <a:pPr eaLnBrk="1" hangingPunct="1"/>
            <a:r>
              <a:rPr lang="en-US" altLang="en-US"/>
              <a:t>The basic rules for public events on campus (e.g. sports, theaters, concerns, conferences) or for events for invited guests, also  apply to meetings, events and activities off-campus. </a:t>
            </a:r>
          </a:p>
          <a:p>
            <a:pPr eaLnBrk="1" hangingPunct="1"/>
            <a:r>
              <a:rPr lang="en-US" altLang="en-US"/>
              <a:t>These include development, recruitment, alumni relations and any other programs or services of the school.  </a:t>
            </a:r>
          </a:p>
        </p:txBody>
      </p:sp>
      <p:sp>
        <p:nvSpPr>
          <p:cNvPr id="25604" name="Slide Number Placeholder 3">
            <a:extLst>
              <a:ext uri="{FF2B5EF4-FFF2-40B4-BE49-F238E27FC236}">
                <a16:creationId xmlns:a16="http://schemas.microsoft.com/office/drawing/2014/main" id="{CBD63A9E-B3A0-41FF-98D8-31BA284B3BE6}"/>
              </a:ext>
            </a:extLst>
          </p:cNvPr>
          <p:cNvSpPr>
            <a:spLocks noGrp="1" noChangeArrowheads="1"/>
          </p:cNvSpPr>
          <p:nvPr>
            <p:ph type="sldNum" sz="quarter" idx="10"/>
          </p:nvPr>
        </p:nvSpPr>
        <p:spPr bwMode="auto">
          <a:xfrm>
            <a:off x="7302500" y="6553200"/>
            <a:ext cx="1752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CF91C4A7-9150-4362-96AC-3F0488D008A0}" type="slidenum">
              <a:rPr lang="en-US" smtClean="0"/>
              <a:pPr marL="0" marR="0" lvl="0" indent="0" algn="r" defTabSz="914400" rtl="0" eaLnBrk="1" fontAlgn="base" latinLnBrk="0" hangingPunct="1">
                <a:lnSpc>
                  <a:spcPct val="100000"/>
                </a:lnSpc>
                <a:spcBef>
                  <a:spcPct val="0"/>
                </a:spcBef>
                <a:spcAft>
                  <a:spcPct val="0"/>
                </a:spcAft>
                <a:buClrTx/>
                <a:buSzTx/>
                <a:buFontTx/>
                <a:buNone/>
                <a:defRPr/>
              </a:pPr>
              <a:t>74</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6870612"/>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E598B2C0-4CA5-4225-AF2F-4ACCEC2CB4E5}"/>
              </a:ext>
            </a:extLst>
          </p:cNvPr>
          <p:cNvSpPr>
            <a:spLocks noGrp="1" noChangeArrowheads="1"/>
          </p:cNvSpPr>
          <p:nvPr>
            <p:ph type="title"/>
          </p:nvPr>
        </p:nvSpPr>
        <p:spPr/>
        <p:txBody>
          <a:bodyPr/>
          <a:lstStyle/>
          <a:p>
            <a:pPr eaLnBrk="1" hangingPunct="1"/>
            <a:r>
              <a:rPr lang="en-US" altLang="en-US" sz="4000" b="1"/>
              <a:t>Non-Discrimination in Events</a:t>
            </a:r>
          </a:p>
        </p:txBody>
      </p:sp>
      <p:sp>
        <p:nvSpPr>
          <p:cNvPr id="26627" name="Content Placeholder 2">
            <a:extLst>
              <a:ext uri="{FF2B5EF4-FFF2-40B4-BE49-F238E27FC236}">
                <a16:creationId xmlns:a16="http://schemas.microsoft.com/office/drawing/2014/main" id="{146AE8D8-E7DE-42EC-B5B7-717C8005B1E9}"/>
              </a:ext>
            </a:extLst>
          </p:cNvPr>
          <p:cNvSpPr>
            <a:spLocks noGrp="1" noChangeArrowheads="1"/>
          </p:cNvSpPr>
          <p:nvPr>
            <p:ph idx="1"/>
          </p:nvPr>
        </p:nvSpPr>
        <p:spPr/>
        <p:txBody>
          <a:bodyPr/>
          <a:lstStyle/>
          <a:p>
            <a:pPr eaLnBrk="1" hangingPunct="1"/>
            <a:r>
              <a:rPr lang="en-US" altLang="en-US"/>
              <a:t>No discrimination  based on disability.</a:t>
            </a:r>
          </a:p>
          <a:p>
            <a:pPr eaLnBrk="1" hangingPunct="1"/>
            <a:r>
              <a:rPr lang="en-US" altLang="en-US"/>
              <a:t>Provide auxiliary aids and services for accessible communication, or other reasonable accommodations, on request, unless there is some defense.</a:t>
            </a:r>
          </a:p>
          <a:p>
            <a:pPr eaLnBrk="1" hangingPunct="1"/>
            <a:r>
              <a:rPr lang="en-US" altLang="en-US"/>
              <a:t>Schedule events in accessible facilities  </a:t>
            </a:r>
          </a:p>
          <a:p>
            <a:pPr eaLnBrk="1" hangingPunct="1"/>
            <a:r>
              <a:rPr lang="en-US" altLang="en-US"/>
              <a:t>Cannot shift liability to the venue</a:t>
            </a:r>
          </a:p>
        </p:txBody>
      </p:sp>
      <p:sp>
        <p:nvSpPr>
          <p:cNvPr id="26628" name="Slide Number Placeholder 3">
            <a:extLst>
              <a:ext uri="{FF2B5EF4-FFF2-40B4-BE49-F238E27FC236}">
                <a16:creationId xmlns:a16="http://schemas.microsoft.com/office/drawing/2014/main" id="{3A5DDC0A-5B43-477E-B462-D97D100B3F66}"/>
              </a:ext>
            </a:extLst>
          </p:cNvPr>
          <p:cNvSpPr>
            <a:spLocks noGrp="1" noChangeArrowheads="1"/>
          </p:cNvSpPr>
          <p:nvPr>
            <p:ph type="sldNum" sz="quarter" idx="10"/>
          </p:nvPr>
        </p:nvSpPr>
        <p:spPr bwMode="auto">
          <a:xfrm>
            <a:off x="7302500" y="6553200"/>
            <a:ext cx="1752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CF91C4A7-9150-4362-96AC-3F0488D008A0}" type="slidenum">
              <a:rPr lang="en-US" smtClean="0"/>
              <a:pPr marL="0" marR="0" lvl="0" indent="0" algn="r" defTabSz="914400" rtl="0" eaLnBrk="1" fontAlgn="base" latinLnBrk="0" hangingPunct="1">
                <a:lnSpc>
                  <a:spcPct val="100000"/>
                </a:lnSpc>
                <a:spcBef>
                  <a:spcPct val="0"/>
                </a:spcBef>
                <a:spcAft>
                  <a:spcPct val="0"/>
                </a:spcAft>
                <a:buClrTx/>
                <a:buSzTx/>
                <a:buFontTx/>
                <a:buNone/>
                <a:defRPr/>
              </a:pPr>
              <a:t>75</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9966012"/>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A34AB27A-98BB-4877-8FE7-89EA0985EC82}"/>
              </a:ext>
            </a:extLst>
          </p:cNvPr>
          <p:cNvSpPr>
            <a:spLocks noGrp="1" noChangeArrowheads="1"/>
          </p:cNvSpPr>
          <p:nvPr>
            <p:ph type="title"/>
          </p:nvPr>
        </p:nvSpPr>
        <p:spPr/>
        <p:txBody>
          <a:bodyPr/>
          <a:lstStyle/>
          <a:p>
            <a:pPr eaLnBrk="1" hangingPunct="1"/>
            <a:r>
              <a:rPr lang="en-US" altLang="en-US" sz="4000" b="1" dirty="0"/>
              <a:t>Checklists and Surveys are Needed </a:t>
            </a:r>
          </a:p>
        </p:txBody>
      </p:sp>
      <p:sp>
        <p:nvSpPr>
          <p:cNvPr id="31747" name="Content Placeholder 2">
            <a:extLst>
              <a:ext uri="{FF2B5EF4-FFF2-40B4-BE49-F238E27FC236}">
                <a16:creationId xmlns:a16="http://schemas.microsoft.com/office/drawing/2014/main" id="{577CB18E-F9E2-4215-96B0-276EA35EEC49}"/>
              </a:ext>
            </a:extLst>
          </p:cNvPr>
          <p:cNvSpPr>
            <a:spLocks noGrp="1" noChangeArrowheads="1"/>
          </p:cNvSpPr>
          <p:nvPr>
            <p:ph idx="1"/>
          </p:nvPr>
        </p:nvSpPr>
        <p:spPr/>
        <p:txBody>
          <a:bodyPr/>
          <a:lstStyle/>
          <a:p>
            <a:pPr eaLnBrk="1" hangingPunct="1"/>
            <a:r>
              <a:rPr lang="en-US" altLang="en-US" sz="3000"/>
              <a:t>At most schools, the choice of venues for off campus events, or the accessibility of on-campus events, is de-decentralized. Most departments/programs/groups do not know what makes an “accessible” facility. </a:t>
            </a:r>
          </a:p>
          <a:p>
            <a:pPr eaLnBrk="1" hangingPunct="1"/>
            <a:r>
              <a:rPr lang="en-US" altLang="en-US" sz="3000"/>
              <a:t>An accessibility checklist is a needed tool for in</a:t>
            </a:r>
            <a:r>
              <a:rPr lang="en-US" altLang="en-US"/>
              <a:t>vestigating current or planned  facilities (online or in person ) and returning to facilities used in the past.  </a:t>
            </a:r>
          </a:p>
        </p:txBody>
      </p:sp>
      <p:sp>
        <p:nvSpPr>
          <p:cNvPr id="31748" name="Slide Number Placeholder 3">
            <a:extLst>
              <a:ext uri="{FF2B5EF4-FFF2-40B4-BE49-F238E27FC236}">
                <a16:creationId xmlns:a16="http://schemas.microsoft.com/office/drawing/2014/main" id="{33A14E6E-0E0C-4278-9201-011AE572D1A5}"/>
              </a:ext>
            </a:extLst>
          </p:cNvPr>
          <p:cNvSpPr>
            <a:spLocks noGrp="1" noChangeArrowheads="1"/>
          </p:cNvSpPr>
          <p:nvPr>
            <p:ph type="sldNum" sz="quarter" idx="10"/>
          </p:nvPr>
        </p:nvSpPr>
        <p:spPr bwMode="auto">
          <a:xfrm>
            <a:off x="7302500" y="6553200"/>
            <a:ext cx="1752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CF91C4A7-9150-4362-96AC-3F0488D008A0}" type="slidenum">
              <a:rPr lang="en-US" smtClean="0"/>
              <a:pPr marL="0" marR="0" lvl="0" indent="0" algn="r" defTabSz="914400" rtl="0" eaLnBrk="1" fontAlgn="base" latinLnBrk="0" hangingPunct="1">
                <a:lnSpc>
                  <a:spcPct val="100000"/>
                </a:lnSpc>
                <a:spcBef>
                  <a:spcPct val="0"/>
                </a:spcBef>
                <a:spcAft>
                  <a:spcPct val="0"/>
                </a:spcAft>
                <a:buClrTx/>
                <a:buSzTx/>
                <a:buFontTx/>
                <a:buNone/>
                <a:defRPr/>
              </a:pPr>
              <a:t>76</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0541722"/>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99A60511-8949-44C5-BDE9-C62CB8C76F26}"/>
              </a:ext>
            </a:extLst>
          </p:cNvPr>
          <p:cNvSpPr>
            <a:spLocks noGrp="1" noChangeArrowheads="1"/>
          </p:cNvSpPr>
          <p:nvPr>
            <p:ph type="title"/>
          </p:nvPr>
        </p:nvSpPr>
        <p:spPr/>
        <p:txBody>
          <a:bodyPr/>
          <a:lstStyle/>
          <a:p>
            <a:pPr eaLnBrk="1" hangingPunct="1"/>
            <a:r>
              <a:rPr lang="en-US" altLang="en-US" sz="4000" b="1"/>
              <a:t>No Exceptions </a:t>
            </a:r>
          </a:p>
        </p:txBody>
      </p:sp>
      <p:sp>
        <p:nvSpPr>
          <p:cNvPr id="34819" name="Content Placeholder 2">
            <a:extLst>
              <a:ext uri="{FF2B5EF4-FFF2-40B4-BE49-F238E27FC236}">
                <a16:creationId xmlns:a16="http://schemas.microsoft.com/office/drawing/2014/main" id="{E426AAB0-B229-49D9-9469-27C7280E4CA8}"/>
              </a:ext>
            </a:extLst>
          </p:cNvPr>
          <p:cNvSpPr>
            <a:spLocks noGrp="1" noChangeArrowheads="1"/>
          </p:cNvSpPr>
          <p:nvPr>
            <p:ph idx="1"/>
          </p:nvPr>
        </p:nvSpPr>
        <p:spPr/>
        <p:txBody>
          <a:bodyPr/>
          <a:lstStyle/>
          <a:p>
            <a:pPr eaLnBrk="1" hangingPunct="1"/>
            <a:r>
              <a:rPr lang="en-US" altLang="en-US" sz="3000"/>
              <a:t>Some historic houses and other venues are not accessible, especially to individuals with mobility impairments who use wheelchairs, scooters or walkers. Or if there is an accessible route, it is not a main entrance. </a:t>
            </a:r>
          </a:p>
          <a:p>
            <a:pPr eaLnBrk="1" hangingPunct="1"/>
            <a:r>
              <a:rPr lang="en-US" altLang="en-US" sz="3000"/>
              <a:t>Those facilities should not be used as  venues for events.  </a:t>
            </a:r>
          </a:p>
        </p:txBody>
      </p:sp>
      <p:sp>
        <p:nvSpPr>
          <p:cNvPr id="34820" name="Slide Number Placeholder 3">
            <a:extLst>
              <a:ext uri="{FF2B5EF4-FFF2-40B4-BE49-F238E27FC236}">
                <a16:creationId xmlns:a16="http://schemas.microsoft.com/office/drawing/2014/main" id="{E8EB0906-80AB-485F-8FCF-9D6876CD5761}"/>
              </a:ext>
            </a:extLst>
          </p:cNvPr>
          <p:cNvSpPr>
            <a:spLocks noGrp="1" noChangeArrowheads="1"/>
          </p:cNvSpPr>
          <p:nvPr>
            <p:ph type="sldNum" sz="quarter" idx="10"/>
          </p:nvPr>
        </p:nvSpPr>
        <p:spPr bwMode="auto">
          <a:xfrm>
            <a:off x="7302500" y="6553200"/>
            <a:ext cx="1752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CF91C4A7-9150-4362-96AC-3F0488D008A0}" type="slidenum">
              <a:rPr lang="en-US" smtClean="0"/>
              <a:pPr marL="0" marR="0" lvl="0" indent="0" algn="r" defTabSz="914400" rtl="0" eaLnBrk="1" fontAlgn="base" latinLnBrk="0" hangingPunct="1">
                <a:lnSpc>
                  <a:spcPct val="100000"/>
                </a:lnSpc>
                <a:spcBef>
                  <a:spcPct val="0"/>
                </a:spcBef>
                <a:spcAft>
                  <a:spcPct val="0"/>
                </a:spcAft>
                <a:buClrTx/>
                <a:buSzTx/>
                <a:buFontTx/>
                <a:buNone/>
                <a:defRPr/>
              </a:pPr>
              <a:t>77</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6865876"/>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a:extLst>
              <a:ext uri="{FF2B5EF4-FFF2-40B4-BE49-F238E27FC236}">
                <a16:creationId xmlns:a16="http://schemas.microsoft.com/office/drawing/2014/main" id="{71861A01-0E06-4192-845B-2932CFC6A800}"/>
              </a:ext>
            </a:extLst>
          </p:cNvPr>
          <p:cNvSpPr>
            <a:spLocks noGrp="1" noChangeArrowheads="1"/>
          </p:cNvSpPr>
          <p:nvPr>
            <p:ph type="ctrTitle"/>
          </p:nvPr>
        </p:nvSpPr>
        <p:spPr>
          <a:xfrm>
            <a:off x="914400" y="1447800"/>
            <a:ext cx="7543800" cy="2362200"/>
          </a:xfrm>
        </p:spPr>
        <p:txBody>
          <a:bodyPr/>
          <a:lstStyle/>
          <a:p>
            <a:pPr eaLnBrk="1" hangingPunct="1"/>
            <a:r>
              <a:rPr lang="en-US" altLang="en-US" b="1" dirty="0"/>
              <a:t>Other Common Issues  </a:t>
            </a:r>
          </a:p>
        </p:txBody>
      </p:sp>
      <p:sp>
        <p:nvSpPr>
          <p:cNvPr id="14339" name="Slide Number Placeholder 1">
            <a:extLst>
              <a:ext uri="{FF2B5EF4-FFF2-40B4-BE49-F238E27FC236}">
                <a16:creationId xmlns:a16="http://schemas.microsoft.com/office/drawing/2014/main" id="{259EFD1E-20E6-4E54-ACCA-A2DD42F675A4}"/>
              </a:ext>
            </a:extLst>
          </p:cNvPr>
          <p:cNvSpPr>
            <a:spLocks noGrp="1"/>
          </p:cNvSpPr>
          <p:nvPr>
            <p:ph type="sldNum" sz="quarter" idx="4294967295"/>
          </p:nvPr>
        </p:nvSpPr>
        <p:spPr>
          <a:xfrm>
            <a:off x="7010400" y="6477000"/>
            <a:ext cx="2133600" cy="2444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BD1CC775-AA36-4B07-B158-1DC346346CB4}" type="slidenum">
              <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78</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
        <p:nvSpPr>
          <p:cNvPr id="4" name="TextBox 3">
            <a:extLst>
              <a:ext uri="{FF2B5EF4-FFF2-40B4-BE49-F238E27FC236}">
                <a16:creationId xmlns:a16="http://schemas.microsoft.com/office/drawing/2014/main" id="{CD42FE79-13B9-4186-822F-CC9BE13591DC}"/>
              </a:ext>
            </a:extLst>
          </p:cNvPr>
          <p:cNvSpPr txBox="1"/>
          <p:nvPr/>
        </p:nvSpPr>
        <p:spPr>
          <a:xfrm>
            <a:off x="4306491" y="6107668"/>
            <a:ext cx="531018"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defRPr/>
            </a:pPr>
            <a:fld id="{0340818E-4593-4086-877C-990CD6526862}" type="slidenum">
              <a:rPr kumimoji="0" lang="en-US" sz="1800" b="0" i="0" u="none" strike="noStrike" kern="1200" cap="none" spc="0" normalizeH="0" baseline="0" noProof="0" smtClean="0">
                <a:ln>
                  <a:noFill/>
                </a:ln>
                <a:solidFill>
                  <a:srgbClr val="000000"/>
                </a:solidFill>
                <a:effectLst/>
                <a:uLnTx/>
                <a:uFillTx/>
                <a:latin typeface="Arial"/>
                <a:ea typeface="+mn-ea"/>
                <a:cs typeface="Arial"/>
              </a:rPr>
              <a:pPr marL="0" marR="0" lvl="0" indent="0" algn="l" defTabSz="914400" rtl="0" eaLnBrk="1" fontAlgn="base" latinLnBrk="0" hangingPunct="1">
                <a:lnSpc>
                  <a:spcPct val="100000"/>
                </a:lnSpc>
                <a:spcBef>
                  <a:spcPct val="0"/>
                </a:spcBef>
                <a:spcAft>
                  <a:spcPct val="0"/>
                </a:spcAft>
                <a:buClrTx/>
                <a:buSzTx/>
                <a:buFontTx/>
                <a:buNone/>
                <a:defRPr/>
              </a:pPr>
              <a:t>78</a:t>
            </a:fld>
            <a:endParaRPr kumimoji="0" lang="en-US" sz="1800" b="0" i="0" u="none" strike="noStrike" kern="1200" cap="none" spc="0" normalizeH="0" baseline="0" noProof="0">
              <a:ln>
                <a:noFill/>
              </a:ln>
              <a:solidFill>
                <a:srgbClr val="000000"/>
              </a:solidFill>
              <a:effectLst/>
              <a:uLnTx/>
              <a:uFillTx/>
              <a:latin typeface="Arial"/>
              <a:ea typeface="+mn-ea"/>
              <a:cs typeface="Arial"/>
            </a:endParaRP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14BDC-7EC8-4830-BC8B-4FF3342E941B}"/>
              </a:ext>
            </a:extLst>
          </p:cNvPr>
          <p:cNvSpPr>
            <a:spLocks noGrp="1"/>
          </p:cNvSpPr>
          <p:nvPr>
            <p:ph type="title"/>
          </p:nvPr>
        </p:nvSpPr>
        <p:spPr/>
        <p:txBody>
          <a:bodyPr/>
          <a:lstStyle/>
          <a:p>
            <a:r>
              <a:rPr lang="en-US" b="1"/>
              <a:t>Construction</a:t>
            </a:r>
            <a:r>
              <a:rPr lang="en-US"/>
              <a:t> </a:t>
            </a:r>
          </a:p>
        </p:txBody>
      </p:sp>
      <p:sp>
        <p:nvSpPr>
          <p:cNvPr id="3" name="Content Placeholder 2">
            <a:extLst>
              <a:ext uri="{FF2B5EF4-FFF2-40B4-BE49-F238E27FC236}">
                <a16:creationId xmlns:a16="http://schemas.microsoft.com/office/drawing/2014/main" id="{56904217-E708-49A4-BC05-0072B4DFCF08}"/>
              </a:ext>
            </a:extLst>
          </p:cNvPr>
          <p:cNvSpPr>
            <a:spLocks noGrp="1"/>
          </p:cNvSpPr>
          <p:nvPr>
            <p:ph idx="1"/>
          </p:nvPr>
        </p:nvSpPr>
        <p:spPr/>
        <p:txBody>
          <a:bodyPr/>
          <a:lstStyle/>
          <a:p>
            <a:r>
              <a:rPr lang="en-US"/>
              <a:t>New Construction has been required to be accessible under federal standards since the early 1990’s, under both the ADA an Section 504. </a:t>
            </a:r>
            <a:r>
              <a:rPr lang="en-US" b="1"/>
              <a:t>Strict liability</a:t>
            </a:r>
            <a:r>
              <a:rPr lang="en-US"/>
              <a:t>.</a:t>
            </a:r>
          </a:p>
          <a:p>
            <a:r>
              <a:rPr lang="en-US"/>
              <a:t>For private schools, alterations since 1992 have triggered additional obligations to make “path of travel” improvements (up to 20% added to the project cost) </a:t>
            </a:r>
          </a:p>
        </p:txBody>
      </p:sp>
    </p:spTree>
    <p:extLst>
      <p:ext uri="{BB962C8B-B14F-4D97-AF65-F5344CB8AC3E}">
        <p14:creationId xmlns:p14="http://schemas.microsoft.com/office/powerpoint/2010/main" val="165397358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D5C97-66A5-42D0-99A9-C67D38743EB2}"/>
              </a:ext>
            </a:extLst>
          </p:cNvPr>
          <p:cNvSpPr>
            <a:spLocks noGrp="1"/>
          </p:cNvSpPr>
          <p:nvPr>
            <p:ph type="title"/>
          </p:nvPr>
        </p:nvSpPr>
        <p:spPr/>
        <p:txBody>
          <a:bodyPr/>
          <a:lstStyle/>
          <a:p>
            <a:r>
              <a:rPr lang="en-US" sz="4000" b="1" dirty="0">
                <a:solidFill>
                  <a:schemeClr val="accent2"/>
                </a:solidFill>
              </a:rPr>
              <a:t>An Increased Focus on Disability and Accessibility </a:t>
            </a:r>
          </a:p>
        </p:txBody>
      </p:sp>
      <p:sp>
        <p:nvSpPr>
          <p:cNvPr id="3" name="Content Placeholder 2">
            <a:extLst>
              <a:ext uri="{FF2B5EF4-FFF2-40B4-BE49-F238E27FC236}">
                <a16:creationId xmlns:a16="http://schemas.microsoft.com/office/drawing/2014/main" id="{F6D6664E-30AC-4FA0-B4BD-623D2D1DF563}"/>
              </a:ext>
            </a:extLst>
          </p:cNvPr>
          <p:cNvSpPr>
            <a:spLocks noGrp="1"/>
          </p:cNvSpPr>
          <p:nvPr>
            <p:ph idx="1"/>
          </p:nvPr>
        </p:nvSpPr>
        <p:spPr/>
        <p:txBody>
          <a:bodyPr/>
          <a:lstStyle/>
          <a:p>
            <a:r>
              <a:rPr lang="en-US"/>
              <a:t>Much of the focus of the is DEI&amp;A in the federal workforce, but the administration’s terminology is working its way into all areas. </a:t>
            </a:r>
          </a:p>
          <a:p>
            <a:r>
              <a:rPr lang="en-US"/>
              <a:t>Disability Rights advocates were initially skeptical, but came around. </a:t>
            </a:r>
          </a:p>
          <a:p>
            <a:r>
              <a:rPr lang="en-US"/>
              <a:t>Disability was always part of diversity, equity and inclusion, but adding “&amp;A” raises visibility.    </a:t>
            </a:r>
          </a:p>
        </p:txBody>
      </p:sp>
    </p:spTree>
    <p:extLst>
      <p:ext uri="{BB962C8B-B14F-4D97-AF65-F5344CB8AC3E}">
        <p14:creationId xmlns:p14="http://schemas.microsoft.com/office/powerpoint/2010/main" val="2738476190"/>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14BDC-7EC8-4830-BC8B-4FF3342E941B}"/>
              </a:ext>
            </a:extLst>
          </p:cNvPr>
          <p:cNvSpPr>
            <a:spLocks noGrp="1"/>
          </p:cNvSpPr>
          <p:nvPr>
            <p:ph type="title"/>
          </p:nvPr>
        </p:nvSpPr>
        <p:spPr/>
        <p:txBody>
          <a:bodyPr/>
          <a:lstStyle/>
          <a:p>
            <a:r>
              <a:rPr lang="en-US" sz="4000" b="1"/>
              <a:t>Program Access v. </a:t>
            </a:r>
            <a:br>
              <a:rPr lang="en-US" sz="4000" b="1"/>
            </a:br>
            <a:r>
              <a:rPr lang="en-US" sz="4000" b="1"/>
              <a:t>Facilities Access</a:t>
            </a:r>
            <a:r>
              <a:rPr lang="en-US" sz="4000"/>
              <a:t> </a:t>
            </a:r>
          </a:p>
        </p:txBody>
      </p:sp>
      <p:sp>
        <p:nvSpPr>
          <p:cNvPr id="3" name="Content Placeholder 2">
            <a:extLst>
              <a:ext uri="{FF2B5EF4-FFF2-40B4-BE49-F238E27FC236}">
                <a16:creationId xmlns:a16="http://schemas.microsoft.com/office/drawing/2014/main" id="{56904217-E708-49A4-BC05-0072B4DFCF08}"/>
              </a:ext>
            </a:extLst>
          </p:cNvPr>
          <p:cNvSpPr>
            <a:spLocks noGrp="1"/>
          </p:cNvSpPr>
          <p:nvPr>
            <p:ph idx="1"/>
          </p:nvPr>
        </p:nvSpPr>
        <p:spPr/>
        <p:txBody>
          <a:bodyPr/>
          <a:lstStyle/>
          <a:p>
            <a:r>
              <a:rPr lang="en-US"/>
              <a:t>Section 504 and Title II require “program access”. In pre-1992 buildings, schools can relocate classes an events, or provide equivalents. </a:t>
            </a:r>
          </a:p>
          <a:p>
            <a:r>
              <a:rPr lang="en-US"/>
              <a:t>Private schools (K-12 and higher ed) have an ongoing obligation under ADA Title III to remove barriers where “readily achievable”. </a:t>
            </a:r>
          </a:p>
        </p:txBody>
      </p:sp>
    </p:spTree>
    <p:extLst>
      <p:ext uri="{BB962C8B-B14F-4D97-AF65-F5344CB8AC3E}">
        <p14:creationId xmlns:p14="http://schemas.microsoft.com/office/powerpoint/2010/main" val="624127139"/>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31E90-8F67-4BE3-9C52-C2B2B5703059}"/>
              </a:ext>
            </a:extLst>
          </p:cNvPr>
          <p:cNvSpPr>
            <a:spLocks noGrp="1"/>
          </p:cNvSpPr>
          <p:nvPr>
            <p:ph type="title"/>
          </p:nvPr>
        </p:nvSpPr>
        <p:spPr/>
        <p:txBody>
          <a:bodyPr/>
          <a:lstStyle/>
          <a:p>
            <a:r>
              <a:rPr lang="en-US" sz="4000" b="1"/>
              <a:t>Recent Enforcement </a:t>
            </a:r>
          </a:p>
        </p:txBody>
      </p:sp>
      <p:sp>
        <p:nvSpPr>
          <p:cNvPr id="3" name="Content Placeholder 2">
            <a:extLst>
              <a:ext uri="{FF2B5EF4-FFF2-40B4-BE49-F238E27FC236}">
                <a16:creationId xmlns:a16="http://schemas.microsoft.com/office/drawing/2014/main" id="{FAA38084-4A8E-42C2-B4C6-C2CBE38A6602}"/>
              </a:ext>
            </a:extLst>
          </p:cNvPr>
          <p:cNvSpPr>
            <a:spLocks noGrp="1"/>
          </p:cNvSpPr>
          <p:nvPr>
            <p:ph idx="1"/>
          </p:nvPr>
        </p:nvSpPr>
        <p:spPr/>
        <p:txBody>
          <a:bodyPr/>
          <a:lstStyle/>
          <a:p>
            <a:r>
              <a:rPr lang="en-US" dirty="0"/>
              <a:t>Tufts Medical Center</a:t>
            </a:r>
          </a:p>
          <a:p>
            <a:r>
              <a:rPr lang="en-US" dirty="0"/>
              <a:t>NYU (lack of accessible housing)</a:t>
            </a:r>
          </a:p>
          <a:p>
            <a:r>
              <a:rPr lang="en-US" dirty="0"/>
              <a:t>Some investigations are anonymous, or from visitors. Most are triggered by existing students</a:t>
            </a:r>
          </a:p>
          <a:p>
            <a:r>
              <a:rPr lang="en-US" dirty="0"/>
              <a:t>Complaints by students or visitors with mobility impairment  have the potential to trigger campus-wide investigations. </a:t>
            </a:r>
          </a:p>
        </p:txBody>
      </p:sp>
    </p:spTree>
    <p:extLst>
      <p:ext uri="{BB962C8B-B14F-4D97-AF65-F5344CB8AC3E}">
        <p14:creationId xmlns:p14="http://schemas.microsoft.com/office/powerpoint/2010/main" val="4186105247"/>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5F9D7F37-E312-4414-BF68-20E255AB6BCF}"/>
              </a:ext>
            </a:extLst>
          </p:cNvPr>
          <p:cNvSpPr>
            <a:spLocks noGrp="1" noChangeArrowheads="1"/>
          </p:cNvSpPr>
          <p:nvPr>
            <p:ph type="title"/>
          </p:nvPr>
        </p:nvSpPr>
        <p:spPr/>
        <p:txBody>
          <a:bodyPr/>
          <a:lstStyle/>
          <a:p>
            <a:pPr eaLnBrk="1" hangingPunct="1"/>
            <a:r>
              <a:rPr lang="en-US" altLang="en-US" sz="3600" b="1"/>
              <a:t>Maintenance of Accessible Features</a:t>
            </a:r>
          </a:p>
        </p:txBody>
      </p:sp>
      <p:sp>
        <p:nvSpPr>
          <p:cNvPr id="64515" name="Content Placeholder 2">
            <a:extLst>
              <a:ext uri="{FF2B5EF4-FFF2-40B4-BE49-F238E27FC236}">
                <a16:creationId xmlns:a16="http://schemas.microsoft.com/office/drawing/2014/main" id="{DA805A72-7BFB-489F-BFA5-2D6D67F9FADC}"/>
              </a:ext>
            </a:extLst>
          </p:cNvPr>
          <p:cNvSpPr>
            <a:spLocks noGrp="1" noChangeArrowheads="1"/>
          </p:cNvSpPr>
          <p:nvPr>
            <p:ph idx="1"/>
          </p:nvPr>
        </p:nvSpPr>
        <p:spPr/>
        <p:txBody>
          <a:bodyPr/>
          <a:lstStyle/>
          <a:p>
            <a:pPr eaLnBrk="1" hangingPunct="1"/>
            <a:r>
              <a:rPr lang="en-US" altLang="en-US" sz="2800" dirty="0"/>
              <a:t>ADA Cleanliness is always an important criteria in site selections. Recent DOJ settlement with Oasis Texas Brewing</a:t>
            </a:r>
          </a:p>
          <a:p>
            <a:pPr eaLnBrk="1" hangingPunct="1"/>
            <a:r>
              <a:rPr lang="en-US" altLang="en-US" sz="2800" dirty="0"/>
              <a:t>Common issues including movable objects in restrooms; maintenance of door force, cafeteria access and location of utensils, food, etc. </a:t>
            </a:r>
          </a:p>
          <a:p>
            <a:pPr eaLnBrk="1" hangingPunct="1"/>
            <a:r>
              <a:rPr lang="en-US" altLang="en-US" sz="2800" dirty="0"/>
              <a:t>Poorly maintained sidewalks and paths of travel.    </a:t>
            </a:r>
          </a:p>
        </p:txBody>
      </p:sp>
      <p:sp>
        <p:nvSpPr>
          <p:cNvPr id="64516" name="Slide Number Placeholder 3">
            <a:extLst>
              <a:ext uri="{FF2B5EF4-FFF2-40B4-BE49-F238E27FC236}">
                <a16:creationId xmlns:a16="http://schemas.microsoft.com/office/drawing/2014/main" id="{08955FB9-FB51-438E-84B5-F015DCBF8CC6}"/>
              </a:ext>
            </a:extLst>
          </p:cNvPr>
          <p:cNvSpPr>
            <a:spLocks noGrp="1" noChangeArrowheads="1"/>
          </p:cNvSpPr>
          <p:nvPr>
            <p:ph type="sldNum" sz="quarter" idx="10"/>
          </p:nvPr>
        </p:nvSpPr>
        <p:spPr bwMode="auto">
          <a:xfrm>
            <a:off x="7302500" y="6553200"/>
            <a:ext cx="1752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Arial"/>
                <a:ea typeface="+mn-ea"/>
                <a:cs typeface="Arial"/>
              </a:defRPr>
            </a:lvl1pPr>
            <a:lvl2pPr marL="457200" algn="l" rtl="0" fontAlgn="base">
              <a:spcBef>
                <a:spcPct val="0"/>
              </a:spcBef>
              <a:spcAft>
                <a:spcPct val="0"/>
              </a:spcAft>
              <a:defRPr kern="1200">
                <a:solidFill>
                  <a:schemeClr val="tx1"/>
                </a:solidFill>
                <a:latin typeface="Arial"/>
                <a:ea typeface="+mn-ea"/>
                <a:cs typeface="Arial"/>
              </a:defRPr>
            </a:lvl2pPr>
            <a:lvl3pPr marL="914400" algn="l" rtl="0" fontAlgn="base">
              <a:spcBef>
                <a:spcPct val="0"/>
              </a:spcBef>
              <a:spcAft>
                <a:spcPct val="0"/>
              </a:spcAft>
              <a:defRPr kern="1200">
                <a:solidFill>
                  <a:schemeClr val="tx1"/>
                </a:solidFill>
                <a:latin typeface="Arial"/>
                <a:ea typeface="+mn-ea"/>
                <a:cs typeface="Arial"/>
              </a:defRPr>
            </a:lvl3pPr>
            <a:lvl4pPr marL="1371600" algn="l" rtl="0" fontAlgn="base">
              <a:spcBef>
                <a:spcPct val="0"/>
              </a:spcBef>
              <a:spcAft>
                <a:spcPct val="0"/>
              </a:spcAft>
              <a:defRPr kern="1200">
                <a:solidFill>
                  <a:schemeClr val="tx1"/>
                </a:solidFill>
                <a:latin typeface="Arial"/>
                <a:ea typeface="+mn-ea"/>
                <a:cs typeface="Arial"/>
              </a:defRPr>
            </a:lvl4pPr>
            <a:lvl5pPr marL="1828800" algn="l" rtl="0" fontAlgn="base">
              <a:spcBef>
                <a:spcPct val="0"/>
              </a:spcBef>
              <a:spcAft>
                <a:spcPct val="0"/>
              </a:spcAft>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CF91C4A7-9150-4362-96AC-3F0488D008A0}" type="slidenum">
              <a:rPr lang="en-US" smtClean="0"/>
              <a:pPr marL="0" marR="0" lvl="0" indent="0" algn="r" defTabSz="914400" rtl="0" eaLnBrk="1" fontAlgn="base" latinLnBrk="0" hangingPunct="1">
                <a:lnSpc>
                  <a:spcPct val="100000"/>
                </a:lnSpc>
                <a:spcBef>
                  <a:spcPct val="0"/>
                </a:spcBef>
                <a:spcAft>
                  <a:spcPct val="0"/>
                </a:spcAft>
                <a:buClrTx/>
                <a:buSzTx/>
                <a:buFontTx/>
                <a:buNone/>
                <a:defRPr/>
              </a:pPr>
              <a:t>82</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1367381"/>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BD8F-2EB7-63CF-1195-F7157BB97676}"/>
              </a:ext>
            </a:extLst>
          </p:cNvPr>
          <p:cNvSpPr>
            <a:spLocks noGrp="1"/>
          </p:cNvSpPr>
          <p:nvPr>
            <p:ph type="title"/>
          </p:nvPr>
        </p:nvSpPr>
        <p:spPr/>
        <p:txBody>
          <a:bodyPr/>
          <a:lstStyle/>
          <a:p>
            <a:r>
              <a:rPr lang="en-US" sz="4000" b="1" dirty="0"/>
              <a:t>Transportation </a:t>
            </a:r>
          </a:p>
        </p:txBody>
      </p:sp>
      <p:sp>
        <p:nvSpPr>
          <p:cNvPr id="3" name="Content Placeholder 2">
            <a:extLst>
              <a:ext uri="{FF2B5EF4-FFF2-40B4-BE49-F238E27FC236}">
                <a16:creationId xmlns:a16="http://schemas.microsoft.com/office/drawing/2014/main" id="{1FEF4176-19DE-E54B-B52C-EB76AD621A22}"/>
              </a:ext>
            </a:extLst>
          </p:cNvPr>
          <p:cNvSpPr>
            <a:spLocks noGrp="1"/>
          </p:cNvSpPr>
          <p:nvPr>
            <p:ph idx="1"/>
          </p:nvPr>
        </p:nvSpPr>
        <p:spPr/>
        <p:txBody>
          <a:bodyPr/>
          <a:lstStyle/>
          <a:p>
            <a:r>
              <a:rPr lang="en-US" dirty="0"/>
              <a:t>The rules for accessibility of fixed-route systems are pretty clear. Issues arise with </a:t>
            </a:r>
          </a:p>
          <a:p>
            <a:pPr lvl="1"/>
            <a:r>
              <a:rPr lang="en-US" sz="3200" dirty="0"/>
              <a:t>Transport to football games, other events</a:t>
            </a:r>
          </a:p>
          <a:p>
            <a:pPr lvl="1"/>
            <a:r>
              <a:rPr lang="en-US" sz="3200" dirty="0"/>
              <a:t>After hours services</a:t>
            </a:r>
          </a:p>
          <a:p>
            <a:pPr lvl="1"/>
            <a:r>
              <a:rPr lang="en-US" sz="3200" dirty="0"/>
              <a:t>Students who want “medical transport” for everything  </a:t>
            </a:r>
          </a:p>
        </p:txBody>
      </p:sp>
    </p:spTree>
    <p:extLst>
      <p:ext uri="{BB962C8B-B14F-4D97-AF65-F5344CB8AC3E}">
        <p14:creationId xmlns:p14="http://schemas.microsoft.com/office/powerpoint/2010/main" val="3400885321"/>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a:extLst>
              <a:ext uri="{FF2B5EF4-FFF2-40B4-BE49-F238E27FC236}">
                <a16:creationId xmlns:a16="http://schemas.microsoft.com/office/drawing/2014/main" id="{F0D784FB-DDE7-464C-AF56-19C20000EE91}"/>
              </a:ext>
            </a:extLst>
          </p:cNvPr>
          <p:cNvSpPr>
            <a:spLocks noGrp="1" noChangeArrowheads="1"/>
          </p:cNvSpPr>
          <p:nvPr>
            <p:ph type="title"/>
          </p:nvPr>
        </p:nvSpPr>
        <p:spPr/>
        <p:txBody>
          <a:bodyPr/>
          <a:lstStyle/>
          <a:p>
            <a:pPr eaLnBrk="1" hangingPunct="1"/>
            <a:r>
              <a:rPr lang="en-US" altLang="en-US" sz="4000" b="1"/>
              <a:t>Questions?</a:t>
            </a:r>
          </a:p>
        </p:txBody>
      </p:sp>
      <p:pic>
        <p:nvPicPr>
          <p:cNvPr id="52227" name="Picture 4">
            <a:extLst>
              <a:ext uri="{FF2B5EF4-FFF2-40B4-BE49-F238E27FC236}">
                <a16:creationId xmlns:a16="http://schemas.microsoft.com/office/drawing/2014/main" id="{384FC61B-EED7-4908-926F-151E8CB12A1B}"/>
              </a:ext>
            </a:extLst>
          </p:cNvPr>
          <p:cNvPicPr>
            <a:picLocks noGrp="1" noChangeAspect="1" noChangeArrowheads="1" noCrop="1"/>
          </p:cNvPicPr>
          <p:nvPr>
            <p:ph idx="1"/>
          </p:nvPr>
        </p:nvPicPr>
        <p:blipFill>
          <a:blip r:embed="rId3">
            <a:extLst>
              <a:ext uri="{28A0092B-C50C-407E-A947-70E740481C1C}">
                <a14:useLocalDpi xmlns:a14="http://schemas.microsoft.com/office/drawing/2010/main" val="0"/>
              </a:ext>
            </a:extLst>
          </a:blip>
          <a:stretch>
            <a:fillRect/>
          </a:stretch>
        </p:blipFill>
        <p:spPr>
          <a:xfrm>
            <a:off x="2743200" y="2209800"/>
            <a:ext cx="3505200" cy="3200400"/>
          </a:xfrm>
          <a:noFill/>
        </p:spPr>
      </p:pic>
    </p:spTree>
    <p:extLst>
      <p:ext uri="{BB962C8B-B14F-4D97-AF65-F5344CB8AC3E}">
        <p14:creationId xmlns:p14="http://schemas.microsoft.com/office/powerpoint/2010/main" val="562574487"/>
      </p:ext>
    </p:extLst>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65F4712E-70AA-4BFB-8401-242CC11F6B3B}"/>
              </a:ext>
            </a:extLst>
          </p:cNvPr>
          <p:cNvSpPr>
            <a:spLocks noGrp="1" noChangeArrowheads="1"/>
          </p:cNvSpPr>
          <p:nvPr>
            <p:ph type="title"/>
          </p:nvPr>
        </p:nvSpPr>
        <p:spPr>
          <a:xfrm>
            <a:off x="228600" y="838200"/>
            <a:ext cx="8229600" cy="685800"/>
          </a:xfrm>
        </p:spPr>
        <p:txBody>
          <a:bodyPr/>
          <a:lstStyle/>
          <a:p>
            <a:pPr eaLnBrk="1" hangingPunct="1"/>
            <a:r>
              <a:rPr lang="en-US" altLang="en-US" sz="3600" b="1"/>
              <a:t>Contact Information</a:t>
            </a:r>
          </a:p>
        </p:txBody>
      </p:sp>
      <p:sp>
        <p:nvSpPr>
          <p:cNvPr id="73731" name="Rectangle 3">
            <a:extLst>
              <a:ext uri="{FF2B5EF4-FFF2-40B4-BE49-F238E27FC236}">
                <a16:creationId xmlns:a16="http://schemas.microsoft.com/office/drawing/2014/main" id="{731442F0-C1F3-410F-A198-0F94C6BDF60D}"/>
              </a:ext>
            </a:extLst>
          </p:cNvPr>
          <p:cNvSpPr>
            <a:spLocks noGrp="1" noChangeArrowheads="1"/>
          </p:cNvSpPr>
          <p:nvPr>
            <p:ph idx="1"/>
          </p:nvPr>
        </p:nvSpPr>
        <p:spPr>
          <a:xfrm>
            <a:off x="457200" y="1676400"/>
            <a:ext cx="8229600" cy="4648200"/>
          </a:xfrm>
        </p:spPr>
        <p:txBody>
          <a:bodyPr/>
          <a:lstStyle/>
          <a:p>
            <a:pPr eaLnBrk="1" hangingPunct="1">
              <a:lnSpc>
                <a:spcPct val="80000"/>
              </a:lnSpc>
              <a:buFontTx/>
              <a:buNone/>
            </a:pPr>
            <a:r>
              <a:rPr lang="en-US" altLang="en-US" sz="2800" b="1"/>
              <a:t>Robert L. Duston</a:t>
            </a:r>
            <a:endParaRPr lang="en-US" altLang="en-US" sz="2800"/>
          </a:p>
          <a:p>
            <a:pPr eaLnBrk="1" hangingPunct="1">
              <a:lnSpc>
                <a:spcPct val="80000"/>
              </a:lnSpc>
              <a:buFontTx/>
              <a:buNone/>
            </a:pPr>
            <a:r>
              <a:rPr lang="en-US" altLang="en-US" sz="2800"/>
              <a:t>	202.342.3415 (o)</a:t>
            </a:r>
          </a:p>
          <a:p>
            <a:pPr eaLnBrk="1" hangingPunct="1">
              <a:lnSpc>
                <a:spcPct val="80000"/>
              </a:lnSpc>
              <a:buFontTx/>
              <a:buNone/>
            </a:pPr>
            <a:r>
              <a:rPr lang="en-US" altLang="en-US" sz="2800"/>
              <a:t>    703.338.6353 (c)</a:t>
            </a:r>
          </a:p>
          <a:p>
            <a:pPr eaLnBrk="1" hangingPunct="1">
              <a:lnSpc>
                <a:spcPct val="80000"/>
              </a:lnSpc>
              <a:buFontTx/>
              <a:buNone/>
            </a:pPr>
            <a:r>
              <a:rPr lang="en-US" altLang="en-US" sz="2800"/>
              <a:t>	rob.duston@saul.com</a:t>
            </a:r>
          </a:p>
          <a:p>
            <a:pPr eaLnBrk="1" hangingPunct="1">
              <a:lnSpc>
                <a:spcPct val="80000"/>
              </a:lnSpc>
              <a:buFontTx/>
              <a:buNone/>
            </a:pPr>
            <a:endParaRPr lang="en-US" altLang="en-US" sz="2400"/>
          </a:p>
          <a:p>
            <a:pPr eaLnBrk="1" hangingPunct="1">
              <a:lnSpc>
                <a:spcPct val="80000"/>
              </a:lnSpc>
              <a:buFontTx/>
              <a:buNone/>
            </a:pPr>
            <a:r>
              <a:rPr lang="en-US" altLang="en-US" sz="2400"/>
              <a:t>	To access Alerts and other information on our Higher Education, K-12 and Labor and Employment practices,  go to www.saul.com, click “Industries/Practices” and then the applicable group.  </a:t>
            </a:r>
          </a:p>
        </p:txBody>
      </p:sp>
      <p:sp>
        <p:nvSpPr>
          <p:cNvPr id="73732" name="Slide Number Placeholder 1">
            <a:extLst>
              <a:ext uri="{FF2B5EF4-FFF2-40B4-BE49-F238E27FC236}">
                <a16:creationId xmlns:a16="http://schemas.microsoft.com/office/drawing/2014/main" id="{8D303F35-D81C-45FF-A94D-BA8462414148}"/>
              </a:ext>
            </a:extLst>
          </p:cNvPr>
          <p:cNvSpPr>
            <a:spLocks noGrp="1"/>
          </p:cNvSpPr>
          <p:nvPr>
            <p:ph type="sldNum" sz="quarter" idx="12"/>
          </p:nvPr>
        </p:nvSpPr>
        <p:spPr bwMode="auto">
          <a:xfrm>
            <a:off x="6553200" y="6508750"/>
            <a:ext cx="2133600" cy="322263"/>
          </a:xfrm>
          <a:prstGeom prst="rect">
            <a:avLst/>
          </a:prstGeom>
          <a:noFill/>
          <a:ln w="9525">
            <a:noFill/>
            <a:miter lim="800000"/>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400" kern="1200">
                <a:solidFill>
                  <a:schemeClr val="bg1"/>
                </a:solidFill>
                <a:latin typeface="Georgia"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Georgia"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Georgia"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Georgia"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Georgia"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eorgia"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eorgia"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eorgia"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eorgia" pitchFamily="18" charset="0"/>
                <a:ea typeface="+mn-ea"/>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AD4AE6A6-AB7D-4916-AC0D-7DFBFCF5BC12}" type="slidenum">
              <a:rPr kumimoji="0" lang="en-US" altLang="en-US" sz="1400" b="0" i="0" u="none" strike="noStrike" kern="1200" cap="none" spc="0" normalizeH="0" baseline="0" noProof="0" smtClean="0">
                <a:ln>
                  <a:noFill/>
                </a:ln>
                <a:solidFill>
                  <a:srgbClr val="FFFFFF"/>
                </a:solidFill>
                <a:effectLst/>
                <a:uLnTx/>
                <a:uFillTx/>
                <a:latin typeface="Georgia"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85</a:t>
            </a:fld>
            <a:endParaRPr kumimoji="0" lang="en-US" altLang="en-US" sz="1400" b="0" i="0" u="none" strike="noStrike" kern="1200" cap="none" spc="0" normalizeH="0" baseline="0" noProof="0">
              <a:ln>
                <a:noFill/>
              </a:ln>
              <a:solidFill>
                <a:srgbClr val="FFFFFF"/>
              </a:solidFill>
              <a:effectLst/>
              <a:uLnTx/>
              <a:uFillTx/>
              <a:latin typeface="Georgia" pitchFamily="18" charset="0"/>
              <a:ea typeface="+mn-ea"/>
              <a:cs typeface="Arial" panose="020B0604020202020204" pitchFamily="34" charset="0"/>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228600" y="761999"/>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13327C"/>
                </a:solidFill>
                <a:effectLst/>
                <a:uLnTx/>
                <a:uFillTx/>
                <a:latin typeface="Calibri" panose="020F0502020204030204"/>
                <a:ea typeface="+mn-ea"/>
                <a:cs typeface="Arial"/>
              </a:rPr>
              <a:t>Baltimore</a:t>
            </a:r>
            <a:br>
              <a:rPr kumimoji="0" lang="en-US" altLang="en-US" sz="1200" b="1" i="0" u="none" strike="noStrike" kern="1200" cap="none" spc="0" normalizeH="0" baseline="0" noProof="0">
                <a:ln>
                  <a:noFill/>
                </a:ln>
                <a:solidFill>
                  <a:srgbClr val="13327C"/>
                </a:solidFill>
                <a:effectLst/>
                <a:uLnTx/>
                <a:uFillTx/>
                <a:latin typeface="Calibri" panose="020F0502020204030204"/>
                <a:ea typeface="+mn-ea"/>
                <a:cs typeface="Arial"/>
              </a:rPr>
            </a:br>
            <a:r>
              <a:rPr kumimoji="0" lang="en-US" sz="1000" b="0" i="0" u="none" strike="noStrike" kern="1200" cap="none" spc="0" normalizeH="0" baseline="0" noProof="0">
                <a:ln>
                  <a:noFill/>
                </a:ln>
                <a:solidFill>
                  <a:srgbClr val="000000"/>
                </a:solidFill>
                <a:effectLst/>
                <a:uLnTx/>
                <a:uFillTx/>
                <a:latin typeface="Calibri" panose="020F0502020204030204"/>
                <a:ea typeface="+mn-ea"/>
                <a:cs typeface="Arial"/>
              </a:rPr>
              <a:t>1001 Fleet Street</a:t>
            </a:r>
            <a:br>
              <a:rPr kumimoji="0" lang="en-US" sz="1000" b="0" i="0" u="none" strike="noStrike" kern="1200" cap="none" spc="0" normalizeH="0" baseline="0" noProof="0">
                <a:ln>
                  <a:noFill/>
                </a:ln>
                <a:solidFill>
                  <a:srgbClr val="000000"/>
                </a:solidFill>
                <a:effectLst/>
                <a:uLnTx/>
                <a:uFillTx/>
                <a:latin typeface="Calibri" panose="020F0502020204030204"/>
                <a:ea typeface="+mn-ea"/>
                <a:cs typeface="Arial"/>
              </a:rPr>
            </a:br>
            <a:r>
              <a:rPr kumimoji="0" lang="en-US" sz="1000" b="0" i="0" u="none" strike="noStrike" kern="1200" cap="none" spc="0" normalizeH="0" baseline="0" noProof="0">
                <a:ln>
                  <a:noFill/>
                </a:ln>
                <a:solidFill>
                  <a:srgbClr val="000000"/>
                </a:solidFill>
                <a:effectLst/>
                <a:uLnTx/>
                <a:uFillTx/>
                <a:latin typeface="Calibri" panose="020F0502020204030204"/>
                <a:ea typeface="+mn-ea"/>
                <a:cs typeface="Arial"/>
              </a:rPr>
              <a:t>9th Floor</a:t>
            </a:r>
            <a:br>
              <a:rPr kumimoji="0" lang="en-US" sz="1000" b="0" i="0" u="none" strike="noStrike" kern="1200" cap="none" spc="0" normalizeH="0" baseline="0" noProof="0">
                <a:ln>
                  <a:noFill/>
                </a:ln>
                <a:solidFill>
                  <a:srgbClr val="000000"/>
                </a:solidFill>
                <a:effectLst/>
                <a:uLnTx/>
                <a:uFillTx/>
                <a:latin typeface="Calibri" panose="020F0502020204030204"/>
                <a:ea typeface="+mn-ea"/>
                <a:cs typeface="Arial"/>
              </a:rPr>
            </a:br>
            <a:r>
              <a:rPr kumimoji="0" lang="en-US" sz="1000" b="0" i="0" u="none" strike="noStrike" kern="1200" cap="none" spc="0" normalizeH="0" baseline="0" noProof="0">
                <a:ln>
                  <a:noFill/>
                </a:ln>
                <a:solidFill>
                  <a:srgbClr val="000000"/>
                </a:solidFill>
                <a:effectLst/>
                <a:uLnTx/>
                <a:uFillTx/>
                <a:latin typeface="Calibri" panose="020F0502020204030204"/>
                <a:ea typeface="+mn-ea"/>
                <a:cs typeface="Arial"/>
              </a:rPr>
              <a:t>Baltimore, MD 21202</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 T: 410.332.8600 • F: 410.332.8862</a:t>
            </a:r>
          </a:p>
        </p:txBody>
      </p:sp>
      <p:sp>
        <p:nvSpPr>
          <p:cNvPr id="17" name="Rectangle 5"/>
          <p:cNvSpPr>
            <a:spLocks noChangeArrowheads="1"/>
          </p:cNvSpPr>
          <p:nvPr/>
        </p:nvSpPr>
        <p:spPr bwMode="auto">
          <a:xfrm>
            <a:off x="2362200" y="761998"/>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Boston</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131 Dartmouth Street</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Suite 501</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Boston, MA 02116</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617.723.3300 • F:617. 723.4151</a:t>
            </a:r>
          </a:p>
        </p:txBody>
      </p:sp>
      <p:sp>
        <p:nvSpPr>
          <p:cNvPr id="18" name="Rectangle 5"/>
          <p:cNvSpPr>
            <a:spLocks noChangeArrowheads="1"/>
          </p:cNvSpPr>
          <p:nvPr/>
        </p:nvSpPr>
        <p:spPr bwMode="auto">
          <a:xfrm>
            <a:off x="4495800" y="762000"/>
            <a:ext cx="20574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Chesterbrook</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1200 Liberty Ridge Drive </a:t>
            </a:r>
            <a:b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b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Suite 200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Wayne, PA 19087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 T: 610.251.5050 •  F:610.651.5930</a:t>
            </a:r>
          </a:p>
        </p:txBody>
      </p:sp>
      <p:sp>
        <p:nvSpPr>
          <p:cNvPr id="20" name="Rectangle 5"/>
          <p:cNvSpPr>
            <a:spLocks noChangeArrowheads="1"/>
          </p:cNvSpPr>
          <p:nvPr/>
        </p:nvSpPr>
        <p:spPr bwMode="auto">
          <a:xfrm>
            <a:off x="304800" y="1828798"/>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Fort Lauderdale</a:t>
            </a:r>
          </a:p>
          <a:p>
            <a:pPr marL="0" marR="0" lvl="0" indent="0" algn="ctr" defTabSz="914400" rtl="0" eaLnBrk="1" fontAlgn="base" latinLnBrk="0" hangingPunct="1">
              <a:lnSpc>
                <a:spcPct val="100000"/>
              </a:lnSpc>
              <a:spcBef>
                <a:spcPct val="0"/>
              </a:spcBef>
              <a:spcAft>
                <a:spcPct val="0"/>
              </a:spcAft>
              <a:buClrTx/>
              <a:buSzTx/>
              <a:buFontTx/>
              <a:buNone/>
              <a:defRPr/>
            </a:pPr>
            <a:r>
              <a:rPr kumimoji="0" lang="fr-FR" altLang="en-US" sz="1000" b="0" i="0" u="none" strike="noStrike" kern="1200" cap="none" spc="0" normalizeH="0" baseline="0" noProof="0">
                <a:ln>
                  <a:noFill/>
                </a:ln>
                <a:solidFill>
                  <a:srgbClr val="000000"/>
                </a:solidFill>
                <a:effectLst/>
                <a:uLnTx/>
                <a:uFillTx/>
                <a:latin typeface="Calibri" panose="020F0502020204030204"/>
                <a:ea typeface="+mn-ea"/>
                <a:cs typeface="Arial"/>
              </a:rPr>
              <a:t>200 E. Las Olas Blvd.</a:t>
            </a:r>
          </a:p>
          <a:p>
            <a:pPr marL="0" marR="0" lvl="0" indent="0" algn="ctr" defTabSz="914400" rtl="0" eaLnBrk="1" fontAlgn="base" latinLnBrk="0" hangingPunct="1">
              <a:lnSpc>
                <a:spcPct val="100000"/>
              </a:lnSpc>
              <a:spcBef>
                <a:spcPct val="0"/>
              </a:spcBef>
              <a:spcAft>
                <a:spcPct val="0"/>
              </a:spcAft>
              <a:buClrTx/>
              <a:buSzTx/>
              <a:buFontTx/>
              <a:buNone/>
              <a:defRPr/>
            </a:pPr>
            <a:r>
              <a:rPr kumimoji="0" lang="fr-FR" altLang="en-US" sz="1000" b="0" i="0" u="none" strike="noStrike" kern="1200" cap="none" spc="0" normalizeH="0" baseline="0" noProof="0">
                <a:ln>
                  <a:noFill/>
                </a:ln>
                <a:solidFill>
                  <a:srgbClr val="000000"/>
                </a:solidFill>
                <a:effectLst/>
                <a:uLnTx/>
                <a:uFillTx/>
                <a:latin typeface="Calibri" panose="020F0502020204030204"/>
                <a:ea typeface="+mn-ea"/>
                <a:cs typeface="Arial"/>
              </a:rPr>
              <a:t>Suite 1000</a:t>
            </a:r>
          </a:p>
          <a:p>
            <a:pPr marL="0" marR="0" lvl="0" indent="0" algn="ctr" defTabSz="914400" rtl="0" eaLnBrk="1" fontAlgn="base" latinLnBrk="0" hangingPunct="1">
              <a:lnSpc>
                <a:spcPct val="100000"/>
              </a:lnSpc>
              <a:spcBef>
                <a:spcPct val="0"/>
              </a:spcBef>
              <a:spcAft>
                <a:spcPct val="0"/>
              </a:spcAft>
              <a:buClrTx/>
              <a:buSzTx/>
              <a:buFontTx/>
              <a:buNone/>
              <a:defRPr/>
            </a:pPr>
            <a:r>
              <a:rPr kumimoji="0" lang="fr-FR" altLang="en-US" sz="1000" b="0" i="0" u="none" strike="noStrike" kern="1200" cap="none" spc="0" normalizeH="0" baseline="0" noProof="0">
                <a:ln>
                  <a:noFill/>
                </a:ln>
                <a:solidFill>
                  <a:srgbClr val="000000"/>
                </a:solidFill>
                <a:effectLst/>
                <a:uLnTx/>
                <a:uFillTx/>
                <a:latin typeface="Calibri" panose="020F0502020204030204"/>
                <a:ea typeface="+mn-ea"/>
                <a:cs typeface="Arial"/>
              </a:rPr>
              <a:t>Fort Lauderdale, FL 33301</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954.713.7600  • F: 954.713.7700</a:t>
            </a:r>
          </a:p>
        </p:txBody>
      </p:sp>
      <p:sp>
        <p:nvSpPr>
          <p:cNvPr id="21" name="Rectangle 5"/>
          <p:cNvSpPr>
            <a:spLocks noChangeArrowheads="1"/>
          </p:cNvSpPr>
          <p:nvPr/>
        </p:nvSpPr>
        <p:spPr bwMode="auto">
          <a:xfrm>
            <a:off x="2438400" y="1828798"/>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Harrisburg</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Penn National Insurance Plaza </a:t>
            </a:r>
            <a:b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b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2 North Second Street, 7th Floor Harrisburg, PA 17101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717.257.7500 • F: 717.238.4622</a:t>
            </a:r>
          </a:p>
        </p:txBody>
      </p:sp>
      <p:sp>
        <p:nvSpPr>
          <p:cNvPr id="22" name="Rectangle 5"/>
          <p:cNvSpPr>
            <a:spLocks noChangeArrowheads="1"/>
          </p:cNvSpPr>
          <p:nvPr/>
        </p:nvSpPr>
        <p:spPr bwMode="auto">
          <a:xfrm>
            <a:off x="4648200" y="1828798"/>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Miami</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701 Brickell Avenue</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17</a:t>
            </a:r>
            <a:r>
              <a:rPr kumimoji="0" lang="en-US" altLang="en-US" sz="1000" b="0" i="0" u="none" strike="noStrike" kern="1200" cap="none" spc="0" normalizeH="0" baseline="30000" noProof="0">
                <a:ln>
                  <a:noFill/>
                </a:ln>
                <a:solidFill>
                  <a:srgbClr val="000000"/>
                </a:solidFill>
                <a:effectLst/>
                <a:uLnTx/>
                <a:uFillTx/>
                <a:latin typeface="Calibri" panose="020F0502020204030204"/>
                <a:ea typeface="+mn-ea"/>
                <a:cs typeface="Arial"/>
              </a:rPr>
              <a:t>th</a:t>
            </a: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 Floor</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Miami, FL 33131</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305.428.4500 • F: 305.374.4744</a:t>
            </a:r>
          </a:p>
        </p:txBody>
      </p:sp>
      <p:sp>
        <p:nvSpPr>
          <p:cNvPr id="24" name="Rectangle 5"/>
          <p:cNvSpPr>
            <a:spLocks noChangeArrowheads="1"/>
          </p:cNvSpPr>
          <p:nvPr/>
        </p:nvSpPr>
        <p:spPr bwMode="auto">
          <a:xfrm>
            <a:off x="2590800" y="2945680"/>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Newark</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One Riverfront Plaza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1037 Raymond Blvd., Suite 1520</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Newark, NJ 07102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973.286.6700 • F: 973.286.6800</a:t>
            </a:r>
          </a:p>
        </p:txBody>
      </p:sp>
      <p:sp>
        <p:nvSpPr>
          <p:cNvPr id="25" name="Rectangle 5"/>
          <p:cNvSpPr>
            <a:spLocks noChangeArrowheads="1"/>
          </p:cNvSpPr>
          <p:nvPr/>
        </p:nvSpPr>
        <p:spPr bwMode="auto">
          <a:xfrm>
            <a:off x="4724400" y="2945680"/>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Philadelphia</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Centre Square West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1500 Market Street, 38th Floor</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Philadelphia, PA 19102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215.972.7777 • F: 215.972.7725</a:t>
            </a:r>
          </a:p>
        </p:txBody>
      </p:sp>
      <p:sp>
        <p:nvSpPr>
          <p:cNvPr id="26" name="Rectangle 5"/>
          <p:cNvSpPr>
            <a:spLocks noChangeArrowheads="1"/>
          </p:cNvSpPr>
          <p:nvPr/>
        </p:nvSpPr>
        <p:spPr bwMode="auto">
          <a:xfrm>
            <a:off x="6934200" y="2945680"/>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Pittsburgh</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One PPG Place</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30th Floor</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Pittsburgh, PA 15222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412.209.2500 •  F:412.209.2570</a:t>
            </a:r>
          </a:p>
        </p:txBody>
      </p:sp>
      <p:sp>
        <p:nvSpPr>
          <p:cNvPr id="29" name="Rectangle 5"/>
          <p:cNvSpPr>
            <a:spLocks noChangeArrowheads="1"/>
          </p:cNvSpPr>
          <p:nvPr/>
        </p:nvSpPr>
        <p:spPr bwMode="auto">
          <a:xfrm>
            <a:off x="2362200" y="4088681"/>
            <a:ext cx="21336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Washington</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1919 Pennsylvania Avenue, N.W.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Suite 550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Washington, DC 20006</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 T: 202.333.8800  •  F: 202.337.6065</a:t>
            </a:r>
          </a:p>
        </p:txBody>
      </p:sp>
      <p:sp>
        <p:nvSpPr>
          <p:cNvPr id="30" name="Rectangle 5"/>
          <p:cNvSpPr>
            <a:spLocks noChangeArrowheads="1"/>
          </p:cNvSpPr>
          <p:nvPr/>
        </p:nvSpPr>
        <p:spPr bwMode="auto">
          <a:xfrm>
            <a:off x="4675163" y="4088679"/>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West Palm Beach</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515 N. Flagler Drive</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Suite 1400</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West Palm Beach, FL 33401</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561.833.9800 • F: 561.655.5551</a:t>
            </a:r>
          </a:p>
        </p:txBody>
      </p:sp>
      <p:sp>
        <p:nvSpPr>
          <p:cNvPr id="31" name="Rectangle 5"/>
          <p:cNvSpPr>
            <a:spLocks noChangeArrowheads="1"/>
          </p:cNvSpPr>
          <p:nvPr/>
        </p:nvSpPr>
        <p:spPr bwMode="auto">
          <a:xfrm>
            <a:off x="6826188" y="4088681"/>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Wilmington</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1201 North Market Street</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Suite 2300  •  P.O. Box 1266 Wilmington, DE 19899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302.421.6800 • F: 302.421.6813</a:t>
            </a:r>
          </a:p>
        </p:txBody>
      </p:sp>
      <p:sp>
        <p:nvSpPr>
          <p:cNvPr id="32" name="Rectangle 5"/>
          <p:cNvSpPr>
            <a:spLocks noChangeArrowheads="1"/>
          </p:cNvSpPr>
          <p:nvPr/>
        </p:nvSpPr>
        <p:spPr bwMode="auto">
          <a:xfrm>
            <a:off x="6743700" y="735879"/>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Chicago</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161 North Clark</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Suite 4200</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Chicago, IL 60601</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312.876.7100 • F: 312.876.0288</a:t>
            </a:r>
          </a:p>
        </p:txBody>
      </p:sp>
      <p:sp>
        <p:nvSpPr>
          <p:cNvPr id="33" name="Rectangle 5"/>
          <p:cNvSpPr>
            <a:spLocks noChangeArrowheads="1"/>
          </p:cNvSpPr>
          <p:nvPr/>
        </p:nvSpPr>
        <p:spPr bwMode="auto">
          <a:xfrm>
            <a:off x="266700" y="2945680"/>
            <a:ext cx="19812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New York</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1270 Avenue of the Americas</a:t>
            </a:r>
            <a:b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b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Suite 2005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New York, NY 10020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212.980.7200 • F: 212.980.7209</a:t>
            </a:r>
          </a:p>
        </p:txBody>
      </p:sp>
      <p:sp>
        <p:nvSpPr>
          <p:cNvPr id="34" name="Rectangle 5"/>
          <p:cNvSpPr>
            <a:spLocks noChangeArrowheads="1"/>
          </p:cNvSpPr>
          <p:nvPr/>
        </p:nvSpPr>
        <p:spPr bwMode="auto">
          <a:xfrm>
            <a:off x="228600" y="4088678"/>
            <a:ext cx="2057400" cy="864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Princeton</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650 College Road East</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Suite 4000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Princeton, NJ 08540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609.452.3100  •  F: 609.452.3122</a:t>
            </a:r>
          </a:p>
        </p:txBody>
      </p:sp>
      <p:sp>
        <p:nvSpPr>
          <p:cNvPr id="19" name="Rectangle 5"/>
          <p:cNvSpPr>
            <a:spLocks noChangeArrowheads="1"/>
          </p:cNvSpPr>
          <p:nvPr/>
        </p:nvSpPr>
        <p:spPr bwMode="auto">
          <a:xfrm>
            <a:off x="6934200" y="1917463"/>
            <a:ext cx="1981200" cy="710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63480" anchor="ctr">
            <a:spAutoFit/>
          </a:bodyPr>
          <a:lstStyle>
            <a:lvl1pPr eaLnBrk="0" hangingPunct="0">
              <a:spcBef>
                <a:spcPct val="20000"/>
              </a:spcBef>
              <a:buChar char="•"/>
              <a:defRPr sz="3200">
                <a:solidFill>
                  <a:schemeClr val="tx1"/>
                </a:solidFill>
                <a:latin typeface="Georgia" pitchFamily="18" charset="0"/>
              </a:defRPr>
            </a:lvl1pPr>
            <a:lvl2pPr marL="742950" indent="-285750" eaLnBrk="0" hangingPunct="0">
              <a:spcBef>
                <a:spcPct val="20000"/>
              </a:spcBef>
              <a:buFont typeface="Wingdings" pitchFamily="2" charset="2"/>
              <a:buChar char="§"/>
              <a:defRPr sz="2800">
                <a:solidFill>
                  <a:schemeClr val="tx1"/>
                </a:solidFill>
                <a:latin typeface="Georgia" pitchFamily="18" charset="0"/>
              </a:defRPr>
            </a:lvl2pPr>
            <a:lvl3pPr marL="1143000" indent="-228600" eaLnBrk="0" hangingPunct="0">
              <a:spcBef>
                <a:spcPct val="20000"/>
              </a:spcBef>
              <a:buChar char="•"/>
              <a:defRPr sz="2400">
                <a:solidFill>
                  <a:schemeClr val="tx1"/>
                </a:solidFill>
                <a:latin typeface="Georgia" pitchFamily="18"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200" b="1" i="0" u="none" strike="noStrike" kern="1200" cap="none" spc="0" normalizeH="0" baseline="0" noProof="0">
                <a:ln>
                  <a:noFill/>
                </a:ln>
                <a:solidFill>
                  <a:srgbClr val="002060"/>
                </a:solidFill>
                <a:effectLst/>
                <a:uLnTx/>
                <a:uFillTx/>
                <a:latin typeface="Calibri" panose="020F0502020204030204"/>
                <a:ea typeface="+mn-ea"/>
                <a:cs typeface="Arial"/>
              </a:rPr>
              <a:t>Minneapolis</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 33 South Sixth Street, Suite 4750  Minneapolis, MN 55402 </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rgbClr val="000000"/>
                </a:solidFill>
                <a:effectLst/>
                <a:uLnTx/>
                <a:uFillTx/>
                <a:latin typeface="Calibri" panose="020F0502020204030204"/>
                <a:ea typeface="+mn-ea"/>
                <a:cs typeface="Arial"/>
              </a:rPr>
              <a:t>T: 612.217.7130 • F: 612.677.3844</a:t>
            </a:r>
          </a:p>
        </p:txBody>
      </p:sp>
    </p:spTree>
    <p:extLst>
      <p:ext uri="{BB962C8B-B14F-4D97-AF65-F5344CB8AC3E}">
        <p14:creationId xmlns:p14="http://schemas.microsoft.com/office/powerpoint/2010/main" val="381107354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a:extLst>
              <a:ext uri="{FF2B5EF4-FFF2-40B4-BE49-F238E27FC236}">
                <a16:creationId xmlns:a16="http://schemas.microsoft.com/office/drawing/2014/main" id="{7DACF379-E32B-40D2-BE96-49DE07CD8699}"/>
              </a:ext>
            </a:extLst>
          </p:cNvPr>
          <p:cNvSpPr>
            <a:spLocks noGrp="1" noChangeArrowheads="1"/>
          </p:cNvSpPr>
          <p:nvPr>
            <p:ph type="ctrTitle"/>
          </p:nvPr>
        </p:nvSpPr>
        <p:spPr>
          <a:xfrm>
            <a:off x="685800" y="1066800"/>
            <a:ext cx="7772400" cy="2533650"/>
          </a:xfrm>
        </p:spPr>
        <p:txBody>
          <a:bodyPr/>
          <a:lstStyle/>
          <a:p>
            <a:pPr eaLnBrk="1" hangingPunct="1"/>
            <a:br>
              <a:rPr lang="en-US" altLang="en-US"/>
            </a:br>
            <a:r>
              <a:rPr lang="en-US" altLang="en-US" sz="4000" b="1">
                <a:solidFill>
                  <a:srgbClr val="0046BA"/>
                </a:solidFill>
              </a:rPr>
              <a:t>Who is Protected Under the ADA and Section 504?</a:t>
            </a:r>
          </a:p>
        </p:txBody>
      </p:sp>
      <p:sp>
        <p:nvSpPr>
          <p:cNvPr id="5123" name="Slide Number Placeholder 1">
            <a:extLst>
              <a:ext uri="{FF2B5EF4-FFF2-40B4-BE49-F238E27FC236}">
                <a16:creationId xmlns:a16="http://schemas.microsoft.com/office/drawing/2014/main" id="{B2471104-9E04-48E9-B1D7-CC1B22881D95}"/>
              </a:ext>
            </a:extLst>
          </p:cNvPr>
          <p:cNvSpPr>
            <a:spLocks noGrp="1"/>
          </p:cNvSpPr>
          <p:nvPr>
            <p:ph type="sldNum" sz="quarter" idx="4294967295"/>
          </p:nvPr>
        </p:nvSpPr>
        <p:spPr>
          <a:xfrm>
            <a:off x="7010400" y="6477000"/>
            <a:ext cx="2133600" cy="2444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Georgia" pitchFamily="18" charset="0"/>
                <a:cs typeface="Arial" panose="020B0604020202020204" pitchFamily="34" charset="0"/>
              </a:defRPr>
            </a:lvl1pPr>
            <a:lvl2pPr marL="742950" indent="-285750" eaLnBrk="0" hangingPunct="0">
              <a:spcBef>
                <a:spcPct val="20000"/>
              </a:spcBef>
              <a:buFont typeface="Wingdings" pitchFamily="2" charset="2"/>
              <a:buChar char="§"/>
              <a:defRPr sz="2800">
                <a:solidFill>
                  <a:schemeClr val="tx1"/>
                </a:solidFill>
                <a:latin typeface="Georgia" pitchFamily="18" charset="0"/>
                <a:cs typeface="Arial" panose="020B0604020202020204" pitchFamily="34" charset="0"/>
              </a:defRPr>
            </a:lvl2pPr>
            <a:lvl3pPr marL="1143000" indent="-228600" eaLnBrk="0" hangingPunct="0">
              <a:spcBef>
                <a:spcPct val="20000"/>
              </a:spcBef>
              <a:buChar char="•"/>
              <a:defRPr sz="2400">
                <a:solidFill>
                  <a:schemeClr val="tx1"/>
                </a:solidFill>
                <a:latin typeface="Georgia" pitchFamily="18" charset="0"/>
                <a:cs typeface="Arial" panose="020B0604020202020204" pitchFamily="34" charset="0"/>
              </a:defRPr>
            </a:lvl3pPr>
            <a:lvl4pPr marL="1600200" indent="-228600" eaLnBrk="0" hangingPunct="0">
              <a:spcBef>
                <a:spcPct val="20000"/>
              </a:spcBef>
              <a:buFont typeface="Wingdings" pitchFamily="2" charset="2"/>
              <a:buChar char="§"/>
              <a:defRPr sz="2000">
                <a:solidFill>
                  <a:schemeClr val="tx1"/>
                </a:solidFill>
                <a:latin typeface="Georgia" pitchFamily="18" charset="0"/>
                <a:cs typeface="Arial" panose="020B0604020202020204" pitchFamily="34" charset="0"/>
              </a:defRPr>
            </a:lvl4pPr>
            <a:lvl5pPr marL="2057400" indent="-228600" eaLnBrk="0" hangingPunct="0">
              <a:spcBef>
                <a:spcPct val="20000"/>
              </a:spcBef>
              <a:buSzPct val="55000"/>
              <a:buFont typeface="Webdings" pitchFamily="18" charset="2"/>
              <a:buChar char="4"/>
              <a:defRPr sz="2000">
                <a:solidFill>
                  <a:schemeClr val="tx1"/>
                </a:solidFill>
                <a:latin typeface="Georgia" pitchFamily="18" charset="0"/>
                <a:cs typeface="Arial" panose="020B0604020202020204" pitchFamily="34" charset="0"/>
              </a:defRPr>
            </a:lvl5pPr>
            <a:lvl6pPr marL="25146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6pPr>
            <a:lvl7pPr marL="29718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7pPr>
            <a:lvl8pPr marL="34290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8pPr>
            <a:lvl9pPr marL="3886200" indent="-228600" eaLnBrk="0" fontAlgn="base" hangingPunct="0">
              <a:spcBef>
                <a:spcPct val="20000"/>
              </a:spcBef>
              <a:spcAft>
                <a:spcPct val="0"/>
              </a:spcAft>
              <a:buSzPct val="55000"/>
              <a:buFont typeface="Webdings" pitchFamily="18" charset="2"/>
              <a:buChar char="4"/>
              <a:defRPr sz="2000">
                <a:solidFill>
                  <a:schemeClr val="tx1"/>
                </a:solidFill>
                <a:latin typeface="Georgia"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F81B8326-CADE-476A-BA7F-4B67CA409682}" type="slidenum">
              <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defRPr/>
              </a:pPr>
              <a:t>9</a:t>
            </a:fld>
            <a:endParaRPr kumimoji="0" lang="en-US" altLang="en-US" sz="1400" b="0" i="0" u="none" strike="noStrike" kern="1200" cap="none" spc="0" normalizeH="0" baseline="0" noProof="0">
              <a:ln>
                <a:noFill/>
              </a:ln>
              <a:solidFill>
                <a:srgbClr val="FFFFFF"/>
              </a:solidFill>
              <a:effectLst/>
              <a:uLnTx/>
              <a:uFillTx/>
              <a:latin typeface="Georgia" pitchFamily="18" charset="0"/>
              <a:cs typeface="Arial" panose="020B0604020202020204" pitchFamily="34" charset="0"/>
            </a:endParaRPr>
          </a:p>
        </p:txBody>
      </p:sp>
    </p:spTree>
    <p:extLst>
      <p:ext uri="{BB962C8B-B14F-4D97-AF65-F5344CB8AC3E}">
        <p14:creationId xmlns:p14="http://schemas.microsoft.com/office/powerpoint/2010/main" val="326225743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2.0"/>
  <p:tag name="AS_RELEASE_DATE" val="2021.03.14"/>
  <p:tag name="AS_TITLE" val="Aspose.Slides for .NET 4.0 Client Profile"/>
  <p:tag name="AS_VERSION" val="21.3"/>
</p:tagLst>
</file>

<file path=ppt/theme/theme1.xml><?xml version="1.0" encoding="utf-8"?>
<a:theme xmlns:a="http://schemas.openxmlformats.org/drawingml/2006/main" name="Saul Ewing Arnstein &amp; Lehr PowerPoint Template">
  <a:themeElements>
    <a:clrScheme name="Custom 1">
      <a:dk1>
        <a:srgbClr val="000000"/>
      </a:dk1>
      <a:lt1>
        <a:srgbClr val="FFFFFF"/>
      </a:lt1>
      <a:dk2>
        <a:srgbClr val="000000"/>
      </a:dk2>
      <a:lt2>
        <a:srgbClr val="808080"/>
      </a:lt2>
      <a:accent1>
        <a:srgbClr val="96C610"/>
      </a:accent1>
      <a:accent2>
        <a:srgbClr val="1C4BB8"/>
      </a:accent2>
      <a:accent3>
        <a:srgbClr val="FFFFFF"/>
      </a:accent3>
      <a:accent4>
        <a:srgbClr val="000000"/>
      </a:accent4>
      <a:accent5>
        <a:srgbClr val="E1F0B7"/>
      </a:accent5>
      <a:accent6>
        <a:srgbClr val="13327C"/>
      </a:accent6>
      <a:hlink>
        <a:srgbClr val="13327C"/>
      </a:hlink>
      <a:folHlink>
        <a:srgbClr val="1C4BB8"/>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ul Ewing LLP - PowerPoint Template 2023.pptx" id="{F9F7230A-F697-4602-8D44-2191287A018A}" vid="{D62469CB-7196-4969-9EB7-F8B749BE493B}"/>
    </a:ext>
  </a:extLst>
</a:theme>
</file>

<file path=ppt/theme/theme2.xml><?xml version="1.0" encoding="utf-8"?>
<a:theme xmlns:a="http://schemas.openxmlformats.org/drawingml/2006/main" name="1_Saul Ewing Arnstein &amp; Lehr PowerPoint Template">
  <a:themeElements>
    <a:clrScheme name="Custom 1">
      <a:dk1>
        <a:srgbClr val="000000"/>
      </a:dk1>
      <a:lt1>
        <a:srgbClr val="FFFFFF"/>
      </a:lt1>
      <a:dk2>
        <a:srgbClr val="000000"/>
      </a:dk2>
      <a:lt2>
        <a:srgbClr val="808080"/>
      </a:lt2>
      <a:accent1>
        <a:srgbClr val="96C610"/>
      </a:accent1>
      <a:accent2>
        <a:srgbClr val="1C4BB8"/>
      </a:accent2>
      <a:accent3>
        <a:srgbClr val="FFFFFF"/>
      </a:accent3>
      <a:accent4>
        <a:srgbClr val="000000"/>
      </a:accent4>
      <a:accent5>
        <a:srgbClr val="E1F0B7"/>
      </a:accent5>
      <a:accent6>
        <a:srgbClr val="13327C"/>
      </a:accent6>
      <a:hlink>
        <a:srgbClr val="13327C"/>
      </a:hlink>
      <a:folHlink>
        <a:srgbClr val="1C4BB8"/>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ul Ewing LLP - PowerPoint Template 2023.pptx" id="{F9F7230A-F697-4602-8D44-2191287A018A}" vid="{D62469CB-7196-4969-9EB7-F8B749BE493B}"/>
    </a:ext>
  </a:extLst>
</a:theme>
</file>

<file path=ppt/theme/theme3.xml><?xml version="1.0" encoding="utf-8"?>
<a:theme xmlns:a="http://schemas.openxmlformats.org/drawingml/2006/main" name="2_Saul Ewing Arnstein &amp; Lehr PowerPoint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21 SEA&amp;L Template.pptx" id="{5989D0DA-7125-481D-B711-628A740C86DC}" vid="{5AC4EAA3-2C64-427E-8D30-5F9D4DD95C3C}"/>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xml>��< ? x m l   v e r s i o n = " 1 . 0 "   e n c o d i n g = " u t f - 1 6 " ? >  
 < p r o p e r t i e s   x m l n s = " h t t p : / / w w w . i m a n a g e . c o m / w o r k / x m l s c h e m a " >  
     < d o c u m e n t i d > F I R M D M S ! 4 1 3 7 1 7 7 5 . 2 < / d o c u m e n t i d >  
     < s e n d e r i d > 5 1 7 0 < / s e n d e r i d >  
     < s e n d e r e m a i l > R O B . D U S T O N @ S A U L . C O M < / s e n d e r e m a i l >  
     < l a s t m o d i f i e d > 2 0 2 3 - 0 3 - 2 7 T 1 8 : 0 6 : 1 4 . 0 0 0 0 0 0 0 - 0 4 : 0 0 < / l a s t m o d i f i e d >  
     < d a t a b a s e > F I R M D M S < / d a t a b a s e >  
 < / p r o p e r t i e s > 
</file>

<file path=docProps/app.xml><?xml version="1.0" encoding="utf-8"?>
<Properties xmlns="http://schemas.openxmlformats.org/officeDocument/2006/extended-properties" xmlns:vt="http://schemas.openxmlformats.org/officeDocument/2006/docPropsVTypes">
  <Template>Saul Ewing LLP PowerPoint Template</Template>
  <TotalTime>0</TotalTime>
  <Words>5384</Words>
  <Application>Microsoft Office PowerPoint</Application>
  <PresentationFormat>On-screen Show (4:3)</PresentationFormat>
  <Paragraphs>531</Paragraphs>
  <Slides>86</Slides>
  <Notes>84</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86</vt:i4>
      </vt:variant>
    </vt:vector>
  </HeadingPairs>
  <TitlesOfParts>
    <vt:vector size="97" baseType="lpstr">
      <vt:lpstr>Arial</vt:lpstr>
      <vt:lpstr>Calibri</vt:lpstr>
      <vt:lpstr>Calibri </vt:lpstr>
      <vt:lpstr>Calibri Light</vt:lpstr>
      <vt:lpstr>Georgia</vt:lpstr>
      <vt:lpstr>Webdings</vt:lpstr>
      <vt:lpstr>Wingdings</vt:lpstr>
      <vt:lpstr>Saul Ewing Arnstein &amp; Lehr PowerPoint Template</vt:lpstr>
      <vt:lpstr>1_Saul Ewing Arnstein &amp; Lehr PowerPoint Template</vt:lpstr>
      <vt:lpstr>2_Saul Ewing Arnstein &amp; Lehr PowerPoint Template</vt:lpstr>
      <vt:lpstr>Office Theme</vt:lpstr>
      <vt:lpstr>2023 AHEAD in Texas Conference March 28, 2023   </vt:lpstr>
      <vt:lpstr>Common Issues and Concerns </vt:lpstr>
      <vt:lpstr>Enforcement Priorities and Trends  at DOJ and OCR </vt:lpstr>
      <vt:lpstr>Agency Priorities </vt:lpstr>
      <vt:lpstr>The Role of Disability Services</vt:lpstr>
      <vt:lpstr>DEI&amp;A   </vt:lpstr>
      <vt:lpstr>The Biden Administration  Shift in Language  </vt:lpstr>
      <vt:lpstr>An Increased Focus on Disability and Accessibility </vt:lpstr>
      <vt:lpstr> Who is Protected Under the ADA and Section 504?</vt:lpstr>
      <vt:lpstr>Pop Quiz </vt:lpstr>
      <vt:lpstr>Pop Quiz  </vt:lpstr>
      <vt:lpstr>Pop Quiz  </vt:lpstr>
      <vt:lpstr>Many People are Protected </vt:lpstr>
      <vt:lpstr>Look at EEOC Guidance</vt:lpstr>
      <vt:lpstr>Physical Impairment</vt:lpstr>
      <vt:lpstr>Mental Impairment </vt:lpstr>
      <vt:lpstr>What are Major Life Activities? </vt:lpstr>
      <vt:lpstr>Examples of the Change</vt:lpstr>
      <vt:lpstr>Temporary and Minor Impairments</vt:lpstr>
      <vt:lpstr>COVID-19 is Illustrative  </vt:lpstr>
      <vt:lpstr>Implications for Students</vt:lpstr>
      <vt:lpstr>What Does This Mean for Documentation?  </vt:lpstr>
      <vt:lpstr>PowerPoint Presentation</vt:lpstr>
      <vt:lpstr>PowerPoint Presentation</vt:lpstr>
      <vt:lpstr>Who Decides? </vt:lpstr>
      <vt:lpstr>Undue Hardship/Undue Burden</vt:lpstr>
      <vt:lpstr>Meeting Minimum Qualification Standards</vt:lpstr>
      <vt:lpstr>  Fundamental Alteration  of the Program</vt:lpstr>
      <vt:lpstr>Principles</vt:lpstr>
      <vt:lpstr>Student Mental Health </vt:lpstr>
      <vt:lpstr>Serious and Growing Problem </vt:lpstr>
      <vt:lpstr>The Legal Landscape </vt:lpstr>
      <vt:lpstr>Accommodations and Leave Policies</vt:lpstr>
      <vt:lpstr> Voluntary Leave of  Absence </vt:lpstr>
      <vt:lpstr> Direct Threat to Self </vt:lpstr>
      <vt:lpstr> Direct Threat to Others </vt:lpstr>
      <vt:lpstr> Risks to Self or Others </vt:lpstr>
      <vt:lpstr> Due Process Issues </vt:lpstr>
      <vt:lpstr>Readmission Policies</vt:lpstr>
      <vt:lpstr> Institutional Liability for Student Suicide </vt:lpstr>
      <vt:lpstr> Institutional Liability for Student Suicide </vt:lpstr>
      <vt:lpstr> Privacy Issues </vt:lpstr>
      <vt:lpstr>PowerPoint Presentation</vt:lpstr>
      <vt:lpstr>Conduct and Behavior</vt:lpstr>
      <vt:lpstr>Conduct and Behavior</vt:lpstr>
      <vt:lpstr>Hypotheticals  </vt:lpstr>
      <vt:lpstr>Hypotheticals</vt:lpstr>
      <vt:lpstr>Attendance and Other Post-COVID-19 Accommodations  </vt:lpstr>
      <vt:lpstr>Attendance Requirements</vt:lpstr>
      <vt:lpstr>Attendance Requirements</vt:lpstr>
      <vt:lpstr>Extended Deadlines</vt:lpstr>
      <vt:lpstr>Website and Digital Accessibility  </vt:lpstr>
      <vt:lpstr>What’s New </vt:lpstr>
      <vt:lpstr>What’s New </vt:lpstr>
      <vt:lpstr>Recent Settlements </vt:lpstr>
      <vt:lpstr>Denial of Services and Retaliation    </vt:lpstr>
      <vt:lpstr>HIV/AIDS and Other Denial of Services </vt:lpstr>
      <vt:lpstr>Other Denial of Services </vt:lpstr>
      <vt:lpstr>Other Types of Denials </vt:lpstr>
      <vt:lpstr>Retaliation </vt:lpstr>
      <vt:lpstr>Effective Communication </vt:lpstr>
      <vt:lpstr>Communication Issues Under the 2010 DOJ Regulations</vt:lpstr>
      <vt:lpstr>Implications  </vt:lpstr>
      <vt:lpstr>Recent Enforcement </vt:lpstr>
      <vt:lpstr>OCR Expectations</vt:lpstr>
      <vt:lpstr>Critters on Campus </vt:lpstr>
      <vt:lpstr>US v. INK </vt:lpstr>
      <vt:lpstr>FHA and Section 504— Are all Animals Permitted?</vt:lpstr>
      <vt:lpstr>Where are ESA’s Permitted? </vt:lpstr>
      <vt:lpstr>Recent Cases  </vt:lpstr>
      <vt:lpstr>Implications </vt:lpstr>
      <vt:lpstr>Accessibility of Events </vt:lpstr>
      <vt:lpstr>All College  Programs and  Services are Covered </vt:lpstr>
      <vt:lpstr>Non-Discrimination in Events</vt:lpstr>
      <vt:lpstr>Non-Discrimination in Events</vt:lpstr>
      <vt:lpstr>Checklists and Surveys are Needed </vt:lpstr>
      <vt:lpstr>No Exceptions </vt:lpstr>
      <vt:lpstr>Other Common Issues  </vt:lpstr>
      <vt:lpstr>Construction </vt:lpstr>
      <vt:lpstr>Program Access v.  Facilities Access </vt:lpstr>
      <vt:lpstr>Recent Enforcement </vt:lpstr>
      <vt:lpstr>Maintenance of Accessible Features</vt:lpstr>
      <vt:lpstr>Transportation </vt:lpstr>
      <vt:lpstr>Questions?</vt:lpstr>
      <vt:lpstr>Contact Information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1601-01-01T00:00:00Z</dcterms:created>
  <dcterms:modified xsi:type="dcterms:W3CDTF">2023-03-27T22:06:14Z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Number">
    <vt:lpwstr>41371775</vt:lpwstr>
  </property>
  <property fmtid="{D5CDD505-2E9C-101B-9397-08002B2CF9AE}" pid="3" name="DocumentVersion">
    <vt:lpwstr>2</vt:lpwstr>
  </property>
  <property fmtid="{D5CDD505-2E9C-101B-9397-08002B2CF9AE}" pid="4" name="ClientNumber">
    <vt:lpwstr>360519</vt:lpwstr>
  </property>
  <property fmtid="{D5CDD505-2E9C-101B-9397-08002B2CF9AE}" pid="5" name="MatterNumber">
    <vt:lpwstr>00003</vt:lpwstr>
  </property>
  <property fmtid="{D5CDD505-2E9C-101B-9397-08002B2CF9AE}" pid="6" name="ClientName">
    <vt:lpwstr>Baylor University</vt:lpwstr>
  </property>
  <property fmtid="{D5CDD505-2E9C-101B-9397-08002B2CF9AE}" pid="7" name="MatterName">
    <vt:lpwstr>ADA Advice</vt:lpwstr>
  </property>
  <property fmtid="{D5CDD505-2E9C-101B-9397-08002B2CF9AE}" pid="8" name="DatabaseName">
    <vt:lpwstr>FIRMDMS</vt:lpwstr>
  </property>
  <property fmtid="{D5CDD505-2E9C-101B-9397-08002B2CF9AE}" pid="9" name="TypistName">
    <vt:lpwstr>5170</vt:lpwstr>
  </property>
  <property fmtid="{D5CDD505-2E9C-101B-9397-08002B2CF9AE}" pid="10" name="AuthorName">
    <vt:lpwstr>5170</vt:lpwstr>
  </property>
  <property fmtid="{D5CDD505-2E9C-101B-9397-08002B2CF9AE}" pid="11" name="InUseBy">
    <vt:lpwstr/>
  </property>
  <property fmtid="{D5CDD505-2E9C-101B-9397-08002B2CF9AE}" pid="12" name="EditDate">
    <vt:lpwstr>3/27/2023 12:33:55 AM</vt:lpwstr>
  </property>
  <property fmtid="{D5CDD505-2E9C-101B-9397-08002B2CF9AE}" pid="13" name="EditTime">
    <vt:lpwstr/>
  </property>
  <property fmtid="{D5CDD505-2E9C-101B-9397-08002B2CF9AE}" pid="14" name="_AdHocReviewCycleID">
    <vt:i4>2034385307</vt:i4>
  </property>
  <property fmtid="{D5CDD505-2E9C-101B-9397-08002B2CF9AE}" pid="15" name="_NewReviewCycle">
    <vt:lpwstr/>
  </property>
</Properties>
</file>