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5" r:id="rId2"/>
    <p:sldId id="259" r:id="rId3"/>
    <p:sldId id="261" r:id="rId4"/>
    <p:sldId id="301" r:id="rId5"/>
    <p:sldId id="299" r:id="rId6"/>
    <p:sldId id="324" r:id="rId7"/>
    <p:sldId id="300" r:id="rId8"/>
    <p:sldId id="305" r:id="rId9"/>
    <p:sldId id="323" r:id="rId10"/>
    <p:sldId id="304" r:id="rId11"/>
    <p:sldId id="307" r:id="rId12"/>
    <p:sldId id="302" r:id="rId13"/>
    <p:sldId id="308" r:id="rId14"/>
    <p:sldId id="322" r:id="rId15"/>
    <p:sldId id="309" r:id="rId16"/>
    <p:sldId id="320" r:id="rId17"/>
    <p:sldId id="321" r:id="rId18"/>
    <p:sldId id="318" r:id="rId19"/>
    <p:sldId id="312" r:id="rId20"/>
    <p:sldId id="317" r:id="rId21"/>
    <p:sldId id="316" r:id="rId22"/>
    <p:sldId id="325" r:id="rId23"/>
    <p:sldId id="326" r:id="rId24"/>
    <p:sldId id="313" r:id="rId25"/>
    <p:sldId id="314" r:id="rId26"/>
    <p:sldId id="319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9FC74-3209-4D62-964E-19EEE9647278}" v="277" dt="2023-03-27T14:36:58.3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>
      <p:cViewPr varScale="1">
        <p:scale>
          <a:sx n="71" d="100"/>
          <a:sy n="71" d="100"/>
        </p:scale>
        <p:origin x="163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55EF-49C7-4FA2-94C4-C469F0A3931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B7D7-3687-46A8-BC33-27D505CD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7D7-3687-46A8-BC33-27D505CD56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7D7-3687-46A8-BC33-27D505CD56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1811" y="514858"/>
            <a:ext cx="308927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5B7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>
                <a:moveTo>
                  <a:pt x="12188952" y="0"/>
                </a:moveTo>
                <a:lnTo>
                  <a:pt x="0" y="0"/>
                </a:lnTo>
                <a:lnTo>
                  <a:pt x="0" y="1828800"/>
                </a:lnTo>
                <a:lnTo>
                  <a:pt x="12188952" y="1828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059305"/>
          </a:xfrm>
          <a:custGeom>
            <a:avLst/>
            <a:gdLst/>
            <a:ahLst/>
            <a:cxnLst/>
            <a:rect l="l" t="t" r="r" b="b"/>
            <a:pathLst>
              <a:path w="12192000" h="2059305">
                <a:moveTo>
                  <a:pt x="0" y="2058924"/>
                </a:moveTo>
                <a:lnTo>
                  <a:pt x="12192000" y="2058924"/>
                </a:lnTo>
                <a:lnTo>
                  <a:pt x="12192000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87723"/>
            <a:ext cx="12192000" cy="2970530"/>
          </a:xfrm>
          <a:custGeom>
            <a:avLst/>
            <a:gdLst/>
            <a:ahLst/>
            <a:cxnLst/>
            <a:rect l="l" t="t" r="r" b="b"/>
            <a:pathLst>
              <a:path w="12192000" h="2970529">
                <a:moveTo>
                  <a:pt x="0" y="2970275"/>
                </a:moveTo>
                <a:lnTo>
                  <a:pt x="12192000" y="2970275"/>
                </a:lnTo>
                <a:lnTo>
                  <a:pt x="12192000" y="0"/>
                </a:lnTo>
                <a:lnTo>
                  <a:pt x="0" y="0"/>
                </a:lnTo>
                <a:lnTo>
                  <a:pt x="0" y="2970275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>
                <a:moveTo>
                  <a:pt x="12188952" y="0"/>
                </a:moveTo>
                <a:lnTo>
                  <a:pt x="0" y="0"/>
                </a:lnTo>
                <a:lnTo>
                  <a:pt x="0" y="1828800"/>
                </a:lnTo>
                <a:lnTo>
                  <a:pt x="12188952" y="1828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76784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>
                <a:moveTo>
                  <a:pt x="12188952" y="0"/>
                </a:moveTo>
                <a:lnTo>
                  <a:pt x="0" y="0"/>
                </a:lnTo>
                <a:lnTo>
                  <a:pt x="0" y="1645920"/>
                </a:lnTo>
                <a:lnTo>
                  <a:pt x="12188952" y="164592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19836"/>
            <a:ext cx="10439145" cy="1506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5B74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29257"/>
            <a:ext cx="10282555" cy="434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gunter@twc.texas.gov" TargetMode="External"/><Relationship Id="rId2" Type="http://schemas.openxmlformats.org/officeDocument/2006/relationships/hyperlink" Target="mailto:vr.office.locator@twc.texa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c.texas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c.texas.gov/" TargetMode="External"/><Relationship Id="rId2" Type="http://schemas.openxmlformats.org/officeDocument/2006/relationships/hyperlink" Target="mailto:marquita.greer@twc.texas.g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243" y="3280407"/>
            <a:ext cx="5504706" cy="812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r>
              <a:rPr kumimoji="0" lang="en-US" sz="4400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VOCATIONAL REHABILITATION SERVICES (VRS):</a:t>
            </a:r>
            <a:br>
              <a:rPr kumimoji="0" lang="en-US" sz="4400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br>
              <a:rPr kumimoji="0" lang="en-US" b="1" i="0" u="none" strike="noStrike" kern="1200" cap="none" spc="1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cs typeface="+mj-cs"/>
              </a:rPr>
            </a:br>
            <a:r>
              <a:rPr lang="en-US" b="1" kern="1200" spc="130" dirty="0">
                <a:solidFill>
                  <a:schemeClr val="tx1"/>
                </a:solidFill>
                <a:latin typeface="Corbel" panose="020B0503020204020204" pitchFamily="34" charset="0"/>
                <a:cs typeface="+mj-cs"/>
              </a:rPr>
              <a:t>WHAT YOU NEED TO KNOW </a:t>
            </a:r>
            <a:endParaRPr lang="en-US" kern="1200" dirty="0">
              <a:solidFill>
                <a:schemeClr val="tx1"/>
              </a:solidFill>
              <a:latin typeface="Corbel" panose="020B0503020204020204" pitchFamily="34" charset="0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as Workforce Commission seal and Texas Workforce Solutions Vocational Rehabilitation Services logo">
            <a:extLst>
              <a:ext uri="{FF2B5EF4-FFF2-40B4-BE49-F238E27FC236}">
                <a16:creationId xmlns:a16="http://schemas.microsoft.com/office/drawing/2014/main" id="{7E831B39-0486-D8BA-4F69-DCA4A56A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12" y="5285364"/>
            <a:ext cx="2792210" cy="682811"/>
          </a:xfrm>
          <a:prstGeom prst="rect">
            <a:avLst/>
          </a:prstGeom>
        </p:spPr>
      </p:pic>
      <p:pic>
        <p:nvPicPr>
          <p:cNvPr id="11" name="Picture 10" descr="American Job Center network logo">
            <a:extLst>
              <a:ext uri="{FF2B5EF4-FFF2-40B4-BE49-F238E27FC236}">
                <a16:creationId xmlns:a16="http://schemas.microsoft.com/office/drawing/2014/main" id="{B604CE4C-C7B6-74A2-32C9-286B75D1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1" y="6297253"/>
            <a:ext cx="371888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546" y="1045754"/>
            <a:ext cx="4288654" cy="423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Jobseeker</a:t>
            </a:r>
            <a:b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Services </a:t>
            </a:r>
            <a:b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4AC44-FF64-CD33-6DDD-E98B9D9D5858}"/>
              </a:ext>
            </a:extLst>
          </p:cNvPr>
          <p:cNvSpPr txBox="1"/>
          <p:nvPr/>
        </p:nvSpPr>
        <p:spPr>
          <a:xfrm>
            <a:off x="5691209" y="685800"/>
            <a:ext cx="6497743" cy="548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Medical and Psychological Assessment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Vocational Evaluation and Planning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Career Counseling and Guidance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Job-Site Assessment and Accommodations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Job Placement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Verdana" panose="020B0604030504040204" pitchFamily="34" charset="0"/>
              </a:rPr>
              <a:t>Job Coaching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Verdana" panose="020B0604030504040204" pitchFamily="34" charset="0"/>
              </a:rPr>
              <a:t>On-the-Job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Verdana" panose="020B0604030504040204" pitchFamily="34" charset="0"/>
              </a:rPr>
              <a:t>Supported 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Verdana" panose="020B0604030504040204" pitchFamily="34" charset="0"/>
              </a:rPr>
              <a:t>Time-limited Medical and/or Psychological Treatment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4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97" y="1045754"/>
            <a:ext cx="4483008" cy="423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Employer Services </a:t>
            </a:r>
            <a:b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51A6A-8871-9B05-CB5F-D03E6E46C0A8}"/>
              </a:ext>
            </a:extLst>
          </p:cNvPr>
          <p:cNvSpPr txBox="1"/>
          <p:nvPr/>
        </p:nvSpPr>
        <p:spPr>
          <a:xfrm>
            <a:off x="5410200" y="2362199"/>
            <a:ext cx="60412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Disability awareness education and training</a:t>
            </a:r>
          </a:p>
          <a:p>
            <a:pPr marL="685800" marR="0" lvl="0" indent="-6858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Worksite analysis</a:t>
            </a:r>
          </a:p>
          <a:p>
            <a:pPr marL="685800" marR="0" lvl="0" indent="-6858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Hiring and retention assistance</a:t>
            </a:r>
          </a:p>
          <a:p>
            <a:pPr marL="685800" marR="0" lvl="0" indent="-6858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Accommodation assessments</a:t>
            </a:r>
          </a:p>
          <a:p>
            <a:pPr marL="685800" marR="0" lvl="0" indent="-6858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Referral of qualified applicants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8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76201"/>
            <a:ext cx="5446891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  <a:t>Eligibility Requirements for VR Services </a:t>
            </a:r>
            <a:endParaRPr lang="en-US" sz="51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152401" y="2514876"/>
            <a:ext cx="6477000" cy="409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Be present in the state of Texas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Be legally eligible to work in the United States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Have a disability which results in substantial barrier to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Require VR services to prepare for, obtain, retain or advance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Be able to obtain, retain, or advance in employment as a result of VR services</a:t>
            </a:r>
          </a:p>
        </p:txBody>
      </p:sp>
    </p:spTree>
    <p:extLst>
      <p:ext uri="{BB962C8B-B14F-4D97-AF65-F5344CB8AC3E}">
        <p14:creationId xmlns:p14="http://schemas.microsoft.com/office/powerpoint/2010/main" val="205830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90600" y="1153572"/>
            <a:ext cx="48778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</a:t>
            </a: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G</a:t>
            </a: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S</a:t>
            </a: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tarted</a:t>
            </a: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4167272" y="152401"/>
            <a:ext cx="7948528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Statewide Contact Number: </a:t>
            </a:r>
          </a:p>
          <a:p>
            <a:pPr marL="114300" marR="0" lvl="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(512) 936-6400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Statewide Email: vr.office.locator@twc.texas.gov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Start My VR online portal: 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Vocational Rehabilitation Self-Referral | ServiceNow (service-now.com) </a:t>
            </a:r>
          </a:p>
        </p:txBody>
      </p:sp>
      <p:pic>
        <p:nvPicPr>
          <p:cNvPr id="3" name="Picture 2" descr="Start My VR logo">
            <a:extLst>
              <a:ext uri="{FF2B5EF4-FFF2-40B4-BE49-F238E27FC236}">
                <a16:creationId xmlns:a16="http://schemas.microsoft.com/office/drawing/2014/main" id="{3910CB13-297B-FE4B-F272-37BB61B2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49579"/>
            <a:ext cx="3276600" cy="18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3444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brief overview of the VR process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4167272" y="0"/>
            <a:ext cx="8024728" cy="617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us using one of the methods just mentioned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 with your counselor to complete an application for services.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 an eligibility determination from your TWC vocational rehabilitation counselor.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Assessing and planning to determine services needed </a:t>
            </a:r>
          </a:p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Completion of Individual Plan for Employment </a:t>
            </a:r>
          </a:p>
        </p:txBody>
      </p:sp>
    </p:spTree>
    <p:extLst>
      <p:ext uri="{BB962C8B-B14F-4D97-AF65-F5344CB8AC3E}">
        <p14:creationId xmlns:p14="http://schemas.microsoft.com/office/powerpoint/2010/main" val="244960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Assisting College Students </a:t>
            </a:r>
            <a:endParaRPr lang="en-US" sz="6000" kern="1200" spc="-2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49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546" y="1045754"/>
            <a:ext cx="4288654" cy="423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Goals</a:t>
            </a:r>
            <a:b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4AC44-FF64-CD33-6DDD-E98B9D9D5858}"/>
              </a:ext>
            </a:extLst>
          </p:cNvPr>
          <p:cNvSpPr txBox="1"/>
          <p:nvPr/>
        </p:nvSpPr>
        <p:spPr>
          <a:xfrm>
            <a:off x="5766698" y="1752600"/>
            <a:ext cx="60443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Career Counseling and Guidance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Tuition Assistance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Assistive Technology and Devices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3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546" y="1045754"/>
            <a:ext cx="4060054" cy="423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Goals</a:t>
            </a:r>
            <a:b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4AC44-FF64-CD33-6DDD-E98B9D9D5858}"/>
              </a:ext>
            </a:extLst>
          </p:cNvPr>
          <p:cNvSpPr txBox="1"/>
          <p:nvPr/>
        </p:nvSpPr>
        <p:spPr>
          <a:xfrm>
            <a:off x="5221815" y="1721113"/>
            <a:ext cx="61967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Job Placement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Job Search Assistance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Resume Assistance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Calibri" panose="020F0502020204030204" pitchFamily="34" charset="0"/>
              </a:rPr>
              <a:t>Internships/Apprenticeships 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0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3444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Federal Funding </a:t>
            </a:r>
            <a:endParaRPr lang="en-US" sz="44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3962400" y="76200"/>
            <a:ext cx="8229600" cy="610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0B4A9-D5C8-7F91-182F-4861F98D7B13}"/>
              </a:ext>
            </a:extLst>
          </p:cNvPr>
          <p:cNvSpPr txBox="1"/>
          <p:nvPr/>
        </p:nvSpPr>
        <p:spPr>
          <a:xfrm>
            <a:off x="4167272" y="112396"/>
            <a:ext cx="8329528" cy="685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These activities are financed under the TWC Federal Vocational Rehabilitation grant. For the Federal fiscal year 2022 (October 1, 2021, through September 30, 2022), TWC anticipates expending $242,743,967 in Federal Vocational Rehabilitation funds. Funds appropriated by the State pay a minimum of 21.3% of the total costs ($65,698,117) under the Vocational Rehabilitation program.  Revised June 2022.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+mj-lt"/>
                <a:ea typeface="Calibri" panose="020F0502020204030204" pitchFamily="34" charset="0"/>
              </a:rPr>
              <a:t>For purposes of the Supported Employment program, the Vocational Rehabilitation agency receives 94.7 percent of its funding through a grant from the U.S. Department of Education. For the 2022 Federal fiscal year, the total amount of grant funds awarded are $1,484,466. The remaining 5.3 percent ($82,470) are funded by Texas State Appropriations. Revised June 2022.</a:t>
            </a:r>
          </a:p>
        </p:txBody>
      </p:sp>
    </p:spTree>
    <p:extLst>
      <p:ext uri="{BB962C8B-B14F-4D97-AF65-F5344CB8AC3E}">
        <p14:creationId xmlns:p14="http://schemas.microsoft.com/office/powerpoint/2010/main" val="410223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304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396686"/>
            <a:ext cx="4343400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SCOPE</a:t>
            </a:r>
            <a:r>
              <a:rPr lang="en-US" sz="3600" kern="1200" spc="-17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600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153" y="1526033"/>
            <a:ext cx="5831247" cy="4493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95580" indent="-228600" algn="l" rtl="0">
              <a:lnSpc>
                <a:spcPct val="90000"/>
              </a:lnSpc>
              <a:spcBef>
                <a:spcPts val="1225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Vocational Rehabilitation Services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What you need to know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Who we serve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Example of Services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Eligibility Criteria for services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How to get started</a:t>
            </a:r>
          </a:p>
          <a:p>
            <a:pPr marL="4572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Assisting College Students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Academic goals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Career goals </a:t>
            </a:r>
          </a:p>
          <a:p>
            <a:pPr marL="4572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+mn-cs"/>
              </a:rPr>
              <a:t>Questions 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1200" dirty="0">
              <a:solidFill>
                <a:prstClr val="black"/>
              </a:solidFill>
              <a:latin typeface="Calibri"/>
              <a:ea typeface="Verdana" panose="020B0604030504040204" pitchFamily="34" charset="0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  <a:p>
            <a:pPr marL="228600" lvl="3" algn="l" rtl="0"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Relations Coordinator Map</a:t>
            </a:r>
          </a:p>
        </p:txBody>
      </p:sp>
      <p:pic>
        <p:nvPicPr>
          <p:cNvPr id="7" name="Picture 6" descr="Picture of the Business Relations Coordinators service areas in Texas.">
            <a:extLst>
              <a:ext uri="{FF2B5EF4-FFF2-40B4-BE49-F238E27FC236}">
                <a16:creationId xmlns:a16="http://schemas.microsoft.com/office/drawing/2014/main" id="{6DAAB677-390E-446E-1333-D619B7EB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5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D3798-0BF9-D5D8-D19C-82CBFB65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Outreach &amp; Awareness Specialist Map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Picture of Texas with regional boundaries for Community Outreach &amp; Awareness Specialists.">
            <a:extLst>
              <a:ext uri="{FF2B5EF4-FFF2-40B4-BE49-F238E27FC236}">
                <a16:creationId xmlns:a16="http://schemas.microsoft.com/office/drawing/2014/main" id="{AD02C8F3-A6D5-A642-2B2C-23D87E96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190476" cy="68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14400" y="-228600"/>
            <a:ext cx="408432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5000" b="1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TXWORKS</a:t>
            </a:r>
            <a:br>
              <a:rPr lang="en-US" sz="50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Employer Flyer</a:t>
            </a:r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cture of the TXWORKS Employer Flyer.">
            <a:extLst>
              <a:ext uri="{FF2B5EF4-FFF2-40B4-BE49-F238E27FC236}">
                <a16:creationId xmlns:a16="http://schemas.microsoft.com/office/drawing/2014/main" id="{597601E2-D7C1-3116-5DAA-53131E85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7665720" cy="64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90600" y="-381000"/>
            <a:ext cx="429490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15390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TXWORKS</a:t>
            </a:r>
            <a:br>
              <a:rPr lang="en-US" sz="66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</a:t>
            </a:r>
            <a:b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Flyer</a:t>
            </a:r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 of the TXWORKS Student Flyer.">
            <a:extLst>
              <a:ext uri="{FF2B5EF4-FFF2-40B4-BE49-F238E27FC236}">
                <a16:creationId xmlns:a16="http://schemas.microsoft.com/office/drawing/2014/main" id="{0E7513F5-A880-AFF1-0466-0A8A0D2E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09" y="88974"/>
            <a:ext cx="7444292" cy="66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8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62447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Contact Information for Julie Baker Gunter </a:t>
            </a:r>
            <a:endParaRPr lang="en-US" sz="44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C8EFA-FBC1-E333-DFCE-43FA8AFC663F}"/>
              </a:ext>
            </a:extLst>
          </p:cNvPr>
          <p:cNvSpPr txBox="1"/>
          <p:nvPr/>
        </p:nvSpPr>
        <p:spPr>
          <a:xfrm>
            <a:off x="4344435" y="319088"/>
            <a:ext cx="746656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Julie Baker Gunter</a:t>
            </a: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Program Supervisor for Customer and Provider Engagement Vocational Rehabilitation Division</a:t>
            </a: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1117 Trinity Street, Room 406T</a:t>
            </a: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Austin, TX 78778</a:t>
            </a:r>
          </a:p>
          <a:p>
            <a:pPr algn="l"/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Statewide Contact Number: (512) 936-6400</a:t>
            </a: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Statewide Email: </a:t>
            </a:r>
            <a:r>
              <a:rPr lang="en-US" sz="2800" dirty="0">
                <a:latin typeface="+mj-lt"/>
                <a:ea typeface="Verdana" panose="020B0604030504040204" pitchFamily="34" charset="0"/>
                <a:hlinkClick r:id="rId2"/>
              </a:rPr>
              <a:t>vr.office.locator@twc.texas.gov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</a:rPr>
              <a:t>Cell phone: (512) 884-1248</a:t>
            </a: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  <a:hlinkClick r:id="rId3"/>
              </a:rPr>
              <a:t>julie.gunter@twc.texas.gov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  <a:p>
            <a:pPr algn="l"/>
            <a:r>
              <a:rPr lang="en-US" sz="2800" dirty="0">
                <a:latin typeface="+mj-lt"/>
                <a:ea typeface="Verdana" panose="020B0604030504040204" pitchFamily="34" charset="0"/>
                <a:hlinkClick r:id="rId4"/>
              </a:rPr>
              <a:t>www.twc.texas.gov</a:t>
            </a:r>
            <a:endParaRPr lang="en-US" sz="2800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4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3444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Contact Information for Marquita Greer </a:t>
            </a:r>
            <a:endParaRPr lang="en-US" sz="44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457C1-B78E-2F36-3DD4-564FAD856059}"/>
              </a:ext>
            </a:extLst>
          </p:cNvPr>
          <p:cNvSpPr txBox="1"/>
          <p:nvPr/>
        </p:nvSpPr>
        <p:spPr>
          <a:xfrm>
            <a:off x="4344435" y="990600"/>
            <a:ext cx="7390365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Marquita Greer, MS, LPC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Community Outreach and Awareness Specialist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Region 2 DFW/Texoma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Texas Workforce Solutions-Vocational Rehabilitation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1301 S. Bowen Rd., Suite 150 Arlington, TX 76013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Cell Phone: (817) 583-4905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Fax: (817) 436-4138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  <a:hlinkClick r:id="rId2"/>
              </a:rPr>
              <a:t>marquita.greer@twc.texas.gov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  <a:hlinkClick r:id="rId3"/>
              </a:rPr>
              <a:t>www.twc.texas.gov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0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76201"/>
            <a:ext cx="5446891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  <a:t>Texas Workforce Solutions </a:t>
            </a:r>
            <a:endParaRPr lang="en-US" sz="51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76201" y="2438398"/>
            <a:ext cx="6553199" cy="4614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Texas Workforce Commission</a:t>
            </a:r>
            <a:endParaRPr lang="en-US" sz="2800" kern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28 local workforce development boards, and service-providing partners, community partners and four TWC unemployment benefits Tele-Centers. </a:t>
            </a:r>
            <a:endParaRPr lang="en-US" sz="2800" kern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Together Texas Workforce Solutions provides workforce education, training and support services, including vocational rehabilitation (VR) assistance for the people and businesses of Texas.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990600"/>
            <a:ext cx="3431999" cy="205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TWC Map</a:t>
            </a:r>
          </a:p>
        </p:txBody>
      </p:sp>
      <p:cxnSp>
        <p:nvCxnSpPr>
          <p:cNvPr id="37" name="Straight Connector 4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icture of map of Vocational Rehabilitation Division Regions and office in Texas.">
            <a:extLst>
              <a:ext uri="{FF2B5EF4-FFF2-40B4-BE49-F238E27FC236}">
                <a16:creationId xmlns:a16="http://schemas.microsoft.com/office/drawing/2014/main" id="{1974829C-F87D-16DB-0027-41A1961D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7424"/>
            <a:ext cx="85617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76201"/>
            <a:ext cx="5446891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  <a:t>Vocational Rehabilitation </a:t>
            </a:r>
            <a:b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  <a:t>Services</a:t>
            </a:r>
            <a:endParaRPr lang="en-US" sz="51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228599" y="2209802"/>
            <a:ext cx="6400801" cy="501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A division within the Texas Workforce System. </a:t>
            </a:r>
            <a:endParaRPr lang="en-US" sz="2800" kern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A federal-state program that supports eligible adults and students with cognitive, medical, physical or visual conditions prepare for, find, retain or advance in employment. </a:t>
            </a:r>
            <a:endParaRPr lang="en-US" sz="2800" kern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Helps businesses and employers recruit, retain and accommodate employees with disabilities.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you need to know </a:t>
            </a:r>
            <a:endParaRPr lang="en-US" sz="6000" kern="1200" spc="-2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9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1"/>
            <a:ext cx="6005527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5100" kern="1200" spc="-10" dirty="0">
                <a:solidFill>
                  <a:schemeClr val="tx1"/>
                </a:solidFill>
                <a:latin typeface="+mj-lt"/>
                <a:cs typeface="+mj-cs"/>
              </a:rPr>
              <a:t>Who We Serve</a:t>
            </a:r>
            <a:endParaRPr lang="en-US" sz="51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304800" y="1981200"/>
            <a:ext cx="6629400" cy="4999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Vocational Rehabilitation Services supports: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Eligible individuals with disabilities seeking employment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The business community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Building relationships allows us to: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Determine the training/skills needed to be a qualified applicant and better educate our customers about labor market needs.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Both are equally important and it’s our job to assist in their linkage.</a:t>
            </a:r>
          </a:p>
        </p:txBody>
      </p:sp>
    </p:spTree>
    <p:extLst>
      <p:ext uri="{BB962C8B-B14F-4D97-AF65-F5344CB8AC3E}">
        <p14:creationId xmlns:p14="http://schemas.microsoft.com/office/powerpoint/2010/main" val="2526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3444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A few examples of types of disabilities we serve</a:t>
            </a:r>
            <a:r>
              <a:rPr lang="en-US" sz="4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4167272" y="0"/>
            <a:ext cx="8024728" cy="617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People with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Corbel"/>
              </a:rPr>
              <a:t>b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lindness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 and significant visual impairments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Hearing impairments, including deafness and hearing loss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Mental and behavioral health conditions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Physical disabilities, such as birth defects, back injuries or spinal cord injuries</a:t>
            </a:r>
          </a:p>
        </p:txBody>
      </p:sp>
    </p:spTree>
    <p:extLst>
      <p:ext uri="{BB962C8B-B14F-4D97-AF65-F5344CB8AC3E}">
        <p14:creationId xmlns:p14="http://schemas.microsoft.com/office/powerpoint/2010/main" val="45810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153572"/>
            <a:ext cx="4344434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15390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spc="-10" dirty="0">
                <a:solidFill>
                  <a:schemeClr val="tx1"/>
                </a:solidFill>
                <a:latin typeface="+mj-lt"/>
                <a:cs typeface="+mj-cs"/>
              </a:rPr>
              <a:t>More examples of types of disabilities we serve</a:t>
            </a:r>
            <a:endParaRPr lang="en-US" sz="4400" kern="1200" spc="-1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D840-3827-7FBB-779B-4EC0566997CC}"/>
              </a:ext>
            </a:extLst>
          </p:cNvPr>
          <p:cNvSpPr txBox="1"/>
          <p:nvPr/>
        </p:nvSpPr>
        <p:spPr>
          <a:xfrm>
            <a:off x="4167272" y="0"/>
            <a:ext cx="8024728" cy="617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rt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Traumatic brain injuries and seizure disorders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Intellectual and developmental disabilities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Other physical, visual or mental conditions that impact a person’s ability to obtain, retain or advance in competitive integrated employment</a:t>
            </a:r>
          </a:p>
          <a:p>
            <a:pPr marL="195580" marR="0" lvl="0" indent="-18288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 typeface="Wingdings"/>
              <a:buChar char=""/>
              <a:tabLst>
                <a:tab pos="19558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rbel"/>
              </a:rPr>
              <a:t>Recipients of SSI or SSDI (Supplemental Security Income or Social Security Disability Insurance)</a:t>
            </a:r>
          </a:p>
        </p:txBody>
      </p:sp>
    </p:spTree>
    <p:extLst>
      <p:ext uri="{BB962C8B-B14F-4D97-AF65-F5344CB8AC3E}">
        <p14:creationId xmlns:p14="http://schemas.microsoft.com/office/powerpoint/2010/main" val="344410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C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874</Words>
  <Application>Microsoft Office PowerPoint</Application>
  <PresentationFormat>Widescreen</PresentationFormat>
  <Paragraphs>128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Tw Cen MT</vt:lpstr>
      <vt:lpstr>Verdana</vt:lpstr>
      <vt:lpstr>Wingdings</vt:lpstr>
      <vt:lpstr>Office Theme</vt:lpstr>
      <vt:lpstr>      VOCATIONAL REHABILITATION SERVICES (VRS):  WHAT YOU NEED TO KNOW </vt:lpstr>
      <vt:lpstr>SCOPE OF PRESENTATION</vt:lpstr>
      <vt:lpstr>Texas Workforce Solutions </vt:lpstr>
      <vt:lpstr>TWC Map</vt:lpstr>
      <vt:lpstr>Vocational Rehabilitation  Services</vt:lpstr>
      <vt:lpstr>What you need to know </vt:lpstr>
      <vt:lpstr>Who We Serve</vt:lpstr>
      <vt:lpstr>A few examples of types of disabilities we serve </vt:lpstr>
      <vt:lpstr>More examples of types of disabilities we serve</vt:lpstr>
      <vt:lpstr>Jobseeker Services   </vt:lpstr>
      <vt:lpstr>Employer Services   </vt:lpstr>
      <vt:lpstr>Eligibility Requirements for VR Services </vt:lpstr>
      <vt:lpstr>How to Get Started </vt:lpstr>
      <vt:lpstr>A brief overview of the VR process</vt:lpstr>
      <vt:lpstr>Assisting College Students </vt:lpstr>
      <vt:lpstr>Academic Goals  </vt:lpstr>
      <vt:lpstr>Career Goals  </vt:lpstr>
      <vt:lpstr>Federal Funding </vt:lpstr>
      <vt:lpstr>Resources</vt:lpstr>
      <vt:lpstr>Business Relations Coordinator Map</vt:lpstr>
      <vt:lpstr>Community Outreach &amp; Awareness Specialist Map</vt:lpstr>
      <vt:lpstr>TXWORKS Employer Flyer</vt:lpstr>
      <vt:lpstr>TXWORKS Student Flyer</vt:lpstr>
      <vt:lpstr>Contact Information for Julie Baker Gunter </vt:lpstr>
      <vt:lpstr>Contact Information for Marquita Greer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Awareness and Etiquette</dc:title>
  <dc:creator>Greer,Marquita</dc:creator>
  <cp:lastModifiedBy>Gunter,Julie</cp:lastModifiedBy>
  <cp:revision>12</cp:revision>
  <dcterms:created xsi:type="dcterms:W3CDTF">2022-10-21T02:04:10Z</dcterms:created>
  <dcterms:modified xsi:type="dcterms:W3CDTF">2023-03-27T21:09:47Z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2022-10-21T00:00:00Z</vt:filetime>
  </property>
  <property fmtid="{D5CDD505-2E9C-101B-9397-08002B2CF9AE}" pid="5" name="Producer">
    <vt:lpwstr>Microsoft® PowerPoint® 2016</vt:lpwstr>
  </property>
</Properties>
</file>