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60" r:id="rId5"/>
    <p:sldId id="259" r:id="rId6"/>
    <p:sldId id="261" r:id="rId7"/>
    <p:sldId id="267" r:id="rId8"/>
    <p:sldId id="262" r:id="rId9"/>
    <p:sldId id="263" r:id="rId10"/>
    <p:sldId id="264" r:id="rId11"/>
    <p:sldId id="265" r:id="rId12"/>
    <p:sldId id="266" r:id="rId13"/>
    <p:sldId id="285" r:id="rId14"/>
    <p:sldId id="268" r:id="rId15"/>
    <p:sldId id="269"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6" r:id="rId29"/>
    <p:sldId id="270" r:id="rId30"/>
    <p:sldId id="287" r:id="rId31"/>
    <p:sldId id="288"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4660"/>
  </p:normalViewPr>
  <p:slideViewPr>
    <p:cSldViewPr snapToGrid="0">
      <p:cViewPr varScale="1">
        <p:scale>
          <a:sx n="85" d="100"/>
          <a:sy n="85" d="100"/>
        </p:scale>
        <p:origin x="77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9A33F5-09B1-4F88-99BC-C5CD6739FCED}" type="datetimeFigureOut">
              <a:rPr lang="en-US" smtClean="0"/>
              <a:t>4/1/2021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CF7FB4-4309-4D2E-9E1B-B5231DC6A0BE}" type="slidenum">
              <a:rPr lang="en-US" smtClean="0"/>
              <a:t>‹#›</a:t>
            </a:fld>
            <a:endParaRPr lang="en-US"/>
          </a:p>
        </p:txBody>
      </p:sp>
    </p:spTree>
    <p:extLst>
      <p:ext uri="{BB962C8B-B14F-4D97-AF65-F5344CB8AC3E}">
        <p14:creationId xmlns:p14="http://schemas.microsoft.com/office/powerpoint/2010/main" val="1793853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4CF7FB4-4309-4D2E-9E1B-B5231DC6A0BE}" type="slidenum">
              <a:rPr lang="en-US" smtClean="0"/>
              <a:t>1</a:t>
            </a:fld>
            <a:endParaRPr lang="en-US"/>
          </a:p>
        </p:txBody>
      </p:sp>
    </p:spTree>
    <p:extLst>
      <p:ext uri="{BB962C8B-B14F-4D97-AF65-F5344CB8AC3E}">
        <p14:creationId xmlns:p14="http://schemas.microsoft.com/office/powerpoint/2010/main" val="20935030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4CF7FB4-4309-4D2E-9E1B-B5231DC6A0BE}" type="slidenum">
              <a:rPr lang="en-US" smtClean="0"/>
              <a:t>19</a:t>
            </a:fld>
            <a:endParaRPr lang="en-US"/>
          </a:p>
        </p:txBody>
      </p:sp>
    </p:spTree>
    <p:extLst>
      <p:ext uri="{BB962C8B-B14F-4D97-AF65-F5344CB8AC3E}">
        <p14:creationId xmlns:p14="http://schemas.microsoft.com/office/powerpoint/2010/main" val="42443448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Could set up in a PDF system.</a:t>
            </a:r>
          </a:p>
        </p:txBody>
      </p:sp>
      <p:sp>
        <p:nvSpPr>
          <p:cNvPr id="4" name="Slide Number Placeholder 3"/>
          <p:cNvSpPr>
            <a:spLocks noGrp="1"/>
          </p:cNvSpPr>
          <p:nvPr>
            <p:ph type="sldNum" sz="quarter" idx="5"/>
          </p:nvPr>
        </p:nvSpPr>
        <p:spPr/>
        <p:txBody>
          <a:bodyPr/>
          <a:lstStyle/>
          <a:p>
            <a:fld id="{04CF7FB4-4309-4D2E-9E1B-B5231DC6A0BE}" type="slidenum">
              <a:rPr lang="en-US" smtClean="0"/>
              <a:t>21</a:t>
            </a:fld>
            <a:endParaRPr lang="en-US"/>
          </a:p>
        </p:txBody>
      </p:sp>
    </p:spTree>
    <p:extLst>
      <p:ext uri="{BB962C8B-B14F-4D97-AF65-F5344CB8AC3E}">
        <p14:creationId xmlns:p14="http://schemas.microsoft.com/office/powerpoint/2010/main" val="23969346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Twice a semester with faculty/instructor</a:t>
            </a:r>
          </a:p>
        </p:txBody>
      </p:sp>
      <p:sp>
        <p:nvSpPr>
          <p:cNvPr id="4" name="Slide Number Placeholder 3"/>
          <p:cNvSpPr>
            <a:spLocks noGrp="1"/>
          </p:cNvSpPr>
          <p:nvPr>
            <p:ph type="sldNum" sz="quarter" idx="5"/>
          </p:nvPr>
        </p:nvSpPr>
        <p:spPr/>
        <p:txBody>
          <a:bodyPr/>
          <a:lstStyle/>
          <a:p>
            <a:fld id="{04CF7FB4-4309-4D2E-9E1B-B5231DC6A0BE}" type="slidenum">
              <a:rPr lang="en-US" smtClean="0"/>
              <a:t>26</a:t>
            </a:fld>
            <a:endParaRPr lang="en-US"/>
          </a:p>
        </p:txBody>
      </p:sp>
    </p:spTree>
    <p:extLst>
      <p:ext uri="{BB962C8B-B14F-4D97-AF65-F5344CB8AC3E}">
        <p14:creationId xmlns:p14="http://schemas.microsoft.com/office/powerpoint/2010/main" val="15423330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a month contact with student</a:t>
            </a:r>
          </a:p>
        </p:txBody>
      </p:sp>
      <p:sp>
        <p:nvSpPr>
          <p:cNvPr id="4" name="Slide Number Placeholder 3"/>
          <p:cNvSpPr>
            <a:spLocks noGrp="1"/>
          </p:cNvSpPr>
          <p:nvPr>
            <p:ph type="sldNum" sz="quarter" idx="5"/>
          </p:nvPr>
        </p:nvSpPr>
        <p:spPr/>
        <p:txBody>
          <a:bodyPr/>
          <a:lstStyle/>
          <a:p>
            <a:fld id="{04CF7FB4-4309-4D2E-9E1B-B5231DC6A0BE}" type="slidenum">
              <a:rPr lang="en-US" smtClean="0"/>
              <a:t>27</a:t>
            </a:fld>
            <a:endParaRPr lang="en-US"/>
          </a:p>
        </p:txBody>
      </p:sp>
    </p:spTree>
    <p:extLst>
      <p:ext uri="{BB962C8B-B14F-4D97-AF65-F5344CB8AC3E}">
        <p14:creationId xmlns:p14="http://schemas.microsoft.com/office/powerpoint/2010/main" val="42482694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Questionnaire looks at awareness and eligibility, planning and implementation, evaluation of effectiveness, administrative support, professional development and training. A way to develop goals for the DSO. Suggest that staff complete and then compare notes. </a:t>
            </a:r>
          </a:p>
        </p:txBody>
      </p:sp>
      <p:sp>
        <p:nvSpPr>
          <p:cNvPr id="4" name="Slide Number Placeholder 3"/>
          <p:cNvSpPr>
            <a:spLocks noGrp="1"/>
          </p:cNvSpPr>
          <p:nvPr>
            <p:ph type="sldNum" sz="quarter" idx="5"/>
          </p:nvPr>
        </p:nvSpPr>
        <p:spPr/>
        <p:txBody>
          <a:bodyPr/>
          <a:lstStyle/>
          <a:p>
            <a:fld id="{04CF7FB4-4309-4D2E-9E1B-B5231DC6A0BE}" type="slidenum">
              <a:rPr lang="en-US" smtClean="0"/>
              <a:t>28</a:t>
            </a:fld>
            <a:endParaRPr lang="en-US"/>
          </a:p>
        </p:txBody>
      </p:sp>
    </p:spTree>
    <p:extLst>
      <p:ext uri="{BB962C8B-B14F-4D97-AF65-F5344CB8AC3E}">
        <p14:creationId xmlns:p14="http://schemas.microsoft.com/office/powerpoint/2010/main" val="2679767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4CF7FB4-4309-4D2E-9E1B-B5231DC6A0BE}" type="slidenum">
              <a:rPr lang="en-US" smtClean="0"/>
              <a:t>2</a:t>
            </a:fld>
            <a:endParaRPr lang="en-US"/>
          </a:p>
        </p:txBody>
      </p:sp>
    </p:spTree>
    <p:extLst>
      <p:ext uri="{BB962C8B-B14F-4D97-AF65-F5344CB8AC3E}">
        <p14:creationId xmlns:p14="http://schemas.microsoft.com/office/powerpoint/2010/main" val="7525735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Raise hands if you have a 508 coordinator at your institution? Even though not required to provide 508 requirements, sometimes it falls to our disability offices to mention it. </a:t>
            </a:r>
            <a:endParaRPr lang="en-US" dirty="0"/>
          </a:p>
        </p:txBody>
      </p:sp>
      <p:sp>
        <p:nvSpPr>
          <p:cNvPr id="4" name="Slide Number Placeholder 3"/>
          <p:cNvSpPr>
            <a:spLocks noGrp="1"/>
          </p:cNvSpPr>
          <p:nvPr>
            <p:ph type="sldNum" sz="quarter" idx="5"/>
          </p:nvPr>
        </p:nvSpPr>
        <p:spPr/>
        <p:txBody>
          <a:bodyPr/>
          <a:lstStyle/>
          <a:p>
            <a:fld id="{04CF7FB4-4309-4D2E-9E1B-B5231DC6A0BE}" type="slidenum">
              <a:rPr lang="en-US" smtClean="0"/>
              <a:t>3</a:t>
            </a:fld>
            <a:endParaRPr lang="en-US"/>
          </a:p>
        </p:txBody>
      </p:sp>
    </p:spTree>
    <p:extLst>
      <p:ext uri="{BB962C8B-B14F-4D97-AF65-F5344CB8AC3E}">
        <p14:creationId xmlns:p14="http://schemas.microsoft.com/office/powerpoint/2010/main" val="32247723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Paul Grossman 2-day law presentation at National AHEAD 2018. Connected with Chemeketa Community College and eventually, Tiffany Kennell. She earned an Assistive Technology certification at CSUN a few years ago. </a:t>
            </a:r>
            <a:endParaRPr lang="en-US" dirty="0"/>
          </a:p>
        </p:txBody>
      </p:sp>
      <p:sp>
        <p:nvSpPr>
          <p:cNvPr id="4" name="Slide Number Placeholder 3"/>
          <p:cNvSpPr>
            <a:spLocks noGrp="1"/>
          </p:cNvSpPr>
          <p:nvPr>
            <p:ph type="sldNum" sz="quarter" idx="5"/>
          </p:nvPr>
        </p:nvSpPr>
        <p:spPr/>
        <p:txBody>
          <a:bodyPr/>
          <a:lstStyle/>
          <a:p>
            <a:fld id="{04CF7FB4-4309-4D2E-9E1B-B5231DC6A0BE}" type="slidenum">
              <a:rPr lang="en-US" smtClean="0"/>
              <a:t>6</a:t>
            </a:fld>
            <a:endParaRPr lang="en-US"/>
          </a:p>
        </p:txBody>
      </p:sp>
    </p:spTree>
    <p:extLst>
      <p:ext uri="{BB962C8B-B14F-4D97-AF65-F5344CB8AC3E}">
        <p14:creationId xmlns:p14="http://schemas.microsoft.com/office/powerpoint/2010/main" val="313196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Will provide you with suggestions of a plan to use. Adopt, change, and create. First we will review a bit about Assistive Technology</a:t>
            </a:r>
          </a:p>
        </p:txBody>
      </p:sp>
      <p:sp>
        <p:nvSpPr>
          <p:cNvPr id="4" name="Slide Number Placeholder 3"/>
          <p:cNvSpPr>
            <a:spLocks noGrp="1"/>
          </p:cNvSpPr>
          <p:nvPr>
            <p:ph type="sldNum" sz="quarter" idx="5"/>
          </p:nvPr>
        </p:nvSpPr>
        <p:spPr/>
        <p:txBody>
          <a:bodyPr/>
          <a:lstStyle/>
          <a:p>
            <a:fld id="{04CF7FB4-4309-4D2E-9E1B-B5231DC6A0BE}" type="slidenum">
              <a:rPr lang="en-US" smtClean="0"/>
              <a:t>7</a:t>
            </a:fld>
            <a:endParaRPr lang="en-US"/>
          </a:p>
        </p:txBody>
      </p:sp>
    </p:spTree>
    <p:extLst>
      <p:ext uri="{BB962C8B-B14F-4D97-AF65-F5344CB8AC3E}">
        <p14:creationId xmlns:p14="http://schemas.microsoft.com/office/powerpoint/2010/main" val="36587968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University of Phoenix Case Number 08-15-2040 </a:t>
            </a:r>
            <a:endParaRPr lang="en-US" dirty="0"/>
          </a:p>
        </p:txBody>
      </p:sp>
      <p:sp>
        <p:nvSpPr>
          <p:cNvPr id="4" name="Slide Number Placeholder 3"/>
          <p:cNvSpPr>
            <a:spLocks noGrp="1"/>
          </p:cNvSpPr>
          <p:nvPr>
            <p:ph type="sldNum" sz="quarter" idx="5"/>
          </p:nvPr>
        </p:nvSpPr>
        <p:spPr/>
        <p:txBody>
          <a:bodyPr/>
          <a:lstStyle/>
          <a:p>
            <a:fld id="{04CF7FB4-4309-4D2E-9E1B-B5231DC6A0BE}" type="slidenum">
              <a:rPr lang="en-US" smtClean="0"/>
              <a:t>10</a:t>
            </a:fld>
            <a:endParaRPr lang="en-US"/>
          </a:p>
        </p:txBody>
      </p:sp>
    </p:spTree>
    <p:extLst>
      <p:ext uri="{BB962C8B-B14F-4D97-AF65-F5344CB8AC3E}">
        <p14:creationId xmlns:p14="http://schemas.microsoft.com/office/powerpoint/2010/main" val="16185839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Information from Wink </a:t>
            </a:r>
            <a:r>
              <a:rPr lang="en-US" dirty="0" err="1"/>
              <a:t>Harner’s</a:t>
            </a:r>
            <a:r>
              <a:rPr lang="en-US" dirty="0"/>
              <a:t> presentation at AHEAD in Texas (2019) and AHEAD session.</a:t>
            </a:r>
          </a:p>
        </p:txBody>
      </p:sp>
      <p:sp>
        <p:nvSpPr>
          <p:cNvPr id="4" name="Slide Number Placeholder 3"/>
          <p:cNvSpPr>
            <a:spLocks noGrp="1"/>
          </p:cNvSpPr>
          <p:nvPr>
            <p:ph type="sldNum" sz="quarter" idx="5"/>
          </p:nvPr>
        </p:nvSpPr>
        <p:spPr/>
        <p:txBody>
          <a:bodyPr/>
          <a:lstStyle/>
          <a:p>
            <a:fld id="{04CF7FB4-4309-4D2E-9E1B-B5231DC6A0BE}" type="slidenum">
              <a:rPr lang="en-US" smtClean="0"/>
              <a:t>11</a:t>
            </a:fld>
            <a:endParaRPr lang="en-US"/>
          </a:p>
        </p:txBody>
      </p:sp>
    </p:spTree>
    <p:extLst>
      <p:ext uri="{BB962C8B-B14F-4D97-AF65-F5344CB8AC3E}">
        <p14:creationId xmlns:p14="http://schemas.microsoft.com/office/powerpoint/2010/main" val="41838417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the Free Apps card</a:t>
            </a:r>
          </a:p>
        </p:txBody>
      </p:sp>
      <p:sp>
        <p:nvSpPr>
          <p:cNvPr id="4" name="Slide Number Placeholder 3"/>
          <p:cNvSpPr>
            <a:spLocks noGrp="1"/>
          </p:cNvSpPr>
          <p:nvPr>
            <p:ph type="sldNum" sz="quarter" idx="5"/>
          </p:nvPr>
        </p:nvSpPr>
        <p:spPr/>
        <p:txBody>
          <a:bodyPr/>
          <a:lstStyle/>
          <a:p>
            <a:fld id="{04CF7FB4-4309-4D2E-9E1B-B5231DC6A0BE}" type="slidenum">
              <a:rPr lang="en-US" smtClean="0"/>
              <a:t>12</a:t>
            </a:fld>
            <a:endParaRPr lang="en-US"/>
          </a:p>
        </p:txBody>
      </p:sp>
    </p:spTree>
    <p:extLst>
      <p:ext uri="{BB962C8B-B14F-4D97-AF65-F5344CB8AC3E}">
        <p14:creationId xmlns:p14="http://schemas.microsoft.com/office/powerpoint/2010/main" val="38826965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Based plan on SETT framework. Specific information on SETT towards ends of session. It is used in pre-k-12</a:t>
            </a:r>
            <a:r>
              <a:rPr lang="en-US" baseline="30000" dirty="0"/>
              <a:t>th</a:t>
            </a:r>
            <a:r>
              <a:rPr lang="en-US" dirty="0"/>
              <a:t>. </a:t>
            </a:r>
          </a:p>
        </p:txBody>
      </p:sp>
      <p:sp>
        <p:nvSpPr>
          <p:cNvPr id="4" name="Slide Number Placeholder 3"/>
          <p:cNvSpPr>
            <a:spLocks noGrp="1"/>
          </p:cNvSpPr>
          <p:nvPr>
            <p:ph type="sldNum" sz="quarter" idx="5"/>
          </p:nvPr>
        </p:nvSpPr>
        <p:spPr/>
        <p:txBody>
          <a:bodyPr/>
          <a:lstStyle/>
          <a:p>
            <a:fld id="{04CF7FB4-4309-4D2E-9E1B-B5231DC6A0BE}" type="slidenum">
              <a:rPr lang="en-US" smtClean="0"/>
              <a:t>15</a:t>
            </a:fld>
            <a:endParaRPr lang="en-US"/>
          </a:p>
        </p:txBody>
      </p:sp>
    </p:spTree>
    <p:extLst>
      <p:ext uri="{BB962C8B-B14F-4D97-AF65-F5344CB8AC3E}">
        <p14:creationId xmlns:p14="http://schemas.microsoft.com/office/powerpoint/2010/main" val="2848788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31D19-7EDE-4A95-A69F-98E629BF9DF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C74D978-B60C-4B3F-948B-6BF323FE83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04A3095-3CFE-4377-BAE8-1F9BA191A116}"/>
              </a:ext>
            </a:extLst>
          </p:cNvPr>
          <p:cNvSpPr>
            <a:spLocks noGrp="1"/>
          </p:cNvSpPr>
          <p:nvPr>
            <p:ph type="dt" sz="half" idx="10"/>
          </p:nvPr>
        </p:nvSpPr>
        <p:spPr/>
        <p:txBody>
          <a:bodyPr/>
          <a:lstStyle/>
          <a:p>
            <a:fld id="{E0EF6F5F-68CF-452A-BF98-79EFCA9C5E0E}" type="datetimeFigureOut">
              <a:rPr lang="en-US" smtClean="0"/>
              <a:t>4/1/2021</a:t>
            </a:fld>
            <a:endParaRPr lang="en-US"/>
          </a:p>
        </p:txBody>
      </p:sp>
      <p:sp>
        <p:nvSpPr>
          <p:cNvPr id="5" name="Footer Placeholder 4">
            <a:extLst>
              <a:ext uri="{FF2B5EF4-FFF2-40B4-BE49-F238E27FC236}">
                <a16:creationId xmlns:a16="http://schemas.microsoft.com/office/drawing/2014/main" id="{08587A50-00BF-4860-8123-C87469518F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EBFF19-CA20-48F0-BEDB-1AA28F8845D5}"/>
              </a:ext>
            </a:extLst>
          </p:cNvPr>
          <p:cNvSpPr>
            <a:spLocks noGrp="1"/>
          </p:cNvSpPr>
          <p:nvPr>
            <p:ph type="sldNum" sz="quarter" idx="12"/>
          </p:nvPr>
        </p:nvSpPr>
        <p:spPr/>
        <p:txBody>
          <a:bodyPr/>
          <a:lstStyle/>
          <a:p>
            <a:fld id="{B177E2EF-6BA1-4711-916F-15A6DC6B4AAC}" type="slidenum">
              <a:rPr lang="en-US" smtClean="0"/>
              <a:t>‹#›</a:t>
            </a:fld>
            <a:endParaRPr lang="en-US"/>
          </a:p>
        </p:txBody>
      </p:sp>
    </p:spTree>
    <p:extLst>
      <p:ext uri="{BB962C8B-B14F-4D97-AF65-F5344CB8AC3E}">
        <p14:creationId xmlns:p14="http://schemas.microsoft.com/office/powerpoint/2010/main" val="3426622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2CEA5-C84B-4818-8A6A-27613506156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EFFD67D-BF30-49A7-98DF-6E863DFC21D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38A0EC-D6DA-4E40-AADA-7466E992B249}"/>
              </a:ext>
            </a:extLst>
          </p:cNvPr>
          <p:cNvSpPr>
            <a:spLocks noGrp="1"/>
          </p:cNvSpPr>
          <p:nvPr>
            <p:ph type="dt" sz="half" idx="10"/>
          </p:nvPr>
        </p:nvSpPr>
        <p:spPr/>
        <p:txBody>
          <a:bodyPr/>
          <a:lstStyle/>
          <a:p>
            <a:fld id="{E0EF6F5F-68CF-452A-BF98-79EFCA9C5E0E}" type="datetimeFigureOut">
              <a:rPr lang="en-US" smtClean="0"/>
              <a:t>4/1/2021</a:t>
            </a:fld>
            <a:endParaRPr lang="en-US"/>
          </a:p>
        </p:txBody>
      </p:sp>
      <p:sp>
        <p:nvSpPr>
          <p:cNvPr id="5" name="Footer Placeholder 4">
            <a:extLst>
              <a:ext uri="{FF2B5EF4-FFF2-40B4-BE49-F238E27FC236}">
                <a16:creationId xmlns:a16="http://schemas.microsoft.com/office/drawing/2014/main" id="{58DB23C8-B6D1-423E-A930-0769CD09F7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791878-DBB5-4BAE-B589-010E94AD7924}"/>
              </a:ext>
            </a:extLst>
          </p:cNvPr>
          <p:cNvSpPr>
            <a:spLocks noGrp="1"/>
          </p:cNvSpPr>
          <p:nvPr>
            <p:ph type="sldNum" sz="quarter" idx="12"/>
          </p:nvPr>
        </p:nvSpPr>
        <p:spPr/>
        <p:txBody>
          <a:bodyPr/>
          <a:lstStyle/>
          <a:p>
            <a:fld id="{B177E2EF-6BA1-4711-916F-15A6DC6B4AAC}" type="slidenum">
              <a:rPr lang="en-US" smtClean="0"/>
              <a:t>‹#›</a:t>
            </a:fld>
            <a:endParaRPr lang="en-US"/>
          </a:p>
        </p:txBody>
      </p:sp>
    </p:spTree>
    <p:extLst>
      <p:ext uri="{BB962C8B-B14F-4D97-AF65-F5344CB8AC3E}">
        <p14:creationId xmlns:p14="http://schemas.microsoft.com/office/powerpoint/2010/main" val="1298175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C10594-6C19-4290-B7BB-0AA9B76EC52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0330EB3-5C02-4F4D-8C0D-27C0E0679F5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4E0435-EAAE-489F-BD5B-D26EA2295B4F}"/>
              </a:ext>
            </a:extLst>
          </p:cNvPr>
          <p:cNvSpPr>
            <a:spLocks noGrp="1"/>
          </p:cNvSpPr>
          <p:nvPr>
            <p:ph type="dt" sz="half" idx="10"/>
          </p:nvPr>
        </p:nvSpPr>
        <p:spPr/>
        <p:txBody>
          <a:bodyPr/>
          <a:lstStyle/>
          <a:p>
            <a:fld id="{E0EF6F5F-68CF-452A-BF98-79EFCA9C5E0E}" type="datetimeFigureOut">
              <a:rPr lang="en-US" smtClean="0"/>
              <a:t>4/1/2021</a:t>
            </a:fld>
            <a:endParaRPr lang="en-US"/>
          </a:p>
        </p:txBody>
      </p:sp>
      <p:sp>
        <p:nvSpPr>
          <p:cNvPr id="5" name="Footer Placeholder 4">
            <a:extLst>
              <a:ext uri="{FF2B5EF4-FFF2-40B4-BE49-F238E27FC236}">
                <a16:creationId xmlns:a16="http://schemas.microsoft.com/office/drawing/2014/main" id="{2E2E2747-E46F-4717-8AD9-2D22781BE2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B63D93-C05D-448C-A07A-654DA5057C3A}"/>
              </a:ext>
            </a:extLst>
          </p:cNvPr>
          <p:cNvSpPr>
            <a:spLocks noGrp="1"/>
          </p:cNvSpPr>
          <p:nvPr>
            <p:ph type="sldNum" sz="quarter" idx="12"/>
          </p:nvPr>
        </p:nvSpPr>
        <p:spPr/>
        <p:txBody>
          <a:bodyPr/>
          <a:lstStyle/>
          <a:p>
            <a:fld id="{B177E2EF-6BA1-4711-916F-15A6DC6B4AAC}" type="slidenum">
              <a:rPr lang="en-US" smtClean="0"/>
              <a:t>‹#›</a:t>
            </a:fld>
            <a:endParaRPr lang="en-US"/>
          </a:p>
        </p:txBody>
      </p:sp>
    </p:spTree>
    <p:extLst>
      <p:ext uri="{BB962C8B-B14F-4D97-AF65-F5344CB8AC3E}">
        <p14:creationId xmlns:p14="http://schemas.microsoft.com/office/powerpoint/2010/main" val="84951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A06A2-C7B6-4BD5-917C-5F4FA0C6196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9D667F-6435-44BB-AD9E-3C4F639D28C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C381D9-471B-4361-9107-EA0C56F93EA2}"/>
              </a:ext>
            </a:extLst>
          </p:cNvPr>
          <p:cNvSpPr>
            <a:spLocks noGrp="1"/>
          </p:cNvSpPr>
          <p:nvPr>
            <p:ph type="dt" sz="half" idx="10"/>
          </p:nvPr>
        </p:nvSpPr>
        <p:spPr/>
        <p:txBody>
          <a:bodyPr/>
          <a:lstStyle/>
          <a:p>
            <a:fld id="{E0EF6F5F-68CF-452A-BF98-79EFCA9C5E0E}" type="datetimeFigureOut">
              <a:rPr lang="en-US" smtClean="0"/>
              <a:t>4/1/2021</a:t>
            </a:fld>
            <a:endParaRPr lang="en-US"/>
          </a:p>
        </p:txBody>
      </p:sp>
      <p:sp>
        <p:nvSpPr>
          <p:cNvPr id="5" name="Footer Placeholder 4">
            <a:extLst>
              <a:ext uri="{FF2B5EF4-FFF2-40B4-BE49-F238E27FC236}">
                <a16:creationId xmlns:a16="http://schemas.microsoft.com/office/drawing/2014/main" id="{9ED8B786-50AF-4760-A549-60AF59220F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251D0F-3A8B-4508-B0B3-4AF8F14B6B47}"/>
              </a:ext>
            </a:extLst>
          </p:cNvPr>
          <p:cNvSpPr>
            <a:spLocks noGrp="1"/>
          </p:cNvSpPr>
          <p:nvPr>
            <p:ph type="sldNum" sz="quarter" idx="12"/>
          </p:nvPr>
        </p:nvSpPr>
        <p:spPr/>
        <p:txBody>
          <a:bodyPr/>
          <a:lstStyle/>
          <a:p>
            <a:fld id="{B177E2EF-6BA1-4711-916F-15A6DC6B4AAC}" type="slidenum">
              <a:rPr lang="en-US" smtClean="0"/>
              <a:t>‹#›</a:t>
            </a:fld>
            <a:endParaRPr lang="en-US"/>
          </a:p>
        </p:txBody>
      </p:sp>
    </p:spTree>
    <p:extLst>
      <p:ext uri="{BB962C8B-B14F-4D97-AF65-F5344CB8AC3E}">
        <p14:creationId xmlns:p14="http://schemas.microsoft.com/office/powerpoint/2010/main" val="300098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0406A-F1AF-44B4-9D6E-344A0F4D92B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432DFB8-3F7D-470E-A3AA-461AECE3A2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8842638-E4F9-4E6A-82DF-61359BE5BCD8}"/>
              </a:ext>
            </a:extLst>
          </p:cNvPr>
          <p:cNvSpPr>
            <a:spLocks noGrp="1"/>
          </p:cNvSpPr>
          <p:nvPr>
            <p:ph type="dt" sz="half" idx="10"/>
          </p:nvPr>
        </p:nvSpPr>
        <p:spPr/>
        <p:txBody>
          <a:bodyPr/>
          <a:lstStyle/>
          <a:p>
            <a:fld id="{E0EF6F5F-68CF-452A-BF98-79EFCA9C5E0E}" type="datetimeFigureOut">
              <a:rPr lang="en-US" smtClean="0"/>
              <a:t>4/1/2021</a:t>
            </a:fld>
            <a:endParaRPr lang="en-US"/>
          </a:p>
        </p:txBody>
      </p:sp>
      <p:sp>
        <p:nvSpPr>
          <p:cNvPr id="5" name="Footer Placeholder 4">
            <a:extLst>
              <a:ext uri="{FF2B5EF4-FFF2-40B4-BE49-F238E27FC236}">
                <a16:creationId xmlns:a16="http://schemas.microsoft.com/office/drawing/2014/main" id="{84EF8587-3E59-4FEA-A36E-E12BF7BFEF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BB7559-9B04-44BD-8A7D-A739C6F45840}"/>
              </a:ext>
            </a:extLst>
          </p:cNvPr>
          <p:cNvSpPr>
            <a:spLocks noGrp="1"/>
          </p:cNvSpPr>
          <p:nvPr>
            <p:ph type="sldNum" sz="quarter" idx="12"/>
          </p:nvPr>
        </p:nvSpPr>
        <p:spPr/>
        <p:txBody>
          <a:bodyPr/>
          <a:lstStyle/>
          <a:p>
            <a:fld id="{B177E2EF-6BA1-4711-916F-15A6DC6B4AAC}" type="slidenum">
              <a:rPr lang="en-US" smtClean="0"/>
              <a:t>‹#›</a:t>
            </a:fld>
            <a:endParaRPr lang="en-US"/>
          </a:p>
        </p:txBody>
      </p:sp>
    </p:spTree>
    <p:extLst>
      <p:ext uri="{BB962C8B-B14F-4D97-AF65-F5344CB8AC3E}">
        <p14:creationId xmlns:p14="http://schemas.microsoft.com/office/powerpoint/2010/main" val="2188900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28E09-FC6A-4E70-8CDC-D8BC0598D1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6FE3B4-C3EE-475E-8B41-F2BFEFF71F1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67B14E3-B94F-4F93-B752-A8A27BE68BA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59F5DF4-1B4E-4721-93C2-4459205C4DFA}"/>
              </a:ext>
            </a:extLst>
          </p:cNvPr>
          <p:cNvSpPr>
            <a:spLocks noGrp="1"/>
          </p:cNvSpPr>
          <p:nvPr>
            <p:ph type="dt" sz="half" idx="10"/>
          </p:nvPr>
        </p:nvSpPr>
        <p:spPr/>
        <p:txBody>
          <a:bodyPr/>
          <a:lstStyle/>
          <a:p>
            <a:fld id="{E0EF6F5F-68CF-452A-BF98-79EFCA9C5E0E}" type="datetimeFigureOut">
              <a:rPr lang="en-US" smtClean="0"/>
              <a:t>4/1/2021</a:t>
            </a:fld>
            <a:endParaRPr lang="en-US"/>
          </a:p>
        </p:txBody>
      </p:sp>
      <p:sp>
        <p:nvSpPr>
          <p:cNvPr id="6" name="Footer Placeholder 5">
            <a:extLst>
              <a:ext uri="{FF2B5EF4-FFF2-40B4-BE49-F238E27FC236}">
                <a16:creationId xmlns:a16="http://schemas.microsoft.com/office/drawing/2014/main" id="{5404FB97-B467-426E-9732-51DA13D6E2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4A4E43-0D3B-4C99-BF20-98367727262A}"/>
              </a:ext>
            </a:extLst>
          </p:cNvPr>
          <p:cNvSpPr>
            <a:spLocks noGrp="1"/>
          </p:cNvSpPr>
          <p:nvPr>
            <p:ph type="sldNum" sz="quarter" idx="12"/>
          </p:nvPr>
        </p:nvSpPr>
        <p:spPr/>
        <p:txBody>
          <a:bodyPr/>
          <a:lstStyle/>
          <a:p>
            <a:fld id="{B177E2EF-6BA1-4711-916F-15A6DC6B4AAC}" type="slidenum">
              <a:rPr lang="en-US" smtClean="0"/>
              <a:t>‹#›</a:t>
            </a:fld>
            <a:endParaRPr lang="en-US"/>
          </a:p>
        </p:txBody>
      </p:sp>
    </p:spTree>
    <p:extLst>
      <p:ext uri="{BB962C8B-B14F-4D97-AF65-F5344CB8AC3E}">
        <p14:creationId xmlns:p14="http://schemas.microsoft.com/office/powerpoint/2010/main" val="252538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77BE3-BF67-4D71-B19C-3C5156EFD27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1D5EB18-914C-4062-8CEE-60F91D1D3D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386D859-86C9-4DF0-8565-9E60E5C65F5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E87DA3C-F56F-4E6C-B496-51D9412499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E4FA4C8-02A9-4506-8DC1-B5855BADBCC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EEE55CF-7287-49B9-A40E-A70C72342216}"/>
              </a:ext>
            </a:extLst>
          </p:cNvPr>
          <p:cNvSpPr>
            <a:spLocks noGrp="1"/>
          </p:cNvSpPr>
          <p:nvPr>
            <p:ph type="dt" sz="half" idx="10"/>
          </p:nvPr>
        </p:nvSpPr>
        <p:spPr/>
        <p:txBody>
          <a:bodyPr/>
          <a:lstStyle/>
          <a:p>
            <a:fld id="{E0EF6F5F-68CF-452A-BF98-79EFCA9C5E0E}" type="datetimeFigureOut">
              <a:rPr lang="en-US" smtClean="0"/>
              <a:t>4/1/2021</a:t>
            </a:fld>
            <a:endParaRPr lang="en-US"/>
          </a:p>
        </p:txBody>
      </p:sp>
      <p:sp>
        <p:nvSpPr>
          <p:cNvPr id="8" name="Footer Placeholder 7">
            <a:extLst>
              <a:ext uri="{FF2B5EF4-FFF2-40B4-BE49-F238E27FC236}">
                <a16:creationId xmlns:a16="http://schemas.microsoft.com/office/drawing/2014/main" id="{103B1F73-C6BA-4DE1-B407-B5D3ABAE56E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DB4D3D-675C-45FA-92AF-768F659602FB}"/>
              </a:ext>
            </a:extLst>
          </p:cNvPr>
          <p:cNvSpPr>
            <a:spLocks noGrp="1"/>
          </p:cNvSpPr>
          <p:nvPr>
            <p:ph type="sldNum" sz="quarter" idx="12"/>
          </p:nvPr>
        </p:nvSpPr>
        <p:spPr/>
        <p:txBody>
          <a:bodyPr/>
          <a:lstStyle/>
          <a:p>
            <a:fld id="{B177E2EF-6BA1-4711-916F-15A6DC6B4AAC}" type="slidenum">
              <a:rPr lang="en-US" smtClean="0"/>
              <a:t>‹#›</a:t>
            </a:fld>
            <a:endParaRPr lang="en-US"/>
          </a:p>
        </p:txBody>
      </p:sp>
    </p:spTree>
    <p:extLst>
      <p:ext uri="{BB962C8B-B14F-4D97-AF65-F5344CB8AC3E}">
        <p14:creationId xmlns:p14="http://schemas.microsoft.com/office/powerpoint/2010/main" val="822220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D8648-7291-46B1-8FAD-0948B8FE601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889816-57B9-4B23-8BAD-CAEF4E765880}"/>
              </a:ext>
            </a:extLst>
          </p:cNvPr>
          <p:cNvSpPr>
            <a:spLocks noGrp="1"/>
          </p:cNvSpPr>
          <p:nvPr>
            <p:ph type="dt" sz="half" idx="10"/>
          </p:nvPr>
        </p:nvSpPr>
        <p:spPr/>
        <p:txBody>
          <a:bodyPr/>
          <a:lstStyle/>
          <a:p>
            <a:fld id="{E0EF6F5F-68CF-452A-BF98-79EFCA9C5E0E}" type="datetimeFigureOut">
              <a:rPr lang="en-US" smtClean="0"/>
              <a:t>4/1/2021</a:t>
            </a:fld>
            <a:endParaRPr lang="en-US"/>
          </a:p>
        </p:txBody>
      </p:sp>
      <p:sp>
        <p:nvSpPr>
          <p:cNvPr id="4" name="Footer Placeholder 3">
            <a:extLst>
              <a:ext uri="{FF2B5EF4-FFF2-40B4-BE49-F238E27FC236}">
                <a16:creationId xmlns:a16="http://schemas.microsoft.com/office/drawing/2014/main" id="{D1274625-C163-45F7-AFE2-5E3A5444535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7838DC9-6556-45F2-BA6C-822CF9760E7D}"/>
              </a:ext>
            </a:extLst>
          </p:cNvPr>
          <p:cNvSpPr>
            <a:spLocks noGrp="1"/>
          </p:cNvSpPr>
          <p:nvPr>
            <p:ph type="sldNum" sz="quarter" idx="12"/>
          </p:nvPr>
        </p:nvSpPr>
        <p:spPr/>
        <p:txBody>
          <a:bodyPr/>
          <a:lstStyle/>
          <a:p>
            <a:fld id="{B177E2EF-6BA1-4711-916F-15A6DC6B4AAC}" type="slidenum">
              <a:rPr lang="en-US" smtClean="0"/>
              <a:t>‹#›</a:t>
            </a:fld>
            <a:endParaRPr lang="en-US"/>
          </a:p>
        </p:txBody>
      </p:sp>
    </p:spTree>
    <p:extLst>
      <p:ext uri="{BB962C8B-B14F-4D97-AF65-F5344CB8AC3E}">
        <p14:creationId xmlns:p14="http://schemas.microsoft.com/office/powerpoint/2010/main" val="3591453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24E990-B5EC-492E-A17C-1F695296D908}"/>
              </a:ext>
            </a:extLst>
          </p:cNvPr>
          <p:cNvSpPr>
            <a:spLocks noGrp="1"/>
          </p:cNvSpPr>
          <p:nvPr>
            <p:ph type="dt" sz="half" idx="10"/>
          </p:nvPr>
        </p:nvSpPr>
        <p:spPr/>
        <p:txBody>
          <a:bodyPr/>
          <a:lstStyle/>
          <a:p>
            <a:fld id="{E0EF6F5F-68CF-452A-BF98-79EFCA9C5E0E}" type="datetimeFigureOut">
              <a:rPr lang="en-US" smtClean="0"/>
              <a:t>4/1/2021</a:t>
            </a:fld>
            <a:endParaRPr lang="en-US"/>
          </a:p>
        </p:txBody>
      </p:sp>
      <p:sp>
        <p:nvSpPr>
          <p:cNvPr id="3" name="Footer Placeholder 2">
            <a:extLst>
              <a:ext uri="{FF2B5EF4-FFF2-40B4-BE49-F238E27FC236}">
                <a16:creationId xmlns:a16="http://schemas.microsoft.com/office/drawing/2014/main" id="{BEF5D19B-2B1B-4AE4-B5C4-8E4705B5676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737B93A-9F3D-4238-BA24-64300B3E073E}"/>
              </a:ext>
            </a:extLst>
          </p:cNvPr>
          <p:cNvSpPr>
            <a:spLocks noGrp="1"/>
          </p:cNvSpPr>
          <p:nvPr>
            <p:ph type="sldNum" sz="quarter" idx="12"/>
          </p:nvPr>
        </p:nvSpPr>
        <p:spPr/>
        <p:txBody>
          <a:bodyPr/>
          <a:lstStyle/>
          <a:p>
            <a:fld id="{B177E2EF-6BA1-4711-916F-15A6DC6B4AAC}" type="slidenum">
              <a:rPr lang="en-US" smtClean="0"/>
              <a:t>‹#›</a:t>
            </a:fld>
            <a:endParaRPr lang="en-US"/>
          </a:p>
        </p:txBody>
      </p:sp>
    </p:spTree>
    <p:extLst>
      <p:ext uri="{BB962C8B-B14F-4D97-AF65-F5344CB8AC3E}">
        <p14:creationId xmlns:p14="http://schemas.microsoft.com/office/powerpoint/2010/main" val="2599647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0BDD6-F1CC-46DF-BE03-BE569E1504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65E7E45-21C0-4B91-BA58-AA7A56AF27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BF82CEF-AF77-405A-91CE-F3972650F0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CE8B2CF-DEFD-4E8D-9AD7-379B8FC75D35}"/>
              </a:ext>
            </a:extLst>
          </p:cNvPr>
          <p:cNvSpPr>
            <a:spLocks noGrp="1"/>
          </p:cNvSpPr>
          <p:nvPr>
            <p:ph type="dt" sz="half" idx="10"/>
          </p:nvPr>
        </p:nvSpPr>
        <p:spPr/>
        <p:txBody>
          <a:bodyPr/>
          <a:lstStyle/>
          <a:p>
            <a:fld id="{E0EF6F5F-68CF-452A-BF98-79EFCA9C5E0E}" type="datetimeFigureOut">
              <a:rPr lang="en-US" smtClean="0"/>
              <a:t>4/1/2021</a:t>
            </a:fld>
            <a:endParaRPr lang="en-US"/>
          </a:p>
        </p:txBody>
      </p:sp>
      <p:sp>
        <p:nvSpPr>
          <p:cNvPr id="6" name="Footer Placeholder 5">
            <a:extLst>
              <a:ext uri="{FF2B5EF4-FFF2-40B4-BE49-F238E27FC236}">
                <a16:creationId xmlns:a16="http://schemas.microsoft.com/office/drawing/2014/main" id="{E3D88FA0-91D2-4F19-BC24-D36AFC7374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DD9E20-67F8-444E-B9D2-BC1E43587D17}"/>
              </a:ext>
            </a:extLst>
          </p:cNvPr>
          <p:cNvSpPr>
            <a:spLocks noGrp="1"/>
          </p:cNvSpPr>
          <p:nvPr>
            <p:ph type="sldNum" sz="quarter" idx="12"/>
          </p:nvPr>
        </p:nvSpPr>
        <p:spPr/>
        <p:txBody>
          <a:bodyPr/>
          <a:lstStyle/>
          <a:p>
            <a:fld id="{B177E2EF-6BA1-4711-916F-15A6DC6B4AAC}" type="slidenum">
              <a:rPr lang="en-US" smtClean="0"/>
              <a:t>‹#›</a:t>
            </a:fld>
            <a:endParaRPr lang="en-US"/>
          </a:p>
        </p:txBody>
      </p:sp>
    </p:spTree>
    <p:extLst>
      <p:ext uri="{BB962C8B-B14F-4D97-AF65-F5344CB8AC3E}">
        <p14:creationId xmlns:p14="http://schemas.microsoft.com/office/powerpoint/2010/main" val="3366893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39C41-3570-4A40-A362-F0AE4F0932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2E983B6-4848-46E9-A344-ABE2BA6D44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79A6FB5-9890-4608-A5DA-3840BF64B7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176CF74-3F40-40D3-89D3-82D45A7D0201}"/>
              </a:ext>
            </a:extLst>
          </p:cNvPr>
          <p:cNvSpPr>
            <a:spLocks noGrp="1"/>
          </p:cNvSpPr>
          <p:nvPr>
            <p:ph type="dt" sz="half" idx="10"/>
          </p:nvPr>
        </p:nvSpPr>
        <p:spPr/>
        <p:txBody>
          <a:bodyPr/>
          <a:lstStyle/>
          <a:p>
            <a:fld id="{E0EF6F5F-68CF-452A-BF98-79EFCA9C5E0E}" type="datetimeFigureOut">
              <a:rPr lang="en-US" smtClean="0"/>
              <a:t>4/1/2021</a:t>
            </a:fld>
            <a:endParaRPr lang="en-US"/>
          </a:p>
        </p:txBody>
      </p:sp>
      <p:sp>
        <p:nvSpPr>
          <p:cNvPr id="6" name="Footer Placeholder 5">
            <a:extLst>
              <a:ext uri="{FF2B5EF4-FFF2-40B4-BE49-F238E27FC236}">
                <a16:creationId xmlns:a16="http://schemas.microsoft.com/office/drawing/2014/main" id="{82C04328-B0CE-4B05-BB57-1AD9BE137C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A6113C-DA89-4FB1-9FD9-753FD8D80C4B}"/>
              </a:ext>
            </a:extLst>
          </p:cNvPr>
          <p:cNvSpPr>
            <a:spLocks noGrp="1"/>
          </p:cNvSpPr>
          <p:nvPr>
            <p:ph type="sldNum" sz="quarter" idx="12"/>
          </p:nvPr>
        </p:nvSpPr>
        <p:spPr/>
        <p:txBody>
          <a:bodyPr/>
          <a:lstStyle/>
          <a:p>
            <a:fld id="{B177E2EF-6BA1-4711-916F-15A6DC6B4AAC}" type="slidenum">
              <a:rPr lang="en-US" smtClean="0"/>
              <a:t>‹#›</a:t>
            </a:fld>
            <a:endParaRPr lang="en-US"/>
          </a:p>
        </p:txBody>
      </p:sp>
    </p:spTree>
    <p:extLst>
      <p:ext uri="{BB962C8B-B14F-4D97-AF65-F5344CB8AC3E}">
        <p14:creationId xmlns:p14="http://schemas.microsoft.com/office/powerpoint/2010/main" val="3377069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3EB140-11B1-4C6D-8DF9-09761B58A1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FE6098A-EABE-4C63-9C90-0A03DF498A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9BA84D-A11A-4D22-89E5-78D7CCB874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EF6F5F-68CF-452A-BF98-79EFCA9C5E0E}" type="datetimeFigureOut">
              <a:rPr lang="en-US" smtClean="0"/>
              <a:t>4/1/2021</a:t>
            </a:fld>
            <a:endParaRPr lang="en-US"/>
          </a:p>
        </p:txBody>
      </p:sp>
      <p:sp>
        <p:nvSpPr>
          <p:cNvPr id="5" name="Footer Placeholder 4">
            <a:extLst>
              <a:ext uri="{FF2B5EF4-FFF2-40B4-BE49-F238E27FC236}">
                <a16:creationId xmlns:a16="http://schemas.microsoft.com/office/drawing/2014/main" id="{B01645DF-E36A-4917-8C71-C8AE0334B7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3993F92-987C-4768-811E-EB54606BD0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77E2EF-6BA1-4711-916F-15A6DC6B4AAC}" type="slidenum">
              <a:rPr lang="en-US" smtClean="0"/>
              <a:t>‹#›</a:t>
            </a:fld>
            <a:endParaRPr lang="en-US"/>
          </a:p>
        </p:txBody>
      </p:sp>
    </p:spTree>
    <p:extLst>
      <p:ext uri="{BB962C8B-B14F-4D97-AF65-F5344CB8AC3E}">
        <p14:creationId xmlns:p14="http://schemas.microsoft.com/office/powerpoint/2010/main" val="16080816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hyperlink" Target="https://gatfl.gatech.edu/favorite-search.php"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hyperlink" Target="https://www.augsburg.edu/class/groves/assistive-technology/everyon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www.lanecc.edu/it/helpdesk/assistive-technology"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qiat-ps.org/school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hyperlink" Target="https://www.section508.gov/create/applicability-conformance" TargetMode="External"/><Relationship Id="rId2" Type="http://schemas.openxmlformats.org/officeDocument/2006/relationships/hyperlink" Target="https://www.law.cornell.edu/cfr/text/28/35.160" TargetMode="External"/><Relationship Id="rId1" Type="http://schemas.openxmlformats.org/officeDocument/2006/relationships/slideLayout" Target="../slideLayouts/slideLayout7.xml"/><Relationship Id="rId4" Type="http://schemas.openxmlformats.org/officeDocument/2006/relationships/hyperlink" Target="https://www.ada.gov/miami_university_cd.html"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www.access-board.gov/the-board/laws" TargetMode="External"/><Relationship Id="rId2" Type="http://schemas.openxmlformats.org/officeDocument/2006/relationships/hyperlink" Target="https://www.section508.gov/manage/laws-and-policies" TargetMode="External"/><Relationship Id="rId1" Type="http://schemas.openxmlformats.org/officeDocument/2006/relationships/slideLayout" Target="../slideLayouts/slideLayout7.xml"/><Relationship Id="rId5" Type="http://schemas.openxmlformats.org/officeDocument/2006/relationships/hyperlink" Target="http://techaccess.edb.utexas.edu/" TargetMode="External"/><Relationship Id="rId4" Type="http://schemas.openxmlformats.org/officeDocument/2006/relationships/hyperlink" Target="https://qiat.org/indicators.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F5383-AD1C-46C2-830F-5163924F2F17}"/>
              </a:ext>
            </a:extLst>
          </p:cNvPr>
          <p:cNvSpPr>
            <a:spLocks noGrp="1"/>
          </p:cNvSpPr>
          <p:nvPr>
            <p:ph type="ctrTitle"/>
          </p:nvPr>
        </p:nvSpPr>
        <p:spPr>
          <a:xfrm>
            <a:off x="1524000" y="441960"/>
            <a:ext cx="9144000" cy="3531524"/>
          </a:xfrm>
        </p:spPr>
        <p:txBody>
          <a:bodyPr>
            <a:normAutofit/>
          </a:bodyPr>
          <a:lstStyle/>
          <a:p>
            <a:r>
              <a:rPr lang="en-US" dirty="0"/>
              <a:t>Develop an Accessibility and Assistive</a:t>
            </a:r>
            <a:br>
              <a:rPr lang="en-US" dirty="0"/>
            </a:br>
            <a:r>
              <a:rPr lang="en-US" dirty="0"/>
              <a:t>Technology Plan </a:t>
            </a:r>
            <a:br>
              <a:rPr lang="en-US" dirty="0"/>
            </a:br>
            <a:r>
              <a:rPr lang="en-US" dirty="0"/>
              <a:t>Why? How?</a:t>
            </a:r>
          </a:p>
        </p:txBody>
      </p:sp>
      <p:sp>
        <p:nvSpPr>
          <p:cNvPr id="3" name="Subtitle 2">
            <a:extLst>
              <a:ext uri="{FF2B5EF4-FFF2-40B4-BE49-F238E27FC236}">
                <a16:creationId xmlns:a16="http://schemas.microsoft.com/office/drawing/2014/main" id="{E1A270F1-176A-49ED-8D31-7E9689B4516E}"/>
              </a:ext>
            </a:extLst>
          </p:cNvPr>
          <p:cNvSpPr>
            <a:spLocks noGrp="1"/>
          </p:cNvSpPr>
          <p:nvPr>
            <p:ph type="subTitle" idx="1"/>
          </p:nvPr>
        </p:nvSpPr>
        <p:spPr>
          <a:xfrm>
            <a:off x="1524000" y="4346090"/>
            <a:ext cx="9144000" cy="929640"/>
          </a:xfrm>
        </p:spPr>
        <p:txBody>
          <a:bodyPr/>
          <a:lstStyle/>
          <a:p>
            <a:r>
              <a:rPr lang="en-US" dirty="0"/>
              <a:t>Marilyn Harren</a:t>
            </a:r>
          </a:p>
          <a:p>
            <a:r>
              <a:rPr lang="en-US" dirty="0"/>
              <a:t>Director, ACCESS at Collin College</a:t>
            </a:r>
          </a:p>
        </p:txBody>
      </p:sp>
    </p:spTree>
    <p:extLst>
      <p:ext uri="{BB962C8B-B14F-4D97-AF65-F5344CB8AC3E}">
        <p14:creationId xmlns:p14="http://schemas.microsoft.com/office/powerpoint/2010/main" val="1866660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EFEE896-F784-4650-A7B7-CF7F2AB69846}"/>
              </a:ext>
            </a:extLst>
          </p:cNvPr>
          <p:cNvSpPr/>
          <p:nvPr/>
        </p:nvSpPr>
        <p:spPr>
          <a:xfrm>
            <a:off x="1150070" y="528004"/>
            <a:ext cx="9436231" cy="5693866"/>
          </a:xfrm>
          <a:prstGeom prst="rect">
            <a:avLst/>
          </a:prstGeom>
        </p:spPr>
        <p:txBody>
          <a:bodyPr wrap="square">
            <a:spAutoFit/>
          </a:bodyPr>
          <a:lstStyle/>
          <a:p>
            <a:pPr algn="ctr"/>
            <a:r>
              <a:rPr lang="en-US" sz="2800" dirty="0"/>
              <a:t>More on Timeliness…</a:t>
            </a:r>
          </a:p>
          <a:p>
            <a:pPr algn="ctr"/>
            <a:endParaRPr lang="en-US" sz="2400" dirty="0"/>
          </a:p>
          <a:p>
            <a:r>
              <a:rPr lang="en-US" sz="2400" dirty="0"/>
              <a:t>Resolution Agreement- University of Phoenix</a:t>
            </a:r>
          </a:p>
          <a:p>
            <a:endParaRPr lang="en-US" dirty="0"/>
          </a:p>
          <a:p>
            <a:r>
              <a:rPr lang="en-US" sz="2400" dirty="0"/>
              <a:t>“….Adherence to these accessible technology standards is one way to ensure compliance with the University’s underlying legal obligations to ensure applicants, students, and members of the public are able to independently </a:t>
            </a:r>
            <a:r>
              <a:rPr lang="en-US" sz="2400" b="1" dirty="0"/>
              <a:t>acquire the same information, engage in the same interactions, and enjoy the same benefits and services within the same timeframe as their nondisabled peers</a:t>
            </a:r>
            <a:r>
              <a:rPr lang="en-US" sz="2400" dirty="0"/>
              <a:t>, with substantially equivalent ease of use; and that they are not excluded from participation in, denied the benefits of, or otherwise subjected to discrimination in any University programs, services, and activities delivered online”.</a:t>
            </a:r>
          </a:p>
          <a:p>
            <a:endParaRPr lang="en-US" dirty="0"/>
          </a:p>
          <a:p>
            <a:endParaRPr lang="en-US" dirty="0"/>
          </a:p>
          <a:p>
            <a:r>
              <a:rPr lang="en-US" dirty="0"/>
              <a:t>Source: Resolution Agreement-University of Phoenix 2015 (case number 08-15-2040”)</a:t>
            </a:r>
          </a:p>
        </p:txBody>
      </p:sp>
    </p:spTree>
    <p:extLst>
      <p:ext uri="{BB962C8B-B14F-4D97-AF65-F5344CB8AC3E}">
        <p14:creationId xmlns:p14="http://schemas.microsoft.com/office/powerpoint/2010/main" val="3312131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66A9A-B2E5-416F-8969-826AB3CC46FC}"/>
              </a:ext>
            </a:extLst>
          </p:cNvPr>
          <p:cNvSpPr>
            <a:spLocks noGrp="1"/>
          </p:cNvSpPr>
          <p:nvPr>
            <p:ph type="title"/>
          </p:nvPr>
        </p:nvSpPr>
        <p:spPr>
          <a:xfrm>
            <a:off x="839788" y="248285"/>
            <a:ext cx="10515600" cy="854075"/>
          </a:xfrm>
        </p:spPr>
        <p:txBody>
          <a:bodyPr/>
          <a:lstStyle/>
          <a:p>
            <a:pPr algn="ctr"/>
            <a:r>
              <a:rPr lang="en-US" dirty="0"/>
              <a:t>Low and High Tech</a:t>
            </a:r>
          </a:p>
        </p:txBody>
      </p:sp>
      <p:sp>
        <p:nvSpPr>
          <p:cNvPr id="3" name="Text Placeholder 2">
            <a:extLst>
              <a:ext uri="{FF2B5EF4-FFF2-40B4-BE49-F238E27FC236}">
                <a16:creationId xmlns:a16="http://schemas.microsoft.com/office/drawing/2014/main" id="{1F50E596-4E40-4777-B0E2-9C74DBC27B62}"/>
              </a:ext>
            </a:extLst>
          </p:cNvPr>
          <p:cNvSpPr>
            <a:spLocks noGrp="1"/>
          </p:cNvSpPr>
          <p:nvPr>
            <p:ph type="body" idx="1"/>
          </p:nvPr>
        </p:nvSpPr>
        <p:spPr>
          <a:xfrm>
            <a:off x="839787" y="1155066"/>
            <a:ext cx="5157787" cy="543877"/>
          </a:xfrm>
        </p:spPr>
        <p:txBody>
          <a:bodyPr/>
          <a:lstStyle/>
          <a:p>
            <a:r>
              <a:rPr lang="en-US" dirty="0"/>
              <a:t>Low Tech</a:t>
            </a:r>
          </a:p>
        </p:txBody>
      </p:sp>
      <p:sp>
        <p:nvSpPr>
          <p:cNvPr id="4" name="Content Placeholder 3">
            <a:extLst>
              <a:ext uri="{FF2B5EF4-FFF2-40B4-BE49-F238E27FC236}">
                <a16:creationId xmlns:a16="http://schemas.microsoft.com/office/drawing/2014/main" id="{0DBEF29A-1791-4BC3-925B-71F1D61D83B9}"/>
              </a:ext>
            </a:extLst>
          </p:cNvPr>
          <p:cNvSpPr>
            <a:spLocks noGrp="1"/>
          </p:cNvSpPr>
          <p:nvPr>
            <p:ph sz="half" idx="2"/>
          </p:nvPr>
        </p:nvSpPr>
        <p:spPr>
          <a:xfrm>
            <a:off x="668337" y="1751649"/>
            <a:ext cx="5157787" cy="4284663"/>
          </a:xfrm>
        </p:spPr>
        <p:txBody>
          <a:bodyPr>
            <a:normAutofit/>
          </a:bodyPr>
          <a:lstStyle/>
          <a:p>
            <a:r>
              <a:rPr lang="en-US" dirty="0"/>
              <a:t>Sticky notes</a:t>
            </a:r>
          </a:p>
          <a:p>
            <a:r>
              <a:rPr lang="en-US" dirty="0"/>
              <a:t>Is there an app for that?</a:t>
            </a:r>
          </a:p>
          <a:p>
            <a:r>
              <a:rPr lang="en-US" dirty="0"/>
              <a:t>Screen colored overlays</a:t>
            </a:r>
          </a:p>
          <a:p>
            <a:r>
              <a:rPr lang="en-US" dirty="0"/>
              <a:t>Colored transparencies</a:t>
            </a:r>
          </a:p>
          <a:p>
            <a:r>
              <a:rPr lang="en-US" dirty="0"/>
              <a:t>Pencil grips</a:t>
            </a:r>
          </a:p>
          <a:p>
            <a:r>
              <a:rPr lang="en-US" dirty="0"/>
              <a:t>Fidget toys</a:t>
            </a:r>
          </a:p>
          <a:p>
            <a:r>
              <a:rPr lang="en-US" dirty="0"/>
              <a:t>Digital recorder</a:t>
            </a:r>
          </a:p>
          <a:p>
            <a:r>
              <a:rPr lang="en-US" dirty="0"/>
              <a:t>Tracking ball</a:t>
            </a:r>
          </a:p>
          <a:p>
            <a:endParaRPr lang="en-US" dirty="0"/>
          </a:p>
          <a:p>
            <a:pPr marL="0" indent="0">
              <a:buNone/>
            </a:pPr>
            <a:endParaRPr lang="en-US" dirty="0"/>
          </a:p>
        </p:txBody>
      </p:sp>
      <p:sp>
        <p:nvSpPr>
          <p:cNvPr id="5" name="Text Placeholder 4">
            <a:extLst>
              <a:ext uri="{FF2B5EF4-FFF2-40B4-BE49-F238E27FC236}">
                <a16:creationId xmlns:a16="http://schemas.microsoft.com/office/drawing/2014/main" id="{85BB1060-008E-4476-AD65-AE44F669B6A5}"/>
              </a:ext>
            </a:extLst>
          </p:cNvPr>
          <p:cNvSpPr>
            <a:spLocks noGrp="1"/>
          </p:cNvSpPr>
          <p:nvPr>
            <p:ph type="body" sz="quarter" idx="3"/>
          </p:nvPr>
        </p:nvSpPr>
        <p:spPr>
          <a:xfrm>
            <a:off x="6169024" y="1155066"/>
            <a:ext cx="5183188" cy="543877"/>
          </a:xfrm>
        </p:spPr>
        <p:txBody>
          <a:bodyPr/>
          <a:lstStyle/>
          <a:p>
            <a:r>
              <a:rPr lang="en-US" dirty="0"/>
              <a:t>High Tech</a:t>
            </a:r>
          </a:p>
        </p:txBody>
      </p:sp>
      <p:sp>
        <p:nvSpPr>
          <p:cNvPr id="6" name="Content Placeholder 5">
            <a:extLst>
              <a:ext uri="{FF2B5EF4-FFF2-40B4-BE49-F238E27FC236}">
                <a16:creationId xmlns:a16="http://schemas.microsoft.com/office/drawing/2014/main" id="{AD531A0E-8EFA-4F96-82E6-9C04678FAE1D}"/>
              </a:ext>
            </a:extLst>
          </p:cNvPr>
          <p:cNvSpPr>
            <a:spLocks noGrp="1"/>
          </p:cNvSpPr>
          <p:nvPr>
            <p:ph sz="quarter" idx="4"/>
          </p:nvPr>
        </p:nvSpPr>
        <p:spPr>
          <a:xfrm>
            <a:off x="6172200" y="1751650"/>
            <a:ext cx="5183188" cy="4438014"/>
          </a:xfrm>
        </p:spPr>
        <p:txBody>
          <a:bodyPr>
            <a:normAutofit/>
          </a:bodyPr>
          <a:lstStyle/>
          <a:p>
            <a:r>
              <a:rPr lang="en-US" dirty="0"/>
              <a:t>JAWS/NVDA (free)</a:t>
            </a:r>
          </a:p>
          <a:p>
            <a:r>
              <a:rPr lang="en-US" dirty="0"/>
              <a:t>Juliet Braille Embosser</a:t>
            </a:r>
          </a:p>
          <a:p>
            <a:r>
              <a:rPr lang="en-US" dirty="0"/>
              <a:t>CCTV</a:t>
            </a:r>
          </a:p>
          <a:p>
            <a:r>
              <a:rPr lang="en-US" dirty="0"/>
              <a:t>CART and </a:t>
            </a:r>
            <a:r>
              <a:rPr lang="en-US" dirty="0" err="1"/>
              <a:t>Typewell</a:t>
            </a:r>
            <a:endParaRPr lang="en-US" dirty="0"/>
          </a:p>
          <a:p>
            <a:r>
              <a:rPr lang="en-US" dirty="0"/>
              <a:t>Dragon Naturally Speaking</a:t>
            </a:r>
          </a:p>
          <a:p>
            <a:r>
              <a:rPr lang="en-US" dirty="0"/>
              <a:t>Kurzweil, </a:t>
            </a:r>
            <a:r>
              <a:rPr lang="en-US" dirty="0" err="1"/>
              <a:t>Read&amp;Write</a:t>
            </a:r>
            <a:r>
              <a:rPr lang="en-US" dirty="0"/>
              <a:t>, Wynn Wizard</a:t>
            </a:r>
          </a:p>
          <a:p>
            <a:r>
              <a:rPr lang="en-US" dirty="0"/>
              <a:t>Portable document cameras</a:t>
            </a:r>
          </a:p>
          <a:p>
            <a:r>
              <a:rPr lang="en-US" dirty="0"/>
              <a:t>Assistive listening devices</a:t>
            </a:r>
          </a:p>
        </p:txBody>
      </p:sp>
    </p:spTree>
    <p:extLst>
      <p:ext uri="{BB962C8B-B14F-4D97-AF65-F5344CB8AC3E}">
        <p14:creationId xmlns:p14="http://schemas.microsoft.com/office/powerpoint/2010/main" val="1313479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BF4F17D-F8B4-4B6F-9D3E-697132C32959}"/>
              </a:ext>
            </a:extLst>
          </p:cNvPr>
          <p:cNvSpPr/>
          <p:nvPr/>
        </p:nvSpPr>
        <p:spPr>
          <a:xfrm>
            <a:off x="735291" y="751344"/>
            <a:ext cx="10963373" cy="5293757"/>
          </a:xfrm>
          <a:prstGeom prst="rect">
            <a:avLst/>
          </a:prstGeom>
        </p:spPr>
        <p:txBody>
          <a:bodyPr wrap="square">
            <a:spAutoFit/>
          </a:bodyPr>
          <a:lstStyle/>
          <a:p>
            <a:pPr algn="ctr"/>
            <a:r>
              <a:rPr lang="en-US" sz="3200" dirty="0"/>
              <a:t>Free and low-cost Assistive Technology</a:t>
            </a:r>
          </a:p>
          <a:p>
            <a:endParaRPr lang="en-US" dirty="0"/>
          </a:p>
          <a:p>
            <a:r>
              <a:rPr lang="en-US" sz="2400" dirty="0"/>
              <a:t>Georgia Tech App Finder: </a:t>
            </a:r>
            <a:r>
              <a:rPr lang="en-US" sz="2400" dirty="0">
                <a:solidFill>
                  <a:srgbClr val="FF0000"/>
                </a:solidFill>
                <a:hlinkClick r:id="rId3"/>
              </a:rPr>
              <a:t>https://gatfl.gatech.edu/favorite-search.php</a:t>
            </a:r>
            <a:endParaRPr lang="en-US" sz="2400" dirty="0">
              <a:solidFill>
                <a:srgbClr val="FF0000"/>
              </a:solidFill>
            </a:endParaRPr>
          </a:p>
          <a:p>
            <a:endParaRPr lang="en-US" sz="2400" dirty="0"/>
          </a:p>
          <a:p>
            <a:r>
              <a:rPr lang="en-US" sz="2400" dirty="0"/>
              <a:t>Augsburg University Free or low cost technology for everyone:</a:t>
            </a:r>
          </a:p>
          <a:p>
            <a:endParaRPr lang="en-US" sz="2400" dirty="0"/>
          </a:p>
          <a:p>
            <a:r>
              <a:rPr lang="en-US" sz="2400" dirty="0">
                <a:solidFill>
                  <a:srgbClr val="FF0000"/>
                </a:solidFill>
                <a:hlinkClick r:id="rId4"/>
              </a:rPr>
              <a:t>https://www.augsburg.edu/class/groves/assistive-technology/everyone/</a:t>
            </a:r>
            <a:endParaRPr lang="en-US" sz="2400" dirty="0">
              <a:solidFill>
                <a:srgbClr val="FF0000"/>
              </a:solidFill>
            </a:endParaRPr>
          </a:p>
          <a:p>
            <a:endParaRPr lang="en-US" sz="2400" dirty="0"/>
          </a:p>
          <a:p>
            <a:r>
              <a:rPr lang="en-US" sz="2400" dirty="0"/>
              <a:t>Notability-note taking app</a:t>
            </a:r>
          </a:p>
          <a:p>
            <a:endParaRPr lang="en-US" sz="2400" dirty="0"/>
          </a:p>
          <a:p>
            <a:r>
              <a:rPr lang="en-US" sz="2400" dirty="0"/>
              <a:t>Voice Dream Reader</a:t>
            </a:r>
          </a:p>
          <a:p>
            <a:endParaRPr lang="en-US" sz="2400" dirty="0"/>
          </a:p>
          <a:p>
            <a:r>
              <a:rPr lang="en-US" sz="2400" dirty="0"/>
              <a:t>Be my eyes-low vision or blind</a:t>
            </a:r>
          </a:p>
          <a:p>
            <a:endParaRPr lang="en-US" sz="2400" dirty="0"/>
          </a:p>
        </p:txBody>
      </p:sp>
    </p:spTree>
    <p:extLst>
      <p:ext uri="{BB962C8B-B14F-4D97-AF65-F5344CB8AC3E}">
        <p14:creationId xmlns:p14="http://schemas.microsoft.com/office/powerpoint/2010/main" val="21548716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BF4F17D-F8B4-4B6F-9D3E-697132C32959}"/>
              </a:ext>
            </a:extLst>
          </p:cNvPr>
          <p:cNvSpPr/>
          <p:nvPr/>
        </p:nvSpPr>
        <p:spPr>
          <a:xfrm>
            <a:off x="763571" y="807904"/>
            <a:ext cx="10963373" cy="4924425"/>
          </a:xfrm>
          <a:prstGeom prst="rect">
            <a:avLst/>
          </a:prstGeom>
        </p:spPr>
        <p:txBody>
          <a:bodyPr wrap="square">
            <a:spAutoFit/>
          </a:bodyPr>
          <a:lstStyle/>
          <a:p>
            <a:pPr algn="ctr"/>
            <a:r>
              <a:rPr lang="en-US" sz="3200" dirty="0"/>
              <a:t>Free and low-cost Assistive Technology #2</a:t>
            </a:r>
          </a:p>
          <a:p>
            <a:endParaRPr lang="en-US" dirty="0"/>
          </a:p>
          <a:p>
            <a:endParaRPr lang="en-US" sz="2400" dirty="0"/>
          </a:p>
          <a:p>
            <a:r>
              <a:rPr lang="en-US" sz="2400" dirty="0"/>
              <a:t>Seeing AI-for low vision or blind student</a:t>
            </a:r>
          </a:p>
          <a:p>
            <a:endParaRPr lang="en-US" sz="2400" dirty="0"/>
          </a:p>
          <a:p>
            <a:r>
              <a:rPr lang="en-US" sz="2400" dirty="0"/>
              <a:t>One Note- note taking app</a:t>
            </a:r>
          </a:p>
          <a:p>
            <a:endParaRPr lang="en-US" sz="2400" dirty="0"/>
          </a:p>
          <a:p>
            <a:r>
              <a:rPr lang="en-US" sz="2400" dirty="0"/>
              <a:t>Google Voice Typing-speech to text option</a:t>
            </a:r>
          </a:p>
          <a:p>
            <a:endParaRPr lang="en-US" sz="2400" dirty="0"/>
          </a:p>
          <a:p>
            <a:r>
              <a:rPr lang="en-US" sz="2400" dirty="0"/>
              <a:t>Lane Community College Accessible Technology: </a:t>
            </a:r>
            <a:r>
              <a:rPr lang="en-US" sz="2400" dirty="0">
                <a:solidFill>
                  <a:srgbClr val="FF0000"/>
                </a:solidFill>
                <a:hlinkClick r:id="rId2"/>
              </a:rPr>
              <a:t>https://www.lanecc.edu/it/helpdesk/assistive-technology</a:t>
            </a:r>
            <a:endParaRPr lang="en-US" sz="2400" dirty="0">
              <a:solidFill>
                <a:srgbClr val="FF0000"/>
              </a:solidFill>
            </a:endParaRPr>
          </a:p>
          <a:p>
            <a:endParaRPr lang="en-US" sz="2400" dirty="0">
              <a:solidFill>
                <a:srgbClr val="FF0000"/>
              </a:solidFill>
            </a:endParaRPr>
          </a:p>
          <a:p>
            <a:endParaRPr lang="en-US" sz="2400" dirty="0">
              <a:solidFill>
                <a:srgbClr val="FF0000"/>
              </a:solidFill>
            </a:endParaRPr>
          </a:p>
        </p:txBody>
      </p:sp>
    </p:spTree>
    <p:extLst>
      <p:ext uri="{BB962C8B-B14F-4D97-AF65-F5344CB8AC3E}">
        <p14:creationId xmlns:p14="http://schemas.microsoft.com/office/powerpoint/2010/main" val="2363436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DDEF80-D6BF-4595-903A-CE632EBC83EE}"/>
              </a:ext>
            </a:extLst>
          </p:cNvPr>
          <p:cNvSpPr/>
          <p:nvPr/>
        </p:nvSpPr>
        <p:spPr>
          <a:xfrm>
            <a:off x="1640378" y="1014152"/>
            <a:ext cx="8911243" cy="4462760"/>
          </a:xfrm>
          <a:prstGeom prst="rect">
            <a:avLst/>
          </a:prstGeom>
        </p:spPr>
        <p:txBody>
          <a:bodyPr wrap="square">
            <a:spAutoFit/>
          </a:bodyPr>
          <a:lstStyle/>
          <a:p>
            <a:r>
              <a:rPr lang="en-US" sz="3200" dirty="0"/>
              <a:t>                         Developing A Plan</a:t>
            </a:r>
          </a:p>
          <a:p>
            <a:endParaRPr lang="en-US" sz="2800" dirty="0"/>
          </a:p>
          <a:p>
            <a:r>
              <a:rPr lang="en-US" sz="3200" dirty="0"/>
              <a:t>Borrow and steal (give credit where it is due)</a:t>
            </a:r>
          </a:p>
          <a:p>
            <a:endParaRPr lang="en-US" sz="3200" dirty="0"/>
          </a:p>
          <a:p>
            <a:r>
              <a:rPr lang="en-US" sz="3200" dirty="0"/>
              <a:t>Do not reinvent the wheel.</a:t>
            </a:r>
          </a:p>
          <a:p>
            <a:endParaRPr lang="en-US" sz="3200" dirty="0"/>
          </a:p>
          <a:p>
            <a:r>
              <a:rPr lang="en-US" sz="3200" dirty="0"/>
              <a:t>There is no perfect model out there.</a:t>
            </a:r>
          </a:p>
          <a:p>
            <a:endParaRPr lang="en-US" sz="3200" dirty="0"/>
          </a:p>
          <a:p>
            <a:r>
              <a:rPr lang="en-US" sz="3200" dirty="0"/>
              <a:t>Analyze and adjust as needed.</a:t>
            </a:r>
          </a:p>
        </p:txBody>
      </p:sp>
    </p:spTree>
    <p:extLst>
      <p:ext uri="{BB962C8B-B14F-4D97-AF65-F5344CB8AC3E}">
        <p14:creationId xmlns:p14="http://schemas.microsoft.com/office/powerpoint/2010/main" val="2788148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F3F4982-045D-46EF-984C-F9F68AFD0350}"/>
              </a:ext>
            </a:extLst>
          </p:cNvPr>
          <p:cNvSpPr/>
          <p:nvPr/>
        </p:nvSpPr>
        <p:spPr>
          <a:xfrm>
            <a:off x="1473200" y="332661"/>
            <a:ext cx="8077200" cy="6401753"/>
          </a:xfrm>
          <a:prstGeom prst="rect">
            <a:avLst/>
          </a:prstGeom>
        </p:spPr>
        <p:txBody>
          <a:bodyPr wrap="square">
            <a:spAutoFit/>
          </a:bodyPr>
          <a:lstStyle/>
          <a:p>
            <a:pPr algn="ctr"/>
            <a:r>
              <a:rPr lang="en-US" sz="3600" dirty="0"/>
              <a:t>SETT</a:t>
            </a:r>
          </a:p>
          <a:p>
            <a:endParaRPr lang="en-US" dirty="0"/>
          </a:p>
          <a:p>
            <a:r>
              <a:rPr lang="en-US" sz="3200" dirty="0"/>
              <a:t>Student/Skills</a:t>
            </a:r>
          </a:p>
          <a:p>
            <a:endParaRPr lang="en-US" sz="3200" dirty="0"/>
          </a:p>
          <a:p>
            <a:r>
              <a:rPr lang="en-US" sz="3200" dirty="0"/>
              <a:t>Environment</a:t>
            </a:r>
          </a:p>
          <a:p>
            <a:endParaRPr lang="en-US" sz="3200" dirty="0"/>
          </a:p>
          <a:p>
            <a:r>
              <a:rPr lang="en-US" sz="3200" dirty="0"/>
              <a:t>Tasks</a:t>
            </a:r>
          </a:p>
          <a:p>
            <a:endParaRPr lang="en-US" sz="3200" dirty="0"/>
          </a:p>
          <a:p>
            <a:r>
              <a:rPr lang="en-US" sz="3200" dirty="0"/>
              <a:t>Tools</a:t>
            </a:r>
          </a:p>
          <a:p>
            <a:endParaRPr lang="en-US" sz="3200" dirty="0"/>
          </a:p>
          <a:p>
            <a:r>
              <a:rPr lang="en-US" sz="3200" dirty="0"/>
              <a:t>This framework creates a user focused assessment.</a:t>
            </a:r>
          </a:p>
          <a:p>
            <a:endParaRPr lang="en-US" dirty="0"/>
          </a:p>
          <a:p>
            <a:r>
              <a:rPr lang="en-US" dirty="0"/>
              <a:t>Source: SETT framework designed by Joy </a:t>
            </a:r>
            <a:r>
              <a:rPr lang="en-US" dirty="0" err="1"/>
              <a:t>Zabala</a:t>
            </a:r>
            <a:endParaRPr lang="en-US" dirty="0"/>
          </a:p>
        </p:txBody>
      </p:sp>
    </p:spTree>
    <p:extLst>
      <p:ext uri="{BB962C8B-B14F-4D97-AF65-F5344CB8AC3E}">
        <p14:creationId xmlns:p14="http://schemas.microsoft.com/office/powerpoint/2010/main" val="14595216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9F94CD9-9302-490E-8FE5-95BA8C4A2168}"/>
              </a:ext>
            </a:extLst>
          </p:cNvPr>
          <p:cNvSpPr/>
          <p:nvPr/>
        </p:nvSpPr>
        <p:spPr>
          <a:xfrm>
            <a:off x="482138" y="335845"/>
            <a:ext cx="11055927" cy="6432530"/>
          </a:xfrm>
          <a:prstGeom prst="rect">
            <a:avLst/>
          </a:prstGeom>
        </p:spPr>
        <p:txBody>
          <a:bodyPr wrap="square">
            <a:spAutoFit/>
          </a:bodyPr>
          <a:lstStyle/>
          <a:p>
            <a:pPr algn="ctr"/>
            <a:r>
              <a:rPr lang="en-US" sz="2400" dirty="0"/>
              <a:t>Assistive Technology Assessment-Where to start?</a:t>
            </a:r>
          </a:p>
          <a:p>
            <a:pPr algn="ctr"/>
            <a:r>
              <a:rPr lang="en-US" sz="2400" b="1" dirty="0"/>
              <a:t>AT Assessment Student Questionnaire</a:t>
            </a:r>
          </a:p>
          <a:p>
            <a:pPr algn="ctr"/>
            <a:endParaRPr lang="en-US" sz="2400" dirty="0"/>
          </a:p>
          <a:p>
            <a:r>
              <a:rPr lang="en-US" sz="2000" dirty="0"/>
              <a:t>Do you have a computer, tablet or smart phone? What kind?</a:t>
            </a:r>
          </a:p>
          <a:p>
            <a:endParaRPr lang="en-US" sz="2000" dirty="0"/>
          </a:p>
          <a:p>
            <a:r>
              <a:rPr lang="en-US" sz="2000" dirty="0"/>
              <a:t>What (if any) experience do you have with computers/software?</a:t>
            </a:r>
          </a:p>
          <a:p>
            <a:endParaRPr lang="en-US" sz="2000" dirty="0"/>
          </a:p>
          <a:p>
            <a:r>
              <a:rPr lang="en-US" sz="2000" dirty="0"/>
              <a:t>___Little to no experience using a computer</a:t>
            </a:r>
          </a:p>
          <a:p>
            <a:endParaRPr lang="en-US" sz="2000" dirty="0"/>
          </a:p>
          <a:p>
            <a:r>
              <a:rPr lang="en-US" sz="2000" dirty="0"/>
              <a:t>___Able to navigate the internet using a web browser</a:t>
            </a:r>
          </a:p>
          <a:p>
            <a:endParaRPr lang="en-US" sz="2000" dirty="0"/>
          </a:p>
          <a:p>
            <a:r>
              <a:rPr lang="en-US" sz="2000" dirty="0"/>
              <a:t>___Can use word processing software like Microsoft Word, Google Docs, etc.</a:t>
            </a:r>
          </a:p>
          <a:p>
            <a:endParaRPr lang="en-US" sz="2000" dirty="0"/>
          </a:p>
          <a:p>
            <a:r>
              <a:rPr lang="en-US" sz="2000" dirty="0"/>
              <a:t>___Can send and receive emails via multiple email clients</a:t>
            </a:r>
          </a:p>
          <a:p>
            <a:endParaRPr lang="en-US" sz="2000" dirty="0"/>
          </a:p>
          <a:p>
            <a:r>
              <a:rPr lang="en-US" sz="2000" dirty="0"/>
              <a:t>___Can transfer files from a flash drive</a:t>
            </a:r>
          </a:p>
          <a:p>
            <a:endParaRPr lang="en-US" sz="2000" dirty="0"/>
          </a:p>
          <a:p>
            <a:r>
              <a:rPr lang="en-US" sz="2000" dirty="0"/>
              <a:t>___Can download a program to a computer</a:t>
            </a:r>
          </a:p>
          <a:p>
            <a:endParaRPr lang="en-US" sz="2000" dirty="0"/>
          </a:p>
          <a:p>
            <a:r>
              <a:rPr lang="en-US" sz="2000" dirty="0"/>
              <a:t>Other_________________________________________________________________________</a:t>
            </a:r>
          </a:p>
        </p:txBody>
      </p:sp>
    </p:spTree>
    <p:extLst>
      <p:ext uri="{BB962C8B-B14F-4D97-AF65-F5344CB8AC3E}">
        <p14:creationId xmlns:p14="http://schemas.microsoft.com/office/powerpoint/2010/main" val="28102330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9BC92BF-9751-4189-B824-F1CD2F0F66F1}"/>
              </a:ext>
            </a:extLst>
          </p:cNvPr>
          <p:cNvSpPr/>
          <p:nvPr/>
        </p:nvSpPr>
        <p:spPr>
          <a:xfrm>
            <a:off x="465513" y="289679"/>
            <a:ext cx="11155680" cy="6524863"/>
          </a:xfrm>
          <a:prstGeom prst="rect">
            <a:avLst/>
          </a:prstGeom>
        </p:spPr>
        <p:txBody>
          <a:bodyPr wrap="square">
            <a:spAutoFit/>
          </a:bodyPr>
          <a:lstStyle/>
          <a:p>
            <a:r>
              <a:rPr lang="en-US" dirty="0"/>
              <a:t>Student Questionnaire (2)</a:t>
            </a:r>
          </a:p>
          <a:p>
            <a:endParaRPr lang="en-US" dirty="0"/>
          </a:p>
          <a:p>
            <a:r>
              <a:rPr lang="en-US" sz="2400" b="1" dirty="0"/>
              <a:t>What (if any) experience do you have with assistive technology?</a:t>
            </a:r>
          </a:p>
          <a:p>
            <a:endParaRPr lang="en-US" dirty="0"/>
          </a:p>
          <a:p>
            <a:r>
              <a:rPr lang="en-US" sz="2000" dirty="0"/>
              <a:t>___Unfamiliar with assistive technology</a:t>
            </a:r>
          </a:p>
          <a:p>
            <a:endParaRPr lang="en-US" sz="2000" dirty="0"/>
          </a:p>
          <a:p>
            <a:r>
              <a:rPr lang="en-US" sz="2000" dirty="0"/>
              <a:t>___Use audio recording applications and/or software-what kind?</a:t>
            </a:r>
          </a:p>
          <a:p>
            <a:endParaRPr lang="en-US" sz="2000" dirty="0"/>
          </a:p>
          <a:p>
            <a:r>
              <a:rPr lang="en-US" sz="2000" dirty="0"/>
              <a:t>___Use note taking applications and/or software-what kind?</a:t>
            </a:r>
          </a:p>
          <a:p>
            <a:endParaRPr lang="en-US" sz="2000" dirty="0"/>
          </a:p>
          <a:p>
            <a:r>
              <a:rPr lang="en-US" sz="2000" dirty="0"/>
              <a:t>___Use screen reading applications and/or software-what kind?</a:t>
            </a:r>
          </a:p>
          <a:p>
            <a:endParaRPr lang="en-US" sz="2000" dirty="0"/>
          </a:p>
          <a:p>
            <a:r>
              <a:rPr lang="en-US" sz="2000" dirty="0"/>
              <a:t>___Use speech recognition applications and/or software-what kind?</a:t>
            </a:r>
          </a:p>
          <a:p>
            <a:endParaRPr lang="en-US" sz="2000" dirty="0"/>
          </a:p>
          <a:p>
            <a:r>
              <a:rPr lang="en-US" sz="2000" dirty="0"/>
              <a:t>___Use text-to-speech applications and/or software-what kind?</a:t>
            </a:r>
          </a:p>
          <a:p>
            <a:endParaRPr lang="en-US" sz="2000" dirty="0"/>
          </a:p>
          <a:p>
            <a:r>
              <a:rPr lang="en-US" sz="2000" dirty="0"/>
              <a:t>___Use magnification applications and/or software-what kind?</a:t>
            </a:r>
          </a:p>
          <a:p>
            <a:endParaRPr lang="en-US" sz="2000" dirty="0"/>
          </a:p>
          <a:p>
            <a:r>
              <a:rPr lang="en-US" sz="2000" dirty="0"/>
              <a:t>___Use magnification hardware (CCTVs, mobile cameras, etc.)-what kind?</a:t>
            </a:r>
          </a:p>
          <a:p>
            <a:endParaRPr lang="en-US" sz="2000" dirty="0"/>
          </a:p>
          <a:p>
            <a:r>
              <a:rPr lang="en-US" sz="2000" dirty="0"/>
              <a:t>Other________________________________________________________________________</a:t>
            </a:r>
          </a:p>
        </p:txBody>
      </p:sp>
    </p:spTree>
    <p:extLst>
      <p:ext uri="{BB962C8B-B14F-4D97-AF65-F5344CB8AC3E}">
        <p14:creationId xmlns:p14="http://schemas.microsoft.com/office/powerpoint/2010/main" val="35650914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0814969-A021-4172-BDD8-33B9CAFD9D11}"/>
              </a:ext>
            </a:extLst>
          </p:cNvPr>
          <p:cNvSpPr/>
          <p:nvPr/>
        </p:nvSpPr>
        <p:spPr>
          <a:xfrm>
            <a:off x="847899" y="612845"/>
            <a:ext cx="9759142" cy="5847755"/>
          </a:xfrm>
          <a:prstGeom prst="rect">
            <a:avLst/>
          </a:prstGeom>
        </p:spPr>
        <p:txBody>
          <a:bodyPr wrap="square">
            <a:spAutoFit/>
          </a:bodyPr>
          <a:lstStyle/>
          <a:p>
            <a:r>
              <a:rPr lang="en-US" dirty="0"/>
              <a:t>Student Questionnaire (3)</a:t>
            </a:r>
          </a:p>
          <a:p>
            <a:endParaRPr lang="en-US" dirty="0"/>
          </a:p>
          <a:p>
            <a:r>
              <a:rPr lang="en-US" sz="2400" b="1" dirty="0"/>
              <a:t>What task(s) at school is most challenging for you?</a:t>
            </a:r>
          </a:p>
          <a:p>
            <a:endParaRPr lang="en-US" dirty="0"/>
          </a:p>
          <a:p>
            <a:r>
              <a:rPr lang="en-US" sz="2000" dirty="0"/>
              <a:t>___Computer input</a:t>
            </a:r>
          </a:p>
          <a:p>
            <a:endParaRPr lang="en-US" sz="2000" dirty="0"/>
          </a:p>
          <a:p>
            <a:r>
              <a:rPr lang="en-US" sz="2000" dirty="0"/>
              <a:t>___Mathematics</a:t>
            </a:r>
          </a:p>
          <a:p>
            <a:endParaRPr lang="en-US" sz="2000" dirty="0"/>
          </a:p>
          <a:p>
            <a:r>
              <a:rPr lang="en-US" sz="2000" dirty="0"/>
              <a:t>___Note Taking</a:t>
            </a:r>
          </a:p>
          <a:p>
            <a:endParaRPr lang="en-US" sz="2000" dirty="0"/>
          </a:p>
          <a:p>
            <a:r>
              <a:rPr lang="en-US" sz="2000" dirty="0"/>
              <a:t>___Reading</a:t>
            </a:r>
          </a:p>
          <a:p>
            <a:endParaRPr lang="en-US" sz="2000" dirty="0"/>
          </a:p>
          <a:p>
            <a:r>
              <a:rPr lang="en-US" sz="2000" dirty="0"/>
              <a:t>___Writing</a:t>
            </a:r>
          </a:p>
          <a:p>
            <a:endParaRPr lang="en-US" sz="2000" dirty="0"/>
          </a:p>
          <a:p>
            <a:r>
              <a:rPr lang="en-US" sz="2000" dirty="0"/>
              <a:t>Other________________________________________________________</a:t>
            </a:r>
          </a:p>
          <a:p>
            <a:endParaRPr lang="en-US" sz="2000" dirty="0"/>
          </a:p>
          <a:p>
            <a:r>
              <a:rPr lang="en-US" sz="2000" dirty="0"/>
              <a:t>What questions do you have?</a:t>
            </a:r>
          </a:p>
          <a:p>
            <a:endParaRPr lang="en-US" dirty="0"/>
          </a:p>
          <a:p>
            <a:r>
              <a:rPr lang="en-US" dirty="0"/>
              <a:t>Source: Bromley 2016</a:t>
            </a:r>
          </a:p>
        </p:txBody>
      </p:sp>
    </p:spTree>
    <p:extLst>
      <p:ext uri="{BB962C8B-B14F-4D97-AF65-F5344CB8AC3E}">
        <p14:creationId xmlns:p14="http://schemas.microsoft.com/office/powerpoint/2010/main" val="25858150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2C48174-C05F-491C-8BC3-6AB1271F5C00}"/>
              </a:ext>
            </a:extLst>
          </p:cNvPr>
          <p:cNvSpPr/>
          <p:nvPr/>
        </p:nvSpPr>
        <p:spPr>
          <a:xfrm>
            <a:off x="515389" y="159014"/>
            <a:ext cx="11006051" cy="6647974"/>
          </a:xfrm>
          <a:prstGeom prst="rect">
            <a:avLst/>
          </a:prstGeom>
        </p:spPr>
        <p:txBody>
          <a:bodyPr wrap="square">
            <a:spAutoFit/>
          </a:bodyPr>
          <a:lstStyle/>
          <a:p>
            <a:pPr algn="ctr"/>
            <a:r>
              <a:rPr lang="en-US" sz="2400" b="1" dirty="0"/>
              <a:t>Identified Strengths and Barriers </a:t>
            </a:r>
          </a:p>
          <a:p>
            <a:pPr algn="ctr"/>
            <a:r>
              <a:rPr lang="en-US" sz="2400" b="1" dirty="0"/>
              <a:t>Accommodation Specialist Report Post-Intake</a:t>
            </a:r>
          </a:p>
          <a:p>
            <a:endParaRPr lang="en-US" dirty="0"/>
          </a:p>
          <a:p>
            <a:r>
              <a:rPr lang="en-US" sz="2000" dirty="0"/>
              <a:t>Reading Comprehension                                                    Executive Functioning</a:t>
            </a:r>
          </a:p>
          <a:p>
            <a:endParaRPr lang="en-US" sz="2000" dirty="0"/>
          </a:p>
          <a:p>
            <a:r>
              <a:rPr lang="en-US" sz="2000" dirty="0"/>
              <a:t>Writing Expression                                                              Following Instructions</a:t>
            </a:r>
          </a:p>
          <a:p>
            <a:endParaRPr lang="en-US" sz="2000" dirty="0"/>
          </a:p>
          <a:p>
            <a:r>
              <a:rPr lang="en-US" sz="2000" dirty="0"/>
              <a:t>Speaking/Expression                                                           Math Problem Solving</a:t>
            </a:r>
          </a:p>
          <a:p>
            <a:endParaRPr lang="en-US" sz="2000" dirty="0"/>
          </a:p>
          <a:p>
            <a:r>
              <a:rPr lang="en-US" sz="2000" dirty="0"/>
              <a:t>Listening Comprehension                                                  Working Memory</a:t>
            </a:r>
          </a:p>
          <a:p>
            <a:endParaRPr lang="en-US" sz="2000" dirty="0"/>
          </a:p>
          <a:p>
            <a:r>
              <a:rPr lang="en-US" sz="2000" dirty="0"/>
              <a:t>Visual-Spatial                                                                       Mobility</a:t>
            </a:r>
          </a:p>
          <a:p>
            <a:endParaRPr lang="en-US" sz="2000" dirty="0"/>
          </a:p>
          <a:p>
            <a:r>
              <a:rPr lang="en-US" sz="2000" dirty="0"/>
              <a:t>Math Calculation                                                                Vision</a:t>
            </a:r>
          </a:p>
          <a:p>
            <a:endParaRPr lang="en-US" sz="2000" dirty="0"/>
          </a:p>
          <a:p>
            <a:r>
              <a:rPr lang="en-US" sz="2000" dirty="0"/>
              <a:t>Organizing/Evaluating Information                                 Processing Speed</a:t>
            </a:r>
          </a:p>
          <a:p>
            <a:endParaRPr lang="en-US" sz="2000" dirty="0"/>
          </a:p>
          <a:p>
            <a:endParaRPr lang="en-US" sz="2000" dirty="0"/>
          </a:p>
          <a:p>
            <a:endParaRPr lang="en-US" sz="2000" dirty="0"/>
          </a:p>
          <a:p>
            <a:r>
              <a:rPr lang="en-US" sz="2000" dirty="0"/>
              <a:t>Pertinent information from this report will be summarized on the AT Assessment Tool to help guide the decision-making process.</a:t>
            </a:r>
          </a:p>
        </p:txBody>
      </p:sp>
    </p:spTree>
    <p:extLst>
      <p:ext uri="{BB962C8B-B14F-4D97-AF65-F5344CB8AC3E}">
        <p14:creationId xmlns:p14="http://schemas.microsoft.com/office/powerpoint/2010/main" val="821309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0FA0BD8-1863-454D-8E40-F43AAAE19BA0}"/>
              </a:ext>
            </a:extLst>
          </p:cNvPr>
          <p:cNvSpPr/>
          <p:nvPr/>
        </p:nvSpPr>
        <p:spPr>
          <a:xfrm>
            <a:off x="1613647" y="735106"/>
            <a:ext cx="9305365" cy="4462760"/>
          </a:xfrm>
          <a:prstGeom prst="rect">
            <a:avLst/>
          </a:prstGeom>
        </p:spPr>
        <p:txBody>
          <a:bodyPr wrap="square">
            <a:spAutoFit/>
          </a:bodyPr>
          <a:lstStyle/>
          <a:p>
            <a:pPr algn="ctr"/>
            <a:endParaRPr lang="en-US" sz="4000" dirty="0"/>
          </a:p>
          <a:p>
            <a:pPr algn="ctr"/>
            <a:r>
              <a:rPr lang="en-US" sz="4000" dirty="0"/>
              <a:t>Can a good assistive technology plan assist your students to make progress and save you time?</a:t>
            </a:r>
          </a:p>
          <a:p>
            <a:endParaRPr lang="en-US" sz="4000" dirty="0"/>
          </a:p>
          <a:p>
            <a:endParaRPr lang="en-US" sz="3600" dirty="0"/>
          </a:p>
          <a:p>
            <a:pPr algn="ctr"/>
            <a:r>
              <a:rPr lang="en-US" sz="4800" dirty="0"/>
              <a:t>YES…eventually</a:t>
            </a:r>
            <a:r>
              <a:rPr lang="en-US" sz="3600" dirty="0"/>
              <a:t>!</a:t>
            </a:r>
          </a:p>
        </p:txBody>
      </p:sp>
    </p:spTree>
    <p:extLst>
      <p:ext uri="{BB962C8B-B14F-4D97-AF65-F5344CB8AC3E}">
        <p14:creationId xmlns:p14="http://schemas.microsoft.com/office/powerpoint/2010/main" val="41545067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FC2E00C-DB01-44E2-B914-1DD9E3C2C63F}"/>
              </a:ext>
            </a:extLst>
          </p:cNvPr>
          <p:cNvSpPr/>
          <p:nvPr/>
        </p:nvSpPr>
        <p:spPr>
          <a:xfrm>
            <a:off x="648393" y="166568"/>
            <a:ext cx="10540538" cy="6524863"/>
          </a:xfrm>
          <a:prstGeom prst="rect">
            <a:avLst/>
          </a:prstGeom>
        </p:spPr>
        <p:txBody>
          <a:bodyPr wrap="square">
            <a:spAutoFit/>
          </a:bodyPr>
          <a:lstStyle/>
          <a:p>
            <a:pPr algn="ctr"/>
            <a:r>
              <a:rPr lang="en-US" sz="2400" b="1" dirty="0"/>
              <a:t>AT ASSESSMENT</a:t>
            </a:r>
          </a:p>
          <a:p>
            <a:endParaRPr lang="en-US" dirty="0"/>
          </a:p>
          <a:p>
            <a:r>
              <a:rPr lang="en-US" sz="2000" dirty="0"/>
              <a:t>Date:______________</a:t>
            </a:r>
          </a:p>
          <a:p>
            <a:endParaRPr lang="en-US" sz="2000" dirty="0"/>
          </a:p>
          <a:p>
            <a:r>
              <a:rPr lang="en-US" sz="2000" dirty="0"/>
              <a:t>Student: ________________________________</a:t>
            </a:r>
          </a:p>
          <a:p>
            <a:endParaRPr lang="en-US" sz="2000" dirty="0"/>
          </a:p>
          <a:p>
            <a:r>
              <a:rPr lang="en-US" sz="2000" dirty="0"/>
              <a:t>Task to be assessed: __________________________________________________________</a:t>
            </a:r>
          </a:p>
          <a:p>
            <a:endParaRPr lang="en-US" sz="2000" dirty="0"/>
          </a:p>
          <a:p>
            <a:r>
              <a:rPr lang="en-US" sz="2000" dirty="0"/>
              <a:t>With the right tools and/or training the student will be able to:________________________</a:t>
            </a:r>
          </a:p>
          <a:p>
            <a:endParaRPr lang="en-US" sz="2000" dirty="0"/>
          </a:p>
          <a:p>
            <a:r>
              <a:rPr lang="en-US" sz="2000" dirty="0"/>
              <a:t>___________________________________________________________________________</a:t>
            </a:r>
          </a:p>
          <a:p>
            <a:endParaRPr lang="en-US" sz="2000" dirty="0"/>
          </a:p>
          <a:p>
            <a:r>
              <a:rPr lang="en-US" sz="2000" dirty="0"/>
              <a:t>___________________________________________________________________________</a:t>
            </a:r>
          </a:p>
          <a:p>
            <a:endParaRPr lang="en-US" sz="2000" dirty="0"/>
          </a:p>
          <a:p>
            <a:r>
              <a:rPr lang="en-US" sz="2000" dirty="0"/>
              <a:t>From Summary of Accommodation Specialist Report Post-Interview</a:t>
            </a:r>
          </a:p>
          <a:p>
            <a:endParaRPr lang="en-US" sz="2000" dirty="0"/>
          </a:p>
          <a:p>
            <a:r>
              <a:rPr lang="en-US" sz="2000" dirty="0"/>
              <a:t>Student’s strengths: __________________________________________________________</a:t>
            </a:r>
          </a:p>
          <a:p>
            <a:endParaRPr lang="en-US" sz="2000" dirty="0"/>
          </a:p>
          <a:p>
            <a:r>
              <a:rPr lang="en-US" sz="2000" dirty="0"/>
              <a:t>Barrier(s) at time of assessment: ________________________________________________</a:t>
            </a:r>
          </a:p>
          <a:p>
            <a:endParaRPr lang="en-US" dirty="0"/>
          </a:p>
          <a:p>
            <a:r>
              <a:rPr lang="en-US" dirty="0"/>
              <a:t>___________________________________________________________________________________</a:t>
            </a:r>
          </a:p>
        </p:txBody>
      </p:sp>
    </p:spTree>
    <p:extLst>
      <p:ext uri="{BB962C8B-B14F-4D97-AF65-F5344CB8AC3E}">
        <p14:creationId xmlns:p14="http://schemas.microsoft.com/office/powerpoint/2010/main" val="5414222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59A335-08BE-455E-8EA6-E951B7371E19}"/>
              </a:ext>
            </a:extLst>
          </p:cNvPr>
          <p:cNvSpPr/>
          <p:nvPr/>
        </p:nvSpPr>
        <p:spPr>
          <a:xfrm>
            <a:off x="847897" y="365760"/>
            <a:ext cx="10806546" cy="5663089"/>
          </a:xfrm>
          <a:prstGeom prst="rect">
            <a:avLst/>
          </a:prstGeom>
        </p:spPr>
        <p:txBody>
          <a:bodyPr wrap="square">
            <a:spAutoFit/>
          </a:bodyPr>
          <a:lstStyle/>
          <a:p>
            <a:pPr algn="ctr"/>
            <a:r>
              <a:rPr lang="en-US" sz="2400" b="1" dirty="0"/>
              <a:t>AT Assessment (2)</a:t>
            </a:r>
          </a:p>
          <a:p>
            <a:endParaRPr lang="en-US" dirty="0"/>
          </a:p>
          <a:p>
            <a:r>
              <a:rPr lang="en-US" sz="2000" dirty="0"/>
              <a:t>AT device(s) recommended? Yes _______________               No ___________</a:t>
            </a:r>
          </a:p>
          <a:p>
            <a:endParaRPr lang="en-US" sz="2000" dirty="0"/>
          </a:p>
          <a:p>
            <a:r>
              <a:rPr lang="en-US" sz="2000" dirty="0"/>
              <a:t>If yes, what?____________________________________________________________________</a:t>
            </a:r>
          </a:p>
          <a:p>
            <a:endParaRPr lang="en-US" sz="2000" dirty="0"/>
          </a:p>
          <a:p>
            <a:r>
              <a:rPr lang="en-US" sz="2000" dirty="0"/>
              <a:t>______________________________________________________________________________</a:t>
            </a:r>
          </a:p>
          <a:p>
            <a:endParaRPr lang="en-US" sz="2000" dirty="0"/>
          </a:p>
          <a:p>
            <a:r>
              <a:rPr lang="en-US" sz="2000" dirty="0"/>
              <a:t>Training- By whom: ________________________________ How often: ____________________</a:t>
            </a:r>
          </a:p>
          <a:p>
            <a:endParaRPr lang="en-US" sz="2000" dirty="0"/>
          </a:p>
          <a:p>
            <a:r>
              <a:rPr lang="en-US" sz="2000" dirty="0"/>
              <a:t>Days and time for training:_____________________________________________________</a:t>
            </a:r>
          </a:p>
          <a:p>
            <a:endParaRPr lang="en-US" sz="2000" dirty="0"/>
          </a:p>
          <a:p>
            <a:r>
              <a:rPr lang="en-US" sz="2000" dirty="0"/>
              <a:t>Week 1- report on use of AT:____________________________________________________</a:t>
            </a:r>
          </a:p>
          <a:p>
            <a:endParaRPr lang="en-US" sz="2000" dirty="0"/>
          </a:p>
          <a:p>
            <a:r>
              <a:rPr lang="en-US" sz="2000" dirty="0"/>
              <a:t>Will student continue with current AT? Yes ___________     No___________</a:t>
            </a:r>
          </a:p>
          <a:p>
            <a:endParaRPr lang="en-US" sz="2000" dirty="0"/>
          </a:p>
          <a:p>
            <a:r>
              <a:rPr lang="en-US" sz="2000" dirty="0"/>
              <a:t>If no, what needs to be addressed?</a:t>
            </a:r>
          </a:p>
          <a:p>
            <a:r>
              <a:rPr lang="en-US" sz="2000" dirty="0"/>
              <a:t>____________________________________________________________________________</a:t>
            </a:r>
          </a:p>
        </p:txBody>
      </p:sp>
    </p:spTree>
    <p:extLst>
      <p:ext uri="{BB962C8B-B14F-4D97-AF65-F5344CB8AC3E}">
        <p14:creationId xmlns:p14="http://schemas.microsoft.com/office/powerpoint/2010/main" val="27129237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303D23E-7B69-4F5E-B1B2-D9039905AFF2}"/>
              </a:ext>
            </a:extLst>
          </p:cNvPr>
          <p:cNvSpPr/>
          <p:nvPr/>
        </p:nvSpPr>
        <p:spPr>
          <a:xfrm>
            <a:off x="897775" y="289679"/>
            <a:ext cx="9892145" cy="6278642"/>
          </a:xfrm>
          <a:prstGeom prst="rect">
            <a:avLst/>
          </a:prstGeom>
        </p:spPr>
        <p:txBody>
          <a:bodyPr wrap="square">
            <a:spAutoFit/>
          </a:bodyPr>
          <a:lstStyle/>
          <a:p>
            <a:pPr algn="ctr"/>
            <a:r>
              <a:rPr lang="en-US" sz="2400" b="1" dirty="0"/>
              <a:t>AT Assessment (3)</a:t>
            </a:r>
          </a:p>
          <a:p>
            <a:endParaRPr lang="en-US" sz="2400" dirty="0"/>
          </a:p>
          <a:p>
            <a:r>
              <a:rPr lang="en-US" sz="2000" dirty="0"/>
              <a:t>If yes,</a:t>
            </a:r>
          </a:p>
          <a:p>
            <a:endParaRPr lang="en-US" sz="2000" dirty="0"/>
          </a:p>
          <a:p>
            <a:r>
              <a:rPr lang="en-US" sz="2000" dirty="0"/>
              <a:t>Week 2 report on use of AT: _____________________________________</a:t>
            </a:r>
            <a:br>
              <a:rPr lang="en-US" sz="2000" dirty="0"/>
            </a:br>
            <a:br>
              <a:rPr lang="en-US" sz="2000" dirty="0"/>
            </a:br>
            <a:br>
              <a:rPr lang="en-US" sz="2000" dirty="0"/>
            </a:br>
            <a:r>
              <a:rPr lang="en-US" sz="2000" dirty="0"/>
              <a:t>Will student continue with current AT? Yes                     No  If no, what needs to be</a:t>
            </a:r>
          </a:p>
          <a:p>
            <a:endParaRPr lang="en-US" sz="2000" dirty="0"/>
          </a:p>
          <a:p>
            <a:r>
              <a:rPr lang="en-US" sz="2000" dirty="0"/>
              <a:t>addressed?__________________________________________________________</a:t>
            </a:r>
            <a:br>
              <a:rPr lang="en-US" sz="2000" dirty="0"/>
            </a:br>
            <a:endParaRPr lang="en-US" sz="2000" dirty="0"/>
          </a:p>
          <a:p>
            <a:endParaRPr lang="en-US" sz="2000" dirty="0"/>
          </a:p>
          <a:p>
            <a:r>
              <a:rPr lang="en-US" sz="2000" dirty="0"/>
              <a:t>If yes,</a:t>
            </a:r>
          </a:p>
          <a:p>
            <a:endParaRPr lang="en-US" sz="2000" dirty="0"/>
          </a:p>
          <a:p>
            <a:r>
              <a:rPr lang="en-US" sz="2000" dirty="0"/>
              <a:t>Week 3- Is the AT meeting the student’s needs? Yes     No          If no, reassess</a:t>
            </a:r>
          </a:p>
          <a:p>
            <a:endParaRPr lang="en-US" sz="2000" dirty="0"/>
          </a:p>
          <a:p>
            <a:r>
              <a:rPr lang="en-US" sz="2000" dirty="0"/>
              <a:t>student’s need and barriers to address with different AT device:</a:t>
            </a:r>
          </a:p>
          <a:p>
            <a:r>
              <a:rPr lang="en-US" dirty="0"/>
              <a:t>__________________________________________________________________________</a:t>
            </a:r>
          </a:p>
          <a:p>
            <a:endParaRPr lang="en-US" dirty="0"/>
          </a:p>
          <a:p>
            <a:r>
              <a:rPr lang="en-US" dirty="0"/>
              <a:t>__________________________________________________________________________</a:t>
            </a:r>
          </a:p>
        </p:txBody>
      </p:sp>
    </p:spTree>
    <p:extLst>
      <p:ext uri="{BB962C8B-B14F-4D97-AF65-F5344CB8AC3E}">
        <p14:creationId xmlns:p14="http://schemas.microsoft.com/office/powerpoint/2010/main" val="28408686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A5AD6F-F62E-4874-8D78-AD383DB1E0B3}"/>
              </a:ext>
            </a:extLst>
          </p:cNvPr>
          <p:cNvSpPr/>
          <p:nvPr/>
        </p:nvSpPr>
        <p:spPr>
          <a:xfrm>
            <a:off x="304800" y="0"/>
            <a:ext cx="11205882" cy="6894195"/>
          </a:xfrm>
          <a:prstGeom prst="rect">
            <a:avLst/>
          </a:prstGeom>
        </p:spPr>
        <p:txBody>
          <a:bodyPr wrap="square">
            <a:spAutoFit/>
          </a:bodyPr>
          <a:lstStyle/>
          <a:p>
            <a:pPr algn="ctr"/>
            <a:r>
              <a:rPr lang="en-US" sz="2400" b="1" dirty="0"/>
              <a:t>Accessibility Plan</a:t>
            </a:r>
          </a:p>
          <a:p>
            <a:endParaRPr lang="en-US" dirty="0"/>
          </a:p>
          <a:p>
            <a:r>
              <a:rPr lang="en-US" sz="2400" dirty="0"/>
              <a:t>Disability Services Offices will meet with every student with a vision or hearing impairment and offer to meet with every student who requires assistive technologies or curricular materials in alternate formats, and their instructors, to develop an accessibility plan.</a:t>
            </a:r>
          </a:p>
          <a:p>
            <a:endParaRPr lang="en-US" sz="2400" dirty="0"/>
          </a:p>
          <a:p>
            <a:r>
              <a:rPr lang="en-US" sz="2000" b="1" i="1" dirty="0"/>
              <a:t>THIS STUDENT’S INFORMATION MUST BE KEPT STRICTLY CONFIDENTIAL</a:t>
            </a:r>
          </a:p>
          <a:p>
            <a:endParaRPr lang="en-US" sz="2000" dirty="0"/>
          </a:p>
          <a:p>
            <a:r>
              <a:rPr lang="en-US" sz="2000" dirty="0"/>
              <a:t>Name:___________________________</a:t>
            </a:r>
          </a:p>
          <a:p>
            <a:endParaRPr lang="en-US" sz="2000" dirty="0"/>
          </a:p>
          <a:p>
            <a:r>
              <a:rPr lang="en-US" sz="2000" dirty="0"/>
              <a:t>ID#__________________</a:t>
            </a:r>
          </a:p>
          <a:p>
            <a:endParaRPr lang="en-US" sz="2000" dirty="0"/>
          </a:p>
          <a:p>
            <a:r>
              <a:rPr lang="en-US" sz="2000" dirty="0"/>
              <a:t>Email: _______________________________________________</a:t>
            </a:r>
          </a:p>
          <a:p>
            <a:endParaRPr lang="en-US" sz="2000" dirty="0"/>
          </a:p>
          <a:p>
            <a:r>
              <a:rPr lang="en-US" sz="2000" dirty="0"/>
              <a:t>Phone: ______________________</a:t>
            </a:r>
          </a:p>
          <a:p>
            <a:endParaRPr lang="en-US" sz="2000" dirty="0"/>
          </a:p>
          <a:p>
            <a:r>
              <a:rPr lang="en-US" sz="2000" dirty="0"/>
              <a:t>Semester/Term: ___________________</a:t>
            </a:r>
          </a:p>
          <a:p>
            <a:endParaRPr lang="en-US" sz="2000" dirty="0"/>
          </a:p>
          <a:p>
            <a:r>
              <a:rPr lang="en-US" sz="2000" dirty="0"/>
              <a:t>Program of study: ______________________________________</a:t>
            </a:r>
          </a:p>
          <a:p>
            <a:endParaRPr lang="en-US" sz="2000" dirty="0"/>
          </a:p>
        </p:txBody>
      </p:sp>
    </p:spTree>
    <p:extLst>
      <p:ext uri="{BB962C8B-B14F-4D97-AF65-F5344CB8AC3E}">
        <p14:creationId xmlns:p14="http://schemas.microsoft.com/office/powerpoint/2010/main" val="39865150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D279B5D-7319-45E7-9BA9-8C92AA1A694E}"/>
              </a:ext>
            </a:extLst>
          </p:cNvPr>
          <p:cNvSpPr/>
          <p:nvPr/>
        </p:nvSpPr>
        <p:spPr>
          <a:xfrm>
            <a:off x="1093694" y="517803"/>
            <a:ext cx="9462165" cy="6340197"/>
          </a:xfrm>
          <a:prstGeom prst="rect">
            <a:avLst/>
          </a:prstGeom>
        </p:spPr>
        <p:txBody>
          <a:bodyPr wrap="square">
            <a:spAutoFit/>
          </a:bodyPr>
          <a:lstStyle/>
          <a:p>
            <a:pPr algn="ctr"/>
            <a:r>
              <a:rPr lang="en-US" sz="2400" b="1" dirty="0"/>
              <a:t>Accessibility Plan (2)</a:t>
            </a:r>
          </a:p>
          <a:p>
            <a:endParaRPr lang="en-US" dirty="0"/>
          </a:p>
          <a:p>
            <a:r>
              <a:rPr lang="en-US" sz="2400" dirty="0"/>
              <a:t>Preferred formats (PDF, Word, Braille, </a:t>
            </a:r>
            <a:r>
              <a:rPr lang="en-US" sz="2400" dirty="0" err="1"/>
              <a:t>EPub</a:t>
            </a:r>
            <a:r>
              <a:rPr lang="en-US" sz="2400" dirty="0"/>
              <a:t>, other?):</a:t>
            </a:r>
          </a:p>
          <a:p>
            <a:endParaRPr lang="en-US" sz="2400" dirty="0"/>
          </a:p>
          <a:p>
            <a:r>
              <a:rPr lang="en-US" sz="2400" dirty="0"/>
              <a:t>___________________________________________________________</a:t>
            </a:r>
          </a:p>
          <a:p>
            <a:endParaRPr lang="en-US" sz="2400" dirty="0"/>
          </a:p>
          <a:p>
            <a:r>
              <a:rPr lang="en-US" sz="2400" dirty="0"/>
              <a:t>Need for communication access/type? (ASL Interpreter, CART, </a:t>
            </a:r>
            <a:r>
              <a:rPr lang="en-US" sz="2400" dirty="0" err="1"/>
              <a:t>Typewell</a:t>
            </a:r>
            <a:r>
              <a:rPr lang="en-US" sz="2400" dirty="0"/>
              <a:t>,</a:t>
            </a:r>
          </a:p>
          <a:p>
            <a:r>
              <a:rPr lang="en-US" sz="2400" dirty="0"/>
              <a:t>captioned media, audio description)</a:t>
            </a:r>
          </a:p>
          <a:p>
            <a:endParaRPr lang="en-US" sz="2400" dirty="0"/>
          </a:p>
          <a:p>
            <a:r>
              <a:rPr lang="en-US" sz="2400" dirty="0"/>
              <a:t>___________________________________________________________</a:t>
            </a:r>
          </a:p>
          <a:p>
            <a:endParaRPr lang="en-US" sz="2400" dirty="0"/>
          </a:p>
          <a:p>
            <a:r>
              <a:rPr lang="en-US" sz="2400" dirty="0"/>
              <a:t>What current Assistive Technology do you use?:</a:t>
            </a:r>
          </a:p>
          <a:p>
            <a:endParaRPr lang="en-US" sz="2000" dirty="0"/>
          </a:p>
          <a:p>
            <a:r>
              <a:rPr lang="en-US" sz="2000" dirty="0"/>
              <a:t>___________________________________________________________</a:t>
            </a:r>
          </a:p>
          <a:p>
            <a:endParaRPr lang="en-US" sz="2000" dirty="0"/>
          </a:p>
          <a:p>
            <a:r>
              <a:rPr lang="en-US" sz="2000" dirty="0"/>
              <a:t>___________________________________________________________</a:t>
            </a:r>
          </a:p>
          <a:p>
            <a:endParaRPr lang="en-US" sz="2000" dirty="0"/>
          </a:p>
          <a:p>
            <a:r>
              <a:rPr lang="en-US" sz="2400" b="1" i="1" dirty="0"/>
              <a:t>Attach student’s current schedule</a:t>
            </a:r>
          </a:p>
        </p:txBody>
      </p:sp>
    </p:spTree>
    <p:extLst>
      <p:ext uri="{BB962C8B-B14F-4D97-AF65-F5344CB8AC3E}">
        <p14:creationId xmlns:p14="http://schemas.microsoft.com/office/powerpoint/2010/main" val="34012438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68B638E-A851-4225-8C62-2B66EE665159}"/>
              </a:ext>
            </a:extLst>
          </p:cNvPr>
          <p:cNvSpPr/>
          <p:nvPr/>
        </p:nvSpPr>
        <p:spPr>
          <a:xfrm>
            <a:off x="631767" y="158599"/>
            <a:ext cx="10341033" cy="4370427"/>
          </a:xfrm>
          <a:prstGeom prst="rect">
            <a:avLst/>
          </a:prstGeom>
        </p:spPr>
        <p:txBody>
          <a:bodyPr wrap="square">
            <a:spAutoFit/>
          </a:bodyPr>
          <a:lstStyle/>
          <a:p>
            <a:pPr algn="ctr"/>
            <a:r>
              <a:rPr lang="en-US" sz="2400" b="1" dirty="0"/>
              <a:t>Accessibility Plan (3)</a:t>
            </a:r>
          </a:p>
          <a:p>
            <a:endParaRPr lang="en-US" dirty="0"/>
          </a:p>
          <a:p>
            <a:r>
              <a:rPr lang="en-US" sz="3200" dirty="0"/>
              <a:t>Additional information that will aid in the implementation of the classroom</a:t>
            </a:r>
          </a:p>
          <a:p>
            <a:r>
              <a:rPr lang="en-US" sz="3200" dirty="0"/>
              <a:t>accommodations</a:t>
            </a:r>
            <a:r>
              <a:rPr lang="en-US" sz="2000" dirty="0"/>
              <a:t>: ______________________________________________________</a:t>
            </a:r>
          </a:p>
          <a:p>
            <a:endParaRPr lang="en-US" sz="2000" dirty="0"/>
          </a:p>
          <a:p>
            <a:r>
              <a:rPr lang="en-US" sz="2000" dirty="0"/>
              <a:t>_____________________________________________________________________</a:t>
            </a:r>
          </a:p>
          <a:p>
            <a:endParaRPr lang="en-US" sz="2000" dirty="0"/>
          </a:p>
          <a:p>
            <a:r>
              <a:rPr lang="en-US" sz="2000" dirty="0"/>
              <a:t>_____________________________________________________________________</a:t>
            </a:r>
          </a:p>
          <a:p>
            <a:endParaRPr lang="en-US" sz="2000" dirty="0"/>
          </a:p>
          <a:p>
            <a:endParaRPr lang="en-US" sz="2000" dirty="0"/>
          </a:p>
          <a:p>
            <a:endParaRPr lang="en-US" sz="2000" dirty="0"/>
          </a:p>
        </p:txBody>
      </p:sp>
    </p:spTree>
    <p:extLst>
      <p:ext uri="{BB962C8B-B14F-4D97-AF65-F5344CB8AC3E}">
        <p14:creationId xmlns:p14="http://schemas.microsoft.com/office/powerpoint/2010/main" val="18209138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8CC7D129-83FD-497C-9C5F-8CF851F6F5C8}"/>
              </a:ext>
            </a:extLst>
          </p:cNvPr>
          <p:cNvGraphicFramePr>
            <a:graphicFrameLocks noGrp="1"/>
          </p:cNvGraphicFramePr>
          <p:nvPr>
            <p:extLst>
              <p:ext uri="{D42A27DB-BD31-4B8C-83A1-F6EECF244321}">
                <p14:modId xmlns:p14="http://schemas.microsoft.com/office/powerpoint/2010/main" val="3596239058"/>
              </p:ext>
            </p:extLst>
          </p:nvPr>
        </p:nvGraphicFramePr>
        <p:xfrm>
          <a:off x="798022" y="2094806"/>
          <a:ext cx="10540538" cy="3391596"/>
        </p:xfrm>
        <a:graphic>
          <a:graphicData uri="http://schemas.openxmlformats.org/drawingml/2006/table">
            <a:tbl>
              <a:tblPr firstRow="1" bandRow="1">
                <a:tableStyleId>{5C22544A-7EE6-4342-B048-85BDC9FD1C3A}</a:tableStyleId>
              </a:tblPr>
              <a:tblGrid>
                <a:gridCol w="3660439">
                  <a:extLst>
                    <a:ext uri="{9D8B030D-6E8A-4147-A177-3AD203B41FA5}">
                      <a16:colId xmlns:a16="http://schemas.microsoft.com/office/drawing/2014/main" val="3613639406"/>
                    </a:ext>
                  </a:extLst>
                </a:gridCol>
                <a:gridCol w="1034890">
                  <a:extLst>
                    <a:ext uri="{9D8B030D-6E8A-4147-A177-3AD203B41FA5}">
                      <a16:colId xmlns:a16="http://schemas.microsoft.com/office/drawing/2014/main" val="346338945"/>
                    </a:ext>
                  </a:extLst>
                </a:gridCol>
                <a:gridCol w="990576">
                  <a:extLst>
                    <a:ext uri="{9D8B030D-6E8A-4147-A177-3AD203B41FA5}">
                      <a16:colId xmlns:a16="http://schemas.microsoft.com/office/drawing/2014/main" val="238482918"/>
                    </a:ext>
                  </a:extLst>
                </a:gridCol>
                <a:gridCol w="931026">
                  <a:extLst>
                    <a:ext uri="{9D8B030D-6E8A-4147-A177-3AD203B41FA5}">
                      <a16:colId xmlns:a16="http://schemas.microsoft.com/office/drawing/2014/main" val="2327044114"/>
                    </a:ext>
                  </a:extLst>
                </a:gridCol>
                <a:gridCol w="1130531">
                  <a:extLst>
                    <a:ext uri="{9D8B030D-6E8A-4147-A177-3AD203B41FA5}">
                      <a16:colId xmlns:a16="http://schemas.microsoft.com/office/drawing/2014/main" val="4136148516"/>
                    </a:ext>
                  </a:extLst>
                </a:gridCol>
                <a:gridCol w="847898">
                  <a:extLst>
                    <a:ext uri="{9D8B030D-6E8A-4147-A177-3AD203B41FA5}">
                      <a16:colId xmlns:a16="http://schemas.microsoft.com/office/drawing/2014/main" val="930506743"/>
                    </a:ext>
                  </a:extLst>
                </a:gridCol>
                <a:gridCol w="947651">
                  <a:extLst>
                    <a:ext uri="{9D8B030D-6E8A-4147-A177-3AD203B41FA5}">
                      <a16:colId xmlns:a16="http://schemas.microsoft.com/office/drawing/2014/main" val="910764877"/>
                    </a:ext>
                  </a:extLst>
                </a:gridCol>
                <a:gridCol w="997527">
                  <a:extLst>
                    <a:ext uri="{9D8B030D-6E8A-4147-A177-3AD203B41FA5}">
                      <a16:colId xmlns:a16="http://schemas.microsoft.com/office/drawing/2014/main" val="833858958"/>
                    </a:ext>
                  </a:extLst>
                </a:gridCol>
              </a:tblGrid>
              <a:tr h="565266">
                <a:tc>
                  <a:txBody>
                    <a:bodyPr/>
                    <a:lstStyle/>
                    <a:p>
                      <a:r>
                        <a:rPr lang="en-US" dirty="0"/>
                        <a:t>Instructors’ Name/Class</a:t>
                      </a:r>
                    </a:p>
                  </a:txBody>
                  <a:tcPr/>
                </a:tc>
                <a:tc>
                  <a:txBody>
                    <a:bodyPr/>
                    <a:lstStyle/>
                    <a:p>
                      <a:pPr algn="ctr"/>
                      <a:r>
                        <a:rPr lang="en-US" dirty="0"/>
                        <a:t>Date</a:t>
                      </a:r>
                    </a:p>
                  </a:txBody>
                  <a:tcPr/>
                </a:tc>
                <a:tc>
                  <a:txBody>
                    <a:bodyPr/>
                    <a:lstStyle/>
                    <a:p>
                      <a:pPr algn="ctr"/>
                      <a:r>
                        <a:rPr lang="en-US" dirty="0"/>
                        <a:t>Date</a:t>
                      </a:r>
                    </a:p>
                  </a:txBody>
                  <a:tcPr/>
                </a:tc>
                <a:tc>
                  <a:txBody>
                    <a:bodyPr/>
                    <a:lstStyle/>
                    <a:p>
                      <a:pPr algn="ctr"/>
                      <a:r>
                        <a:rPr lang="en-US" dirty="0"/>
                        <a:t>Date</a:t>
                      </a:r>
                    </a:p>
                  </a:txBody>
                  <a:tcPr/>
                </a:tc>
                <a:tc>
                  <a:txBody>
                    <a:bodyPr/>
                    <a:lstStyle/>
                    <a:p>
                      <a:pPr algn="ctr"/>
                      <a:r>
                        <a:rPr lang="en-US" dirty="0"/>
                        <a:t>Date</a:t>
                      </a:r>
                    </a:p>
                  </a:txBody>
                  <a:tcPr/>
                </a:tc>
                <a:tc>
                  <a:txBody>
                    <a:bodyPr/>
                    <a:lstStyle/>
                    <a:p>
                      <a:pPr algn="ctr"/>
                      <a:r>
                        <a:rPr lang="en-US" dirty="0"/>
                        <a:t>Date</a:t>
                      </a:r>
                    </a:p>
                  </a:txBody>
                  <a:tcPr/>
                </a:tc>
                <a:tc>
                  <a:txBody>
                    <a:bodyPr/>
                    <a:lstStyle/>
                    <a:p>
                      <a:pPr algn="ctr"/>
                      <a:r>
                        <a:rPr lang="en-US" dirty="0"/>
                        <a:t>Date</a:t>
                      </a:r>
                    </a:p>
                  </a:txBody>
                  <a:tcPr/>
                </a:tc>
                <a:tc>
                  <a:txBody>
                    <a:bodyPr/>
                    <a:lstStyle/>
                    <a:p>
                      <a:pPr algn="ctr"/>
                      <a:r>
                        <a:rPr lang="en-US" dirty="0"/>
                        <a:t>Date</a:t>
                      </a:r>
                    </a:p>
                  </a:txBody>
                  <a:tcPr/>
                </a:tc>
                <a:extLst>
                  <a:ext uri="{0D108BD9-81ED-4DB2-BD59-A6C34878D82A}">
                    <a16:rowId xmlns:a16="http://schemas.microsoft.com/office/drawing/2014/main" val="3250348434"/>
                  </a:ext>
                </a:extLst>
              </a:tr>
              <a:tr h="565266">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4029452745"/>
                  </a:ext>
                </a:extLst>
              </a:tr>
              <a:tr h="565266">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133766261"/>
                  </a:ext>
                </a:extLst>
              </a:tr>
              <a:tr h="565266">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261996824"/>
                  </a:ext>
                </a:extLst>
              </a:tr>
              <a:tr h="565266">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610311498"/>
                  </a:ext>
                </a:extLst>
              </a:tr>
              <a:tr h="565266">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359576629"/>
                  </a:ext>
                </a:extLst>
              </a:tr>
            </a:tbl>
          </a:graphicData>
        </a:graphic>
      </p:graphicFrame>
      <p:sp>
        <p:nvSpPr>
          <p:cNvPr id="3" name="TextBox 2">
            <a:extLst>
              <a:ext uri="{FF2B5EF4-FFF2-40B4-BE49-F238E27FC236}">
                <a16:creationId xmlns:a16="http://schemas.microsoft.com/office/drawing/2014/main" id="{68293FC0-A551-4574-BA10-C66CE9250A72}"/>
              </a:ext>
            </a:extLst>
          </p:cNvPr>
          <p:cNvSpPr txBox="1"/>
          <p:nvPr/>
        </p:nvSpPr>
        <p:spPr>
          <a:xfrm>
            <a:off x="3807230" y="920919"/>
            <a:ext cx="4655126" cy="461665"/>
          </a:xfrm>
          <a:prstGeom prst="rect">
            <a:avLst/>
          </a:prstGeom>
          <a:noFill/>
        </p:spPr>
        <p:txBody>
          <a:bodyPr wrap="square" rtlCol="0">
            <a:spAutoFit/>
          </a:bodyPr>
          <a:lstStyle/>
          <a:p>
            <a:r>
              <a:rPr lang="en-US" sz="2400" b="1" dirty="0"/>
              <a:t>Instructor/Faculty Contact Form</a:t>
            </a:r>
          </a:p>
        </p:txBody>
      </p:sp>
      <p:sp>
        <p:nvSpPr>
          <p:cNvPr id="4" name="TextBox 3">
            <a:extLst>
              <a:ext uri="{FF2B5EF4-FFF2-40B4-BE49-F238E27FC236}">
                <a16:creationId xmlns:a16="http://schemas.microsoft.com/office/drawing/2014/main" id="{6DB36E4B-062E-4A79-9D6E-FD86923A4135}"/>
              </a:ext>
            </a:extLst>
          </p:cNvPr>
          <p:cNvSpPr txBox="1"/>
          <p:nvPr/>
        </p:nvSpPr>
        <p:spPr>
          <a:xfrm>
            <a:off x="448887" y="315884"/>
            <a:ext cx="2743200" cy="382385"/>
          </a:xfrm>
          <a:prstGeom prst="rect">
            <a:avLst/>
          </a:prstGeom>
          <a:noFill/>
        </p:spPr>
        <p:txBody>
          <a:bodyPr wrap="square" rtlCol="0">
            <a:spAutoFit/>
          </a:bodyPr>
          <a:lstStyle/>
          <a:p>
            <a:r>
              <a:rPr lang="en-US" dirty="0"/>
              <a:t>Accessibility Plan (4)</a:t>
            </a:r>
          </a:p>
        </p:txBody>
      </p:sp>
    </p:spTree>
    <p:extLst>
      <p:ext uri="{BB962C8B-B14F-4D97-AF65-F5344CB8AC3E}">
        <p14:creationId xmlns:p14="http://schemas.microsoft.com/office/powerpoint/2010/main" val="2556641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2C03F4F-B0BF-432B-BBF8-C7A88BC21CBC}"/>
              </a:ext>
            </a:extLst>
          </p:cNvPr>
          <p:cNvSpPr/>
          <p:nvPr/>
        </p:nvSpPr>
        <p:spPr>
          <a:xfrm>
            <a:off x="1263534" y="287971"/>
            <a:ext cx="9543011" cy="1908215"/>
          </a:xfrm>
          <a:prstGeom prst="rect">
            <a:avLst/>
          </a:prstGeom>
        </p:spPr>
        <p:txBody>
          <a:bodyPr wrap="square">
            <a:spAutoFit/>
          </a:bodyPr>
          <a:lstStyle/>
          <a:p>
            <a:pPr algn="ctr"/>
            <a:r>
              <a:rPr lang="en-US" sz="2400" b="1" dirty="0"/>
              <a:t>Student Contact</a:t>
            </a:r>
          </a:p>
          <a:p>
            <a:endParaRPr lang="en-US" dirty="0"/>
          </a:p>
          <a:p>
            <a:r>
              <a:rPr lang="en-US" sz="2000" dirty="0"/>
              <a:t>Please date and initial for each meeting with ________________________________</a:t>
            </a:r>
          </a:p>
          <a:p>
            <a:r>
              <a:rPr lang="en-US" sz="2000" dirty="0"/>
              <a:t>                                                                                               (student name)</a:t>
            </a:r>
          </a:p>
          <a:p>
            <a:endParaRPr lang="en-US" dirty="0"/>
          </a:p>
          <a:p>
            <a:endParaRPr lang="en-US" dirty="0"/>
          </a:p>
        </p:txBody>
      </p:sp>
      <p:graphicFrame>
        <p:nvGraphicFramePr>
          <p:cNvPr id="4" name="Table 3">
            <a:extLst>
              <a:ext uri="{FF2B5EF4-FFF2-40B4-BE49-F238E27FC236}">
                <a16:creationId xmlns:a16="http://schemas.microsoft.com/office/drawing/2014/main" id="{DE0F8CB8-CE25-49DB-A26B-24F0036E4C0A}"/>
              </a:ext>
            </a:extLst>
          </p:cNvPr>
          <p:cNvGraphicFramePr>
            <a:graphicFrameLocks noGrp="1"/>
          </p:cNvGraphicFramePr>
          <p:nvPr>
            <p:extLst>
              <p:ext uri="{D42A27DB-BD31-4B8C-83A1-F6EECF244321}">
                <p14:modId xmlns:p14="http://schemas.microsoft.com/office/powerpoint/2010/main" val="2741618558"/>
              </p:ext>
            </p:extLst>
          </p:nvPr>
        </p:nvGraphicFramePr>
        <p:xfrm>
          <a:off x="1632065" y="2196186"/>
          <a:ext cx="8927869" cy="3586730"/>
        </p:xfrm>
        <a:graphic>
          <a:graphicData uri="http://schemas.openxmlformats.org/drawingml/2006/table">
            <a:tbl>
              <a:tblPr firstRow="1" bandRow="1">
                <a:tableStyleId>{5C22544A-7EE6-4342-B048-85BDC9FD1C3A}</a:tableStyleId>
              </a:tblPr>
              <a:tblGrid>
                <a:gridCol w="1446414">
                  <a:extLst>
                    <a:ext uri="{9D8B030D-6E8A-4147-A177-3AD203B41FA5}">
                      <a16:colId xmlns:a16="http://schemas.microsoft.com/office/drawing/2014/main" val="853756657"/>
                    </a:ext>
                  </a:extLst>
                </a:gridCol>
                <a:gridCol w="1231753">
                  <a:extLst>
                    <a:ext uri="{9D8B030D-6E8A-4147-A177-3AD203B41FA5}">
                      <a16:colId xmlns:a16="http://schemas.microsoft.com/office/drawing/2014/main" val="4033606466"/>
                    </a:ext>
                  </a:extLst>
                </a:gridCol>
                <a:gridCol w="1724808">
                  <a:extLst>
                    <a:ext uri="{9D8B030D-6E8A-4147-A177-3AD203B41FA5}">
                      <a16:colId xmlns:a16="http://schemas.microsoft.com/office/drawing/2014/main" val="82383081"/>
                    </a:ext>
                  </a:extLst>
                </a:gridCol>
                <a:gridCol w="1532312">
                  <a:extLst>
                    <a:ext uri="{9D8B030D-6E8A-4147-A177-3AD203B41FA5}">
                      <a16:colId xmlns:a16="http://schemas.microsoft.com/office/drawing/2014/main" val="3194604748"/>
                    </a:ext>
                  </a:extLst>
                </a:gridCol>
                <a:gridCol w="1496291">
                  <a:extLst>
                    <a:ext uri="{9D8B030D-6E8A-4147-A177-3AD203B41FA5}">
                      <a16:colId xmlns:a16="http://schemas.microsoft.com/office/drawing/2014/main" val="3356219807"/>
                    </a:ext>
                  </a:extLst>
                </a:gridCol>
                <a:gridCol w="1496291">
                  <a:extLst>
                    <a:ext uri="{9D8B030D-6E8A-4147-A177-3AD203B41FA5}">
                      <a16:colId xmlns:a16="http://schemas.microsoft.com/office/drawing/2014/main" val="4236984081"/>
                    </a:ext>
                  </a:extLst>
                </a:gridCol>
              </a:tblGrid>
              <a:tr h="986117">
                <a:tc>
                  <a:txBody>
                    <a:bodyPr/>
                    <a:lstStyle/>
                    <a:p>
                      <a:r>
                        <a:rPr lang="en-US" dirty="0"/>
                        <a:t>September</a:t>
                      </a:r>
                    </a:p>
                  </a:txBody>
                  <a:tcPr/>
                </a:tc>
                <a:tc>
                  <a:txBody>
                    <a:bodyPr/>
                    <a:lstStyle/>
                    <a:p>
                      <a:r>
                        <a:rPr lang="en-US" dirty="0"/>
                        <a:t>October</a:t>
                      </a:r>
                    </a:p>
                  </a:txBody>
                  <a:tcPr/>
                </a:tc>
                <a:tc>
                  <a:txBody>
                    <a:bodyPr/>
                    <a:lstStyle/>
                    <a:p>
                      <a:r>
                        <a:rPr lang="en-US" dirty="0"/>
                        <a:t>November</a:t>
                      </a:r>
                    </a:p>
                  </a:txBody>
                  <a:tcPr/>
                </a:tc>
                <a:tc>
                  <a:txBody>
                    <a:bodyPr/>
                    <a:lstStyle/>
                    <a:p>
                      <a:r>
                        <a:rPr lang="en-US" dirty="0"/>
                        <a:t>December</a:t>
                      </a:r>
                    </a:p>
                  </a:txBody>
                  <a:tcPr/>
                </a:tc>
                <a:tc>
                  <a:txBody>
                    <a:bodyPr/>
                    <a:lstStyle/>
                    <a:p>
                      <a:r>
                        <a:rPr lang="en-US" dirty="0"/>
                        <a:t>January</a:t>
                      </a:r>
                    </a:p>
                  </a:txBody>
                  <a:tcPr/>
                </a:tc>
                <a:tc>
                  <a:txBody>
                    <a:bodyPr/>
                    <a:lstStyle/>
                    <a:p>
                      <a:r>
                        <a:rPr lang="en-US" dirty="0"/>
                        <a:t>February</a:t>
                      </a:r>
                    </a:p>
                  </a:txBody>
                  <a:tcPr/>
                </a:tc>
                <a:extLst>
                  <a:ext uri="{0D108BD9-81ED-4DB2-BD59-A6C34878D82A}">
                    <a16:rowId xmlns:a16="http://schemas.microsoft.com/office/drawing/2014/main" val="274417651"/>
                  </a:ext>
                </a:extLst>
              </a:tr>
              <a:tr h="645459">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567754781"/>
                  </a:ext>
                </a:extLst>
              </a:tr>
              <a:tr h="651718">
                <a:tc>
                  <a:txBody>
                    <a:bodyPr/>
                    <a:lstStyle/>
                    <a:p>
                      <a:r>
                        <a:rPr lang="en-US" dirty="0">
                          <a:solidFill>
                            <a:schemeClr val="bg1"/>
                          </a:solidFill>
                        </a:rPr>
                        <a:t>March</a:t>
                      </a:r>
                    </a:p>
                  </a:txBody>
                  <a:tcPr>
                    <a:solidFill>
                      <a:schemeClr val="accent1"/>
                    </a:solidFill>
                  </a:tcPr>
                </a:tc>
                <a:tc>
                  <a:txBody>
                    <a:bodyPr/>
                    <a:lstStyle/>
                    <a:p>
                      <a:r>
                        <a:rPr lang="en-US" dirty="0">
                          <a:solidFill>
                            <a:schemeClr val="bg1"/>
                          </a:solidFill>
                        </a:rPr>
                        <a:t>April</a:t>
                      </a:r>
                    </a:p>
                  </a:txBody>
                  <a:tcPr>
                    <a:solidFill>
                      <a:schemeClr val="accent1"/>
                    </a:solidFill>
                  </a:tcPr>
                </a:tc>
                <a:tc>
                  <a:txBody>
                    <a:bodyPr/>
                    <a:lstStyle/>
                    <a:p>
                      <a:r>
                        <a:rPr lang="en-US" dirty="0">
                          <a:solidFill>
                            <a:schemeClr val="bg1"/>
                          </a:solidFill>
                        </a:rPr>
                        <a:t>May</a:t>
                      </a:r>
                    </a:p>
                  </a:txBody>
                  <a:tcPr>
                    <a:solidFill>
                      <a:schemeClr val="accent1"/>
                    </a:solidFill>
                  </a:tcPr>
                </a:tc>
                <a:tc>
                  <a:txBody>
                    <a:bodyPr/>
                    <a:lstStyle/>
                    <a:p>
                      <a:r>
                        <a:rPr lang="en-US" dirty="0">
                          <a:solidFill>
                            <a:schemeClr val="bg1"/>
                          </a:solidFill>
                        </a:rPr>
                        <a:t>June</a:t>
                      </a:r>
                    </a:p>
                  </a:txBody>
                  <a:tcPr>
                    <a:solidFill>
                      <a:schemeClr val="accent1"/>
                    </a:solidFill>
                  </a:tcPr>
                </a:tc>
                <a:tc>
                  <a:txBody>
                    <a:bodyPr/>
                    <a:lstStyle/>
                    <a:p>
                      <a:r>
                        <a:rPr lang="en-US" dirty="0">
                          <a:solidFill>
                            <a:schemeClr val="bg1"/>
                          </a:solidFill>
                        </a:rPr>
                        <a:t>July</a:t>
                      </a:r>
                    </a:p>
                  </a:txBody>
                  <a:tcPr>
                    <a:solidFill>
                      <a:schemeClr val="accent1"/>
                    </a:solidFill>
                  </a:tcPr>
                </a:tc>
                <a:tc>
                  <a:txBody>
                    <a:bodyPr/>
                    <a:lstStyle/>
                    <a:p>
                      <a:r>
                        <a:rPr lang="en-US" dirty="0">
                          <a:solidFill>
                            <a:schemeClr val="bg1"/>
                          </a:solidFill>
                        </a:rPr>
                        <a:t>August</a:t>
                      </a:r>
                    </a:p>
                  </a:txBody>
                  <a:tcPr>
                    <a:solidFill>
                      <a:schemeClr val="accent1"/>
                    </a:solidFill>
                  </a:tcPr>
                </a:tc>
                <a:extLst>
                  <a:ext uri="{0D108BD9-81ED-4DB2-BD59-A6C34878D82A}">
                    <a16:rowId xmlns:a16="http://schemas.microsoft.com/office/drawing/2014/main" val="2226170175"/>
                  </a:ext>
                </a:extLst>
              </a:tr>
              <a:tr h="651718">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462190265"/>
                  </a:ext>
                </a:extLst>
              </a:tr>
              <a:tr h="651718">
                <a:tc>
                  <a:txBody>
                    <a:bodyPr/>
                    <a:lstStyle/>
                    <a:p>
                      <a:r>
                        <a:rPr lang="en-US" dirty="0"/>
                        <a:t>Comments</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4262779555"/>
                  </a:ext>
                </a:extLst>
              </a:tr>
            </a:tbl>
          </a:graphicData>
        </a:graphic>
      </p:graphicFrame>
    </p:spTree>
    <p:extLst>
      <p:ext uri="{BB962C8B-B14F-4D97-AF65-F5344CB8AC3E}">
        <p14:creationId xmlns:p14="http://schemas.microsoft.com/office/powerpoint/2010/main" val="23255822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6E80A86-3C5D-4E66-95D1-6C5042E23ADF}"/>
              </a:ext>
            </a:extLst>
          </p:cNvPr>
          <p:cNvSpPr/>
          <p:nvPr/>
        </p:nvSpPr>
        <p:spPr>
          <a:xfrm>
            <a:off x="860612" y="212735"/>
            <a:ext cx="10470776" cy="5940088"/>
          </a:xfrm>
          <a:prstGeom prst="rect">
            <a:avLst/>
          </a:prstGeom>
        </p:spPr>
        <p:txBody>
          <a:bodyPr wrap="square">
            <a:spAutoFit/>
          </a:bodyPr>
          <a:lstStyle/>
          <a:p>
            <a:pPr algn="ctr"/>
            <a:r>
              <a:rPr lang="en-US" sz="4000" dirty="0"/>
              <a:t>Quality Indicators for Assistive Technology</a:t>
            </a:r>
          </a:p>
          <a:p>
            <a:pPr algn="ctr"/>
            <a:endParaRPr lang="en-US" sz="3200" dirty="0"/>
          </a:p>
          <a:p>
            <a:r>
              <a:rPr lang="en-US" sz="3200" dirty="0"/>
              <a:t>QIAT has a post-secondary questionnaire to use as an internal evaluation/institutional self-study of AT on your campus. </a:t>
            </a:r>
          </a:p>
          <a:p>
            <a:endParaRPr lang="en-US" sz="3200" dirty="0"/>
          </a:p>
          <a:p>
            <a:pPr fontAlgn="base"/>
            <a:r>
              <a:rPr lang="en-US" sz="2800" b="1" dirty="0"/>
              <a:t>Campus Self-Evaluation Matrix</a:t>
            </a:r>
          </a:p>
          <a:p>
            <a:pPr fontAlgn="base"/>
            <a:endParaRPr lang="en-US" sz="2800" b="1" dirty="0"/>
          </a:p>
          <a:p>
            <a:pPr fontAlgn="base"/>
            <a:r>
              <a:rPr lang="en-US" sz="2800" dirty="0"/>
              <a:t>QIAT-PS is a set of quality indicators in five content areas for Assistive Technology (AT) in Post-Secondary education. Evaluate to improve AT services at your school. </a:t>
            </a:r>
            <a:r>
              <a:rPr lang="en-US" sz="2800" dirty="0">
                <a:hlinkClick r:id="rId3"/>
              </a:rPr>
              <a:t>Check out the Campus Self-Evaluation Matrix.</a:t>
            </a:r>
            <a:endParaRPr lang="en-US" sz="3200" dirty="0"/>
          </a:p>
          <a:p>
            <a:endParaRPr lang="en-US" dirty="0"/>
          </a:p>
          <a:p>
            <a:endParaRPr lang="en-US" dirty="0"/>
          </a:p>
          <a:p>
            <a:endParaRPr lang="en-US" dirty="0"/>
          </a:p>
          <a:p>
            <a:r>
              <a:rPr lang="en-US" dirty="0"/>
              <a:t>http://qiat-ps.org/</a:t>
            </a:r>
          </a:p>
        </p:txBody>
      </p:sp>
    </p:spTree>
    <p:extLst>
      <p:ext uri="{BB962C8B-B14F-4D97-AF65-F5344CB8AC3E}">
        <p14:creationId xmlns:p14="http://schemas.microsoft.com/office/powerpoint/2010/main" val="2844108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79D567E-9E5C-4AEB-986C-6BC30ACCB635}"/>
              </a:ext>
            </a:extLst>
          </p:cNvPr>
          <p:cNvSpPr txBox="1"/>
          <p:nvPr/>
        </p:nvSpPr>
        <p:spPr>
          <a:xfrm>
            <a:off x="748145" y="434600"/>
            <a:ext cx="10124902" cy="6309420"/>
          </a:xfrm>
          <a:prstGeom prst="rect">
            <a:avLst/>
          </a:prstGeom>
          <a:noFill/>
        </p:spPr>
        <p:txBody>
          <a:bodyPr wrap="square" rtlCol="0">
            <a:spAutoFit/>
          </a:bodyPr>
          <a:lstStyle/>
          <a:p>
            <a:pPr algn="ctr"/>
            <a:r>
              <a:rPr lang="en-US" sz="2800" b="1" dirty="0"/>
              <a:t>QIAT Assistive Technology Assessment Process Planner</a:t>
            </a:r>
          </a:p>
          <a:p>
            <a:pPr algn="ctr"/>
            <a:r>
              <a:rPr lang="en-US" sz="2800" b="1" dirty="0"/>
              <a:t>(Sample of what is used in some pre-K-12</a:t>
            </a:r>
            <a:r>
              <a:rPr lang="en-US" sz="2800" b="1" baseline="30000" dirty="0"/>
              <a:t>th</a:t>
            </a:r>
            <a:r>
              <a:rPr lang="en-US" sz="2800" b="1" dirty="0"/>
              <a:t>)</a:t>
            </a:r>
          </a:p>
          <a:p>
            <a:pPr algn="ctr"/>
            <a:endParaRPr lang="en-US" sz="2800" b="1" dirty="0"/>
          </a:p>
          <a:p>
            <a:r>
              <a:rPr lang="en-US" sz="3200" dirty="0"/>
              <a:t>Referral for AT assessment is made by any member of the team when classroom strategies and tools do not meet the student’s needs.</a:t>
            </a:r>
          </a:p>
          <a:p>
            <a:endParaRPr lang="en-US" sz="3200" dirty="0"/>
          </a:p>
          <a:p>
            <a:r>
              <a:rPr lang="en-US" sz="3200" dirty="0"/>
              <a:t>AT assessments in pre-k-12</a:t>
            </a:r>
            <a:r>
              <a:rPr lang="en-US" sz="3200" baseline="30000" dirty="0"/>
              <a:t>th</a:t>
            </a:r>
            <a:r>
              <a:rPr lang="en-US" sz="3200" dirty="0"/>
              <a:t> are completed by a collaborative team sharing responsibilities. Very detailed with expected outcomes and how those will be measured. </a:t>
            </a:r>
          </a:p>
          <a:p>
            <a:endParaRPr lang="en-US" sz="3200" baseline="30000" dirty="0"/>
          </a:p>
          <a:p>
            <a:endParaRPr lang="en-US" sz="3200" baseline="30000" dirty="0"/>
          </a:p>
          <a:p>
            <a:endParaRPr lang="en-US" sz="3200" baseline="30000" dirty="0"/>
          </a:p>
          <a:p>
            <a:r>
              <a:rPr lang="en-US" sz="3200" baseline="30000" dirty="0"/>
              <a:t> Source of information for QIAT: www.qiat.org</a:t>
            </a:r>
            <a:endParaRPr lang="en-US" sz="3200" dirty="0"/>
          </a:p>
        </p:txBody>
      </p:sp>
    </p:spTree>
    <p:extLst>
      <p:ext uri="{BB962C8B-B14F-4D97-AF65-F5344CB8AC3E}">
        <p14:creationId xmlns:p14="http://schemas.microsoft.com/office/powerpoint/2010/main" val="3324850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03E8003-AD56-4E4E-A2F7-B2E1EC8FF7A3}"/>
              </a:ext>
            </a:extLst>
          </p:cNvPr>
          <p:cNvSpPr/>
          <p:nvPr/>
        </p:nvSpPr>
        <p:spPr>
          <a:xfrm>
            <a:off x="1039907" y="271582"/>
            <a:ext cx="9412940" cy="5970865"/>
          </a:xfrm>
          <a:prstGeom prst="rect">
            <a:avLst/>
          </a:prstGeom>
        </p:spPr>
        <p:txBody>
          <a:bodyPr wrap="square">
            <a:spAutoFit/>
          </a:bodyPr>
          <a:lstStyle/>
          <a:p>
            <a:pPr algn="ctr"/>
            <a:r>
              <a:rPr lang="en-US" sz="4400" dirty="0"/>
              <a:t>Why?</a:t>
            </a:r>
          </a:p>
          <a:p>
            <a:endParaRPr lang="en-US" dirty="0"/>
          </a:p>
          <a:p>
            <a:r>
              <a:rPr lang="en-US" sz="4000" dirty="0"/>
              <a:t>ADAAA, Title II (Title III applies to civil rights of people with disabilities in the private sector. Entities must make themselves accessible when they can afford to do so.)</a:t>
            </a:r>
          </a:p>
          <a:p>
            <a:endParaRPr lang="en-US" sz="4000" dirty="0"/>
          </a:p>
          <a:p>
            <a:r>
              <a:rPr lang="en-US" sz="4000" dirty="0"/>
              <a:t>Section 504 and</a:t>
            </a:r>
          </a:p>
          <a:p>
            <a:endParaRPr lang="en-US" sz="4000" dirty="0"/>
          </a:p>
          <a:p>
            <a:r>
              <a:rPr lang="en-US" sz="4000" dirty="0"/>
              <a:t>Section 508</a:t>
            </a:r>
          </a:p>
        </p:txBody>
      </p:sp>
    </p:spTree>
    <p:extLst>
      <p:ext uri="{BB962C8B-B14F-4D97-AF65-F5344CB8AC3E}">
        <p14:creationId xmlns:p14="http://schemas.microsoft.com/office/powerpoint/2010/main" val="1309926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72432AB-35A7-499C-BC71-47161AF1234E}"/>
              </a:ext>
            </a:extLst>
          </p:cNvPr>
          <p:cNvSpPr/>
          <p:nvPr/>
        </p:nvSpPr>
        <p:spPr>
          <a:xfrm>
            <a:off x="1434353" y="289679"/>
            <a:ext cx="9323294" cy="6278642"/>
          </a:xfrm>
          <a:prstGeom prst="rect">
            <a:avLst/>
          </a:prstGeom>
        </p:spPr>
        <p:txBody>
          <a:bodyPr wrap="square">
            <a:spAutoFit/>
          </a:bodyPr>
          <a:lstStyle/>
          <a:p>
            <a:pPr algn="ctr"/>
            <a:r>
              <a:rPr lang="en-US" sz="2400" dirty="0"/>
              <a:t>Resources:</a:t>
            </a:r>
          </a:p>
          <a:p>
            <a:endParaRPr lang="en-US" dirty="0"/>
          </a:p>
          <a:p>
            <a:r>
              <a:rPr lang="en-US" sz="2000" dirty="0"/>
              <a:t>28 CFR § 35.160 - General. (n.d.). Retrieved May 13, 2019, from LII / Legal</a:t>
            </a:r>
          </a:p>
          <a:p>
            <a:r>
              <a:rPr lang="en-US" sz="2000" dirty="0"/>
              <a:t>Information Institute website: </a:t>
            </a:r>
            <a:r>
              <a:rPr lang="en-US" sz="2000" dirty="0">
                <a:hlinkClick r:id="rId2"/>
              </a:rPr>
              <a:t>https://www.law.cornell.edu/cfr/text/28/35.160</a:t>
            </a:r>
            <a:endParaRPr lang="en-US" sz="2000" dirty="0"/>
          </a:p>
          <a:p>
            <a:endParaRPr lang="en-US" sz="2000" dirty="0"/>
          </a:p>
          <a:p>
            <a:r>
              <a:rPr lang="en-US" sz="2000" dirty="0"/>
              <a:t>Applicability &amp; Conformance Requirements | Section508.gov. (n.d.). Retrieved</a:t>
            </a:r>
          </a:p>
          <a:p>
            <a:r>
              <a:rPr lang="en-US" sz="2000" dirty="0"/>
              <a:t>October 1, 2018, from</a:t>
            </a:r>
          </a:p>
          <a:p>
            <a:r>
              <a:rPr lang="en-US" sz="2000" dirty="0">
                <a:hlinkClick r:id="rId3"/>
              </a:rPr>
              <a:t>https://www.section508.gov/create/applicability-conformance</a:t>
            </a:r>
            <a:endParaRPr lang="en-US" sz="2000" dirty="0"/>
          </a:p>
          <a:p>
            <a:endParaRPr lang="en-US" sz="2000" dirty="0"/>
          </a:p>
          <a:p>
            <a:endParaRPr lang="en-US" sz="2000" dirty="0"/>
          </a:p>
          <a:p>
            <a:r>
              <a:rPr lang="en-US" sz="2000" dirty="0"/>
              <a:t>Consent Decree: </a:t>
            </a:r>
            <a:r>
              <a:rPr lang="en-US" sz="2000" dirty="0" err="1"/>
              <a:t>Aleeha</a:t>
            </a:r>
            <a:r>
              <a:rPr lang="en-US" sz="2000" dirty="0"/>
              <a:t> Dudley and the United States v. Miami University, et</a:t>
            </a:r>
          </a:p>
          <a:p>
            <a:r>
              <a:rPr lang="en-US" sz="2000" dirty="0"/>
              <a:t>al. (n.d.). Retrieved September 15, 2018, from</a:t>
            </a:r>
          </a:p>
          <a:p>
            <a:r>
              <a:rPr lang="en-US" sz="2000" dirty="0">
                <a:hlinkClick r:id="rId4"/>
              </a:rPr>
              <a:t>https://www.ada.gov/miami_university_cd.html</a:t>
            </a:r>
            <a:endParaRPr lang="en-US" sz="2000" dirty="0"/>
          </a:p>
          <a:p>
            <a:endParaRPr lang="en-US" sz="2000" dirty="0"/>
          </a:p>
          <a:p>
            <a:r>
              <a:rPr lang="en-US" sz="2000" dirty="0" err="1"/>
              <a:t>Harner</a:t>
            </a:r>
            <a:r>
              <a:rPr lang="en-US" sz="2000" dirty="0"/>
              <a:t>, W. (2019, April). Developing an Assistive Technology Intake Evaluation.</a:t>
            </a:r>
          </a:p>
          <a:p>
            <a:r>
              <a:rPr lang="en-US" sz="2000" dirty="0"/>
              <a:t>Presented at the AHEAD in Texas Spring Conference, 2019, Waco.</a:t>
            </a:r>
          </a:p>
          <a:p>
            <a:endParaRPr lang="en-US" sz="2000" dirty="0"/>
          </a:p>
          <a:p>
            <a:r>
              <a:rPr lang="en-US" sz="2000" dirty="0"/>
              <a:t>Bromley, M. (2016, October). Facilitating Autonomy: Optimizing Adaptive</a:t>
            </a:r>
          </a:p>
          <a:p>
            <a:r>
              <a:rPr lang="en-US" sz="2000" dirty="0"/>
              <a:t>Technology Assessment and Support. Presented at the ORAHEAD Fall</a:t>
            </a:r>
          </a:p>
          <a:p>
            <a:r>
              <a:rPr lang="en-US" sz="2000" dirty="0"/>
              <a:t>Conference, 2016, Newport.</a:t>
            </a:r>
          </a:p>
        </p:txBody>
      </p:sp>
    </p:spTree>
    <p:extLst>
      <p:ext uri="{BB962C8B-B14F-4D97-AF65-F5344CB8AC3E}">
        <p14:creationId xmlns:p14="http://schemas.microsoft.com/office/powerpoint/2010/main" val="11288868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B2B7225-EE74-4146-B012-0636CDD3026B}"/>
              </a:ext>
            </a:extLst>
          </p:cNvPr>
          <p:cNvSpPr/>
          <p:nvPr/>
        </p:nvSpPr>
        <p:spPr>
          <a:xfrm>
            <a:off x="788895" y="289679"/>
            <a:ext cx="10165976" cy="6278642"/>
          </a:xfrm>
          <a:prstGeom prst="rect">
            <a:avLst/>
          </a:prstGeom>
        </p:spPr>
        <p:txBody>
          <a:bodyPr wrap="square">
            <a:spAutoFit/>
          </a:bodyPr>
          <a:lstStyle/>
          <a:p>
            <a:pPr algn="ctr"/>
            <a:r>
              <a:rPr lang="en-US" sz="2400" dirty="0"/>
              <a:t>Resources (2)</a:t>
            </a:r>
          </a:p>
          <a:p>
            <a:endParaRPr lang="en-US" dirty="0"/>
          </a:p>
          <a:p>
            <a:r>
              <a:rPr lang="en-US" sz="2000" dirty="0"/>
              <a:t>IT Accessibility Laws and Policies | Section508.gov. (n.d.). Retrieved October 1,</a:t>
            </a:r>
          </a:p>
          <a:p>
            <a:r>
              <a:rPr lang="en-US" sz="2000" dirty="0"/>
              <a:t>2018, from </a:t>
            </a:r>
            <a:r>
              <a:rPr lang="en-US" sz="2000" dirty="0">
                <a:hlinkClick r:id="rId2"/>
              </a:rPr>
              <a:t>https://www.section508.gov/manage/laws-and-policies</a:t>
            </a:r>
            <a:endParaRPr lang="en-US" sz="2000" dirty="0"/>
          </a:p>
          <a:p>
            <a:endParaRPr lang="en-US" sz="2000" dirty="0"/>
          </a:p>
          <a:p>
            <a:r>
              <a:rPr lang="en-US" sz="2000" dirty="0"/>
              <a:t>Laws - United States Access Board. (n.d.). Retrieved April 27, 2019, from</a:t>
            </a:r>
          </a:p>
          <a:p>
            <a:r>
              <a:rPr lang="en-US" sz="2000" dirty="0">
                <a:hlinkClick r:id="rId3"/>
              </a:rPr>
              <a:t>https://www.access-board.gov/the-board/laws</a:t>
            </a:r>
            <a:endParaRPr lang="en-US" sz="2000" dirty="0"/>
          </a:p>
          <a:p>
            <a:endParaRPr lang="en-US" sz="2000" dirty="0"/>
          </a:p>
          <a:p>
            <a:r>
              <a:rPr lang="en-US" sz="2000" dirty="0"/>
              <a:t>Mobley, M. L. (2015, June 12). University of Phoenix OCR Dear Colleague</a:t>
            </a:r>
          </a:p>
          <a:p>
            <a:r>
              <a:rPr lang="en-US" sz="2000" dirty="0"/>
              <a:t>Letter. United States Department of Education Office of Civil Rights</a:t>
            </a:r>
          </a:p>
          <a:p>
            <a:endParaRPr lang="en-US" sz="2000" dirty="0"/>
          </a:p>
          <a:p>
            <a:r>
              <a:rPr lang="en-US" sz="2000" dirty="0"/>
              <a:t>Leslie, R. (2018, April). WCAG/WCAG 2.0. Presented at the AHEAD in Texas</a:t>
            </a:r>
          </a:p>
          <a:p>
            <a:r>
              <a:rPr lang="en-US" sz="2000" dirty="0"/>
              <a:t>Spring Conference 2018, Waco, Texas.</a:t>
            </a:r>
          </a:p>
          <a:p>
            <a:endParaRPr lang="en-US" sz="2000" dirty="0"/>
          </a:p>
          <a:p>
            <a:r>
              <a:rPr lang="en-US" sz="2000" dirty="0"/>
              <a:t>QIAT - Quality Indicators for Assistive Technology - Indicators. (n.d.). Retrieved</a:t>
            </a:r>
          </a:p>
          <a:p>
            <a:r>
              <a:rPr lang="en-US" sz="2000" dirty="0"/>
              <a:t>March 2021, from </a:t>
            </a:r>
            <a:r>
              <a:rPr lang="en-US" sz="2000" dirty="0">
                <a:hlinkClick r:id="rId4"/>
              </a:rPr>
              <a:t>https://qiat.org/indicators.html</a:t>
            </a:r>
            <a:endParaRPr lang="en-US" sz="2000" dirty="0"/>
          </a:p>
          <a:p>
            <a:endParaRPr lang="en-US" sz="2000" dirty="0"/>
          </a:p>
          <a:p>
            <a:r>
              <a:rPr lang="en-US" sz="2000" dirty="0"/>
              <a:t>Texas Technology Access Program. (n.d.). Retrieved April 27, 2019, from</a:t>
            </a:r>
          </a:p>
          <a:p>
            <a:r>
              <a:rPr lang="en-US" sz="2000" dirty="0">
                <a:hlinkClick r:id="rId5"/>
              </a:rPr>
              <a:t>http://techaccess.edb.utexas.edu/</a:t>
            </a:r>
            <a:endParaRPr lang="en-US" sz="2000" dirty="0"/>
          </a:p>
          <a:p>
            <a:endParaRPr lang="en-US" sz="2000" dirty="0"/>
          </a:p>
        </p:txBody>
      </p:sp>
    </p:spTree>
    <p:extLst>
      <p:ext uri="{BB962C8B-B14F-4D97-AF65-F5344CB8AC3E}">
        <p14:creationId xmlns:p14="http://schemas.microsoft.com/office/powerpoint/2010/main" val="2474346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C496994-AE2F-4247-901B-40F1DC23F80E}"/>
              </a:ext>
            </a:extLst>
          </p:cNvPr>
          <p:cNvSpPr/>
          <p:nvPr/>
        </p:nvSpPr>
        <p:spPr>
          <a:xfrm>
            <a:off x="788894" y="179295"/>
            <a:ext cx="9753600" cy="6927636"/>
          </a:xfrm>
          <a:prstGeom prst="rect">
            <a:avLst/>
          </a:prstGeom>
        </p:spPr>
        <p:txBody>
          <a:bodyPr wrap="square">
            <a:spAutoFit/>
          </a:bodyPr>
          <a:lstStyle/>
          <a:p>
            <a:pPr algn="ctr"/>
            <a:r>
              <a:rPr lang="en-US" sz="3200" dirty="0"/>
              <a:t>Why? Under Section 508</a:t>
            </a:r>
          </a:p>
          <a:p>
            <a:endParaRPr lang="en-US" dirty="0"/>
          </a:p>
          <a:p>
            <a:r>
              <a:rPr lang="en-US" sz="2400" dirty="0"/>
              <a:t>Section 508 covers:</a:t>
            </a:r>
          </a:p>
          <a:p>
            <a:endParaRPr lang="en-US" sz="2400" dirty="0"/>
          </a:p>
          <a:p>
            <a:r>
              <a:rPr lang="en-US" sz="2800" dirty="0"/>
              <a:t>Access to federal programs and services in regards to</a:t>
            </a:r>
          </a:p>
          <a:p>
            <a:r>
              <a:rPr lang="en-US" sz="2800" dirty="0"/>
              <a:t>electronic and information technology. If your college receives</a:t>
            </a:r>
          </a:p>
          <a:p>
            <a:r>
              <a:rPr lang="en-US" sz="2800" dirty="0"/>
              <a:t>federal financial aid, this is required.</a:t>
            </a:r>
          </a:p>
          <a:p>
            <a:endParaRPr lang="en-US" sz="2800" dirty="0"/>
          </a:p>
          <a:p>
            <a:r>
              <a:rPr lang="en-US" sz="2800" dirty="0"/>
              <a:t>Section 508 requires that alternative, accessible information</a:t>
            </a:r>
          </a:p>
          <a:p>
            <a:r>
              <a:rPr lang="en-US" sz="2800" dirty="0"/>
              <a:t>technology which can be operated in a variety of ways and</a:t>
            </a:r>
          </a:p>
          <a:p>
            <a:r>
              <a:rPr lang="en-US" sz="2800" dirty="0"/>
              <a:t>does not rely on the ability of the user, is required to be</a:t>
            </a:r>
          </a:p>
          <a:p>
            <a:r>
              <a:rPr lang="en-US" sz="2800" dirty="0"/>
              <a:t>provided to those with disabilities. This includes the student,</a:t>
            </a:r>
          </a:p>
          <a:p>
            <a:r>
              <a:rPr lang="en-US" sz="2800" dirty="0"/>
              <a:t>the public, your alumni, and those accessing your web</a:t>
            </a:r>
          </a:p>
          <a:p>
            <a:r>
              <a:rPr lang="en-US" sz="2800" dirty="0"/>
              <a:t>content.</a:t>
            </a:r>
          </a:p>
          <a:p>
            <a:endParaRPr lang="en-US" dirty="0"/>
          </a:p>
          <a:p>
            <a:r>
              <a:rPr lang="en-US" dirty="0"/>
              <a:t>Source: Leslie, 2018, Section 508, Applicability &amp; Conformance Requirements|Section508.gov.</a:t>
            </a:r>
          </a:p>
          <a:p>
            <a:endParaRPr lang="en-US" dirty="0"/>
          </a:p>
        </p:txBody>
      </p:sp>
    </p:spTree>
    <p:extLst>
      <p:ext uri="{BB962C8B-B14F-4D97-AF65-F5344CB8AC3E}">
        <p14:creationId xmlns:p14="http://schemas.microsoft.com/office/powerpoint/2010/main" val="2911953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F828EC9-328D-4486-910B-5BC5F171328D}"/>
              </a:ext>
            </a:extLst>
          </p:cNvPr>
          <p:cNvSpPr/>
          <p:nvPr/>
        </p:nvSpPr>
        <p:spPr>
          <a:xfrm>
            <a:off x="1198147" y="700160"/>
            <a:ext cx="10165080" cy="5570756"/>
          </a:xfrm>
          <a:prstGeom prst="rect">
            <a:avLst/>
          </a:prstGeom>
        </p:spPr>
        <p:txBody>
          <a:bodyPr wrap="square">
            <a:spAutoFit/>
          </a:bodyPr>
          <a:lstStyle/>
          <a:p>
            <a:pPr algn="ctr"/>
            <a:r>
              <a:rPr lang="en-US" sz="3200" dirty="0"/>
              <a:t>Why? Section 508 (continued)</a:t>
            </a:r>
          </a:p>
          <a:p>
            <a:endParaRPr lang="en-US" sz="3200" dirty="0"/>
          </a:p>
          <a:p>
            <a:r>
              <a:rPr lang="en-US" sz="3200" dirty="0"/>
              <a:t>The U.S. Access Board published updated Section 508</a:t>
            </a:r>
          </a:p>
          <a:p>
            <a:r>
              <a:rPr lang="en-US" sz="3200" dirty="0"/>
              <a:t>standards. This updates and clarifies the Access Board's</a:t>
            </a:r>
          </a:p>
          <a:p>
            <a:r>
              <a:rPr lang="en-US" sz="3200" dirty="0"/>
              <a:t>"standards for electronic and information technology</a:t>
            </a:r>
          </a:p>
          <a:p>
            <a:r>
              <a:rPr lang="en-US" sz="3200" dirty="0"/>
              <a:t>developed, procured, maintained, or used by Federal</a:t>
            </a:r>
          </a:p>
          <a:p>
            <a:r>
              <a:rPr lang="en-US" sz="3200" dirty="0"/>
              <a:t>agencies covered by Section 508 of the Rehabilitation Act of</a:t>
            </a:r>
          </a:p>
          <a:p>
            <a:r>
              <a:rPr lang="en-US" sz="3200" dirty="0"/>
              <a:t>1973”.</a:t>
            </a:r>
          </a:p>
          <a:p>
            <a:endParaRPr lang="en-US" sz="3200" dirty="0"/>
          </a:p>
          <a:p>
            <a:r>
              <a:rPr lang="en-US" sz="3200" dirty="0"/>
              <a:t>Compliance was required January 18th, 2018</a:t>
            </a:r>
          </a:p>
          <a:p>
            <a:endParaRPr lang="en-US" dirty="0"/>
          </a:p>
          <a:p>
            <a:r>
              <a:rPr lang="en-US" dirty="0"/>
              <a:t>Source: Section 508 and EIT standards.</a:t>
            </a:r>
          </a:p>
        </p:txBody>
      </p:sp>
    </p:spTree>
    <p:extLst>
      <p:ext uri="{BB962C8B-B14F-4D97-AF65-F5344CB8AC3E}">
        <p14:creationId xmlns:p14="http://schemas.microsoft.com/office/powerpoint/2010/main" val="913512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A5B8040-BFAA-4D45-B4E2-06497D5F0776}"/>
              </a:ext>
            </a:extLst>
          </p:cNvPr>
          <p:cNvSpPr/>
          <p:nvPr/>
        </p:nvSpPr>
        <p:spPr>
          <a:xfrm>
            <a:off x="461913" y="417910"/>
            <a:ext cx="10614581" cy="6001643"/>
          </a:xfrm>
          <a:prstGeom prst="rect">
            <a:avLst/>
          </a:prstGeom>
        </p:spPr>
        <p:txBody>
          <a:bodyPr wrap="square">
            <a:spAutoFit/>
          </a:bodyPr>
          <a:lstStyle/>
          <a:p>
            <a:pPr algn="ctr"/>
            <a:r>
              <a:rPr lang="en-US" sz="2400" dirty="0"/>
              <a:t>Dudley Consent Decree </a:t>
            </a:r>
          </a:p>
          <a:p>
            <a:pPr algn="ctr"/>
            <a:r>
              <a:rPr lang="en-US" sz="2400" dirty="0"/>
              <a:t>(Summary of Best Practice)</a:t>
            </a:r>
          </a:p>
          <a:p>
            <a:endParaRPr lang="en-US" dirty="0"/>
          </a:p>
          <a:p>
            <a:r>
              <a:rPr lang="en-US" sz="2400" dirty="0"/>
              <a:t>When students with vision or hearing impairments who are registered with a</a:t>
            </a:r>
          </a:p>
          <a:p>
            <a:r>
              <a:rPr lang="en-US" sz="2400" dirty="0"/>
              <a:t>disability office, the consent decree suggest that the disability office reach out to</a:t>
            </a:r>
          </a:p>
          <a:p>
            <a:r>
              <a:rPr lang="en-US" sz="2400" dirty="0"/>
              <a:t>each </a:t>
            </a:r>
            <a:r>
              <a:rPr lang="en-US" sz="2400" b="1" dirty="0"/>
              <a:t>instructor twice</a:t>
            </a:r>
            <a:r>
              <a:rPr lang="en-US" sz="2400" dirty="0"/>
              <a:t> during the semester and the </a:t>
            </a:r>
            <a:r>
              <a:rPr lang="en-US" sz="2400" b="1" dirty="0"/>
              <a:t>student once a month</a:t>
            </a:r>
            <a:r>
              <a:rPr lang="en-US" sz="2400" dirty="0"/>
              <a:t>, to</a:t>
            </a:r>
          </a:p>
          <a:p>
            <a:r>
              <a:rPr lang="en-US" sz="2400" dirty="0"/>
              <a:t>assure that alternate media needs are addressed and identify all materials in a</a:t>
            </a:r>
          </a:p>
          <a:p>
            <a:r>
              <a:rPr lang="en-US" sz="2400" dirty="0"/>
              <a:t>classroom or lab determining what format the student prefers and confirm with</a:t>
            </a:r>
          </a:p>
          <a:p>
            <a:r>
              <a:rPr lang="en-US" sz="2400" dirty="0"/>
              <a:t>the student that the format is usable. Decree covers and is not limited to</a:t>
            </a:r>
          </a:p>
          <a:p>
            <a:r>
              <a:rPr lang="en-US" sz="2400" b="1" dirty="0"/>
              <a:t>students, prospective students, applicants, accepted but not yet attending</a:t>
            </a:r>
          </a:p>
          <a:p>
            <a:r>
              <a:rPr lang="en-US" sz="2400" b="1" dirty="0"/>
              <a:t>students, and alumni.</a:t>
            </a:r>
          </a:p>
          <a:p>
            <a:endParaRPr lang="en-US" sz="2400" dirty="0"/>
          </a:p>
          <a:p>
            <a:r>
              <a:rPr lang="en-US" sz="2400" dirty="0"/>
              <a:t>Oh yes…</a:t>
            </a:r>
            <a:r>
              <a:rPr lang="en-US" sz="2400" b="1" u="sng" dirty="0"/>
              <a:t>any student </a:t>
            </a:r>
            <a:r>
              <a:rPr lang="en-US" sz="2400" dirty="0"/>
              <a:t>served by the disability office using alternate </a:t>
            </a:r>
          </a:p>
          <a:p>
            <a:r>
              <a:rPr lang="en-US" sz="2400" dirty="0"/>
              <a:t>media/assistive technology can request this level of support.</a:t>
            </a:r>
          </a:p>
          <a:p>
            <a:endParaRPr lang="en-US" dirty="0"/>
          </a:p>
          <a:p>
            <a:r>
              <a:rPr lang="en-US" dirty="0"/>
              <a:t>Source: Consent Decree </a:t>
            </a:r>
            <a:r>
              <a:rPr lang="en-US" dirty="0" err="1"/>
              <a:t>Aleeha</a:t>
            </a:r>
            <a:r>
              <a:rPr lang="en-US" dirty="0"/>
              <a:t> Dudley v. Miami 2015 case of Dudley v. Miami University Case No. 1:14-cv-38 (consent-compromise in lieu of litigation &amp; history of hearing about this case)</a:t>
            </a:r>
          </a:p>
        </p:txBody>
      </p:sp>
    </p:spTree>
    <p:extLst>
      <p:ext uri="{BB962C8B-B14F-4D97-AF65-F5344CB8AC3E}">
        <p14:creationId xmlns:p14="http://schemas.microsoft.com/office/powerpoint/2010/main" val="2319251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36AFBB5-8C4B-47BB-802E-3C0E76DFCE2A}"/>
              </a:ext>
            </a:extLst>
          </p:cNvPr>
          <p:cNvSpPr/>
          <p:nvPr/>
        </p:nvSpPr>
        <p:spPr>
          <a:xfrm>
            <a:off x="1913641" y="744718"/>
            <a:ext cx="7701699" cy="3631763"/>
          </a:xfrm>
          <a:prstGeom prst="rect">
            <a:avLst/>
          </a:prstGeom>
        </p:spPr>
        <p:txBody>
          <a:bodyPr wrap="square">
            <a:spAutoFit/>
          </a:bodyPr>
          <a:lstStyle/>
          <a:p>
            <a:pPr algn="ctr"/>
            <a:r>
              <a:rPr lang="en-US" sz="3200" dirty="0"/>
              <a:t>Assistive Technology </a:t>
            </a:r>
            <a:r>
              <a:rPr lang="en-US" sz="3600" dirty="0"/>
              <a:t>Plan</a:t>
            </a:r>
          </a:p>
          <a:p>
            <a:endParaRPr lang="en-US" sz="3200" dirty="0"/>
          </a:p>
          <a:p>
            <a:endParaRPr lang="en-US" dirty="0"/>
          </a:p>
          <a:p>
            <a:r>
              <a:rPr lang="en-US" sz="3600" dirty="0"/>
              <a:t>After hearing about Dudley and understanding that 508 was updated effective January 2018, concern set in!</a:t>
            </a:r>
          </a:p>
          <a:p>
            <a:endParaRPr lang="en-US" sz="3600" dirty="0"/>
          </a:p>
        </p:txBody>
      </p:sp>
    </p:spTree>
    <p:extLst>
      <p:ext uri="{BB962C8B-B14F-4D97-AF65-F5344CB8AC3E}">
        <p14:creationId xmlns:p14="http://schemas.microsoft.com/office/powerpoint/2010/main" val="43950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8939FDF-9018-47A9-9352-38F6A8CB5CEA}"/>
              </a:ext>
            </a:extLst>
          </p:cNvPr>
          <p:cNvSpPr/>
          <p:nvPr/>
        </p:nvSpPr>
        <p:spPr>
          <a:xfrm>
            <a:off x="806824" y="521061"/>
            <a:ext cx="9752768" cy="6001643"/>
          </a:xfrm>
          <a:prstGeom prst="rect">
            <a:avLst/>
          </a:prstGeom>
        </p:spPr>
        <p:txBody>
          <a:bodyPr wrap="square">
            <a:spAutoFit/>
          </a:bodyPr>
          <a:lstStyle/>
          <a:p>
            <a:pPr algn="ctr"/>
            <a:r>
              <a:rPr lang="en-US" sz="3200" dirty="0"/>
              <a:t>What is assistive technology?</a:t>
            </a:r>
          </a:p>
          <a:p>
            <a:endParaRPr lang="en-US" sz="2800" dirty="0"/>
          </a:p>
          <a:p>
            <a:r>
              <a:rPr lang="en-US" sz="3200" dirty="0"/>
              <a:t>Any item, piece of equipment, or product, whether</a:t>
            </a:r>
          </a:p>
          <a:p>
            <a:r>
              <a:rPr lang="en-US" sz="3200" dirty="0"/>
              <a:t>acquired commercially, off the shelf, modified, or</a:t>
            </a:r>
          </a:p>
          <a:p>
            <a:r>
              <a:rPr lang="en-US" sz="3200" dirty="0"/>
              <a:t>customized, that is used to increase, maintain, or</a:t>
            </a:r>
          </a:p>
          <a:p>
            <a:r>
              <a:rPr lang="en-US" sz="3200" dirty="0"/>
              <a:t>improve the functional capabilities of individuals with</a:t>
            </a:r>
          </a:p>
          <a:p>
            <a:r>
              <a:rPr lang="en-US" sz="3200" dirty="0"/>
              <a:t>disabilities. </a:t>
            </a:r>
          </a:p>
          <a:p>
            <a:r>
              <a:rPr lang="en-US" sz="3200" dirty="0"/>
              <a:t>“Simply stated, assistive technology are tools</a:t>
            </a:r>
          </a:p>
          <a:p>
            <a:r>
              <a:rPr lang="en-US" sz="3200" dirty="0"/>
              <a:t>and resources used by individuals with disabilities to help</a:t>
            </a:r>
          </a:p>
          <a:p>
            <a:r>
              <a:rPr lang="en-US" sz="3200" dirty="0"/>
              <a:t>improve their quality of life and increase their</a:t>
            </a:r>
          </a:p>
          <a:p>
            <a:r>
              <a:rPr lang="en-US" sz="3200" dirty="0"/>
              <a:t>independence”.</a:t>
            </a:r>
            <a:endParaRPr lang="en-US" sz="2800" dirty="0"/>
          </a:p>
          <a:p>
            <a:endParaRPr lang="en-US" dirty="0"/>
          </a:p>
          <a:p>
            <a:r>
              <a:rPr lang="en-US" dirty="0"/>
              <a:t>Source: Assistive Technology Definition, </a:t>
            </a:r>
            <a:r>
              <a:rPr lang="en-US" dirty="0" err="1"/>
              <a:t>Harner</a:t>
            </a:r>
            <a:r>
              <a:rPr lang="en-US" dirty="0"/>
              <a:t>, 2019</a:t>
            </a:r>
          </a:p>
        </p:txBody>
      </p:sp>
    </p:spTree>
    <p:extLst>
      <p:ext uri="{BB962C8B-B14F-4D97-AF65-F5344CB8AC3E}">
        <p14:creationId xmlns:p14="http://schemas.microsoft.com/office/powerpoint/2010/main" val="1616484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8B49850-C48E-490E-A9CF-D8145B2723B3}"/>
              </a:ext>
            </a:extLst>
          </p:cNvPr>
          <p:cNvSpPr/>
          <p:nvPr/>
        </p:nvSpPr>
        <p:spPr>
          <a:xfrm>
            <a:off x="989814" y="914399"/>
            <a:ext cx="9954705" cy="4801314"/>
          </a:xfrm>
          <a:prstGeom prst="rect">
            <a:avLst/>
          </a:prstGeom>
        </p:spPr>
        <p:txBody>
          <a:bodyPr wrap="square">
            <a:spAutoFit/>
          </a:bodyPr>
          <a:lstStyle/>
          <a:p>
            <a:pPr algn="ctr"/>
            <a:r>
              <a:rPr lang="en-US" sz="3200" dirty="0"/>
              <a:t>How Timely?</a:t>
            </a:r>
          </a:p>
          <a:p>
            <a:endParaRPr lang="en-US" dirty="0"/>
          </a:p>
          <a:p>
            <a:r>
              <a:rPr lang="en-US" sz="3200" dirty="0"/>
              <a:t>Timeliness…</a:t>
            </a:r>
          </a:p>
          <a:p>
            <a:endParaRPr lang="en-US" sz="3200" dirty="0"/>
          </a:p>
          <a:p>
            <a:r>
              <a:rPr lang="en-US" sz="3200" dirty="0"/>
              <a:t>From the Department of Justice Part 35.160:</a:t>
            </a:r>
          </a:p>
          <a:p>
            <a:endParaRPr lang="en-US" sz="3200" dirty="0"/>
          </a:p>
          <a:p>
            <a:r>
              <a:rPr lang="en-US" sz="3200" dirty="0"/>
              <a:t>“In order to be effective, auxiliary aids and services</a:t>
            </a:r>
          </a:p>
          <a:p>
            <a:r>
              <a:rPr lang="en-US" sz="3200" dirty="0"/>
              <a:t>must be provided in accessible formats, in a timely</a:t>
            </a:r>
          </a:p>
          <a:p>
            <a:r>
              <a:rPr lang="en-US" sz="3200" dirty="0"/>
              <a:t>manner, and in such a way as to protect the privacy</a:t>
            </a:r>
          </a:p>
          <a:p>
            <a:r>
              <a:rPr lang="en-US" sz="3200" dirty="0"/>
              <a:t>and independence of the individual with a disability”.</a:t>
            </a:r>
          </a:p>
        </p:txBody>
      </p:sp>
    </p:spTree>
    <p:extLst>
      <p:ext uri="{BB962C8B-B14F-4D97-AF65-F5344CB8AC3E}">
        <p14:creationId xmlns:p14="http://schemas.microsoft.com/office/powerpoint/2010/main" val="23587926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9833</TotalTime>
  <Words>2341</Words>
  <Application>Microsoft Office PowerPoint</Application>
  <PresentationFormat>Widescreen</PresentationFormat>
  <Paragraphs>449</Paragraphs>
  <Slides>31</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Calibri Light</vt:lpstr>
      <vt:lpstr>Office Theme</vt:lpstr>
      <vt:lpstr>Develop an Accessibility and Assistive Technology Plan  Why? How?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Low and High Tech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 an Accessibility and Assistive Technology Plan Now…Why? How?</dc:title>
  <dc:creator>Marilyn Harren</dc:creator>
  <cp:lastModifiedBy>Marilyn Harren</cp:lastModifiedBy>
  <cp:revision>93</cp:revision>
  <dcterms:created xsi:type="dcterms:W3CDTF">2021-03-09T15:37:58Z</dcterms:created>
  <dcterms:modified xsi:type="dcterms:W3CDTF">2021-04-01T19:38:03Z</dcterms:modified>
</cp:coreProperties>
</file>